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326" r:id="rId3"/>
    <p:sldId id="327" r:id="rId4"/>
    <p:sldId id="328" r:id="rId5"/>
    <p:sldId id="329" r:id="rId6"/>
    <p:sldId id="330" r:id="rId7"/>
    <p:sldId id="314" r:id="rId8"/>
    <p:sldId id="315" r:id="rId9"/>
    <p:sldId id="316" r:id="rId10"/>
    <p:sldId id="317" r:id="rId11"/>
    <p:sldId id="334" r:id="rId12"/>
    <p:sldId id="332" r:id="rId13"/>
    <p:sldId id="321" r:id="rId14"/>
    <p:sldId id="333" r:id="rId15"/>
    <p:sldId id="322" r:id="rId16"/>
    <p:sldId id="323" r:id="rId17"/>
    <p:sldId id="324" r:id="rId18"/>
    <p:sldId id="325" r:id="rId19"/>
    <p:sldId id="33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209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data\Userdata\Coursework\f12phy113\lecturenotes\Lecture4\AF_0302.html" TargetMode="Externa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4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 Chapter 3 – Vectors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Abstract notion of vectors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Displacement vectors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Other examples</a:t>
            </a: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45B-FDE8-4290-B00F-9643F8976B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Vector components: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12" y="1524000"/>
            <a:ext cx="4840288" cy="2712740"/>
            <a:chOff x="1447800" y="2819400"/>
            <a:chExt cx="4840288" cy="271274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V="1">
              <a:off x="1447800" y="2819400"/>
              <a:ext cx="4114800" cy="2209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1447800" y="4953000"/>
              <a:ext cx="4114800" cy="762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5562600" y="2819400"/>
              <a:ext cx="0" cy="21336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260725" y="5070475"/>
              <a:ext cx="4315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641816" y="3581400"/>
              <a:ext cx="646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y</a:t>
              </a:r>
            </a:p>
          </p:txBody>
        </p:sp>
      </p:grpSp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35197"/>
              </p:ext>
            </p:extLst>
          </p:nvPr>
        </p:nvGraphicFramePr>
        <p:xfrm>
          <a:off x="1295400" y="1752600"/>
          <a:ext cx="148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数式" r:id="rId3" imgW="1485720" imgH="622080" progId="Equation.3">
                  <p:embed/>
                </p:oleObj>
              </mc:Choice>
              <mc:Fallback>
                <p:oleObj name="数式" r:id="rId3" imgW="1485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1485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91410"/>
              </p:ext>
            </p:extLst>
          </p:nvPr>
        </p:nvGraphicFramePr>
        <p:xfrm>
          <a:off x="4114800" y="500856"/>
          <a:ext cx="37877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数式" r:id="rId5" imgW="1498320" imgH="266400" progId="Equation.3">
                  <p:embed/>
                </p:oleObj>
              </mc:Choice>
              <mc:Fallback>
                <p:oleObj name="数式" r:id="rId5" imgW="149832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500856"/>
                        <a:ext cx="3787775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68267"/>
              </p:ext>
            </p:extLst>
          </p:nvPr>
        </p:nvGraphicFramePr>
        <p:xfrm>
          <a:off x="1792287" y="4375150"/>
          <a:ext cx="590391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数式" r:id="rId7" imgW="2336760" imgH="711000" progId="Equation.3">
                  <p:embed/>
                </p:oleObj>
              </mc:Choice>
              <mc:Fallback>
                <p:oleObj name="数式" r:id="rId7" imgW="23367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4375150"/>
                        <a:ext cx="5903913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5112" y="1524000"/>
            <a:ext cx="4840288" cy="2712740"/>
            <a:chOff x="1447800" y="2819400"/>
            <a:chExt cx="4840288" cy="271274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1447800" y="2819400"/>
              <a:ext cx="4114800" cy="2209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447800" y="4953000"/>
              <a:ext cx="4114800" cy="762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5562600" y="2819400"/>
              <a:ext cx="0" cy="21336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260725" y="5070475"/>
              <a:ext cx="4315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641816" y="3581400"/>
              <a:ext cx="646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y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9200" y="3124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</a:t>
            </a:r>
            <a:endParaRPr lang="en-US" sz="2400" b="1" dirty="0" smtClean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  <a:cs typeface="Arial" pitchFamily="34" charset="0"/>
              </a:rPr>
              <a:t>y</a:t>
            </a:r>
            <a:endParaRPr lang="en-US" sz="2400" b="1" dirty="0" smtClean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127715">
            <a:off x="1272196" y="2258537"/>
            <a:ext cx="169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 = 1 m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112" y="457200"/>
            <a:ext cx="7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Suppose you are given the length of the vector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 shown.     How can you find the components?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927609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q,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=a sin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q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y,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y</a:t>
            </a:r>
            <a:endParaRPr lang="en-US" sz="2000" dirty="0">
              <a:latin typeface="Symbol" pitchFamily="18" charset="2"/>
              <a:cs typeface="Arial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Neither of these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Both of these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2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Vector components; using trigonometry</a:t>
            </a:r>
          </a:p>
        </p:txBody>
      </p:sp>
      <p:sp>
        <p:nvSpPr>
          <p:cNvPr id="6" name="Oval 5">
            <a:hlinkClick r:id="rId3"/>
          </p:cNvPr>
          <p:cNvSpPr/>
          <p:nvPr/>
        </p:nvSpPr>
        <p:spPr>
          <a:xfrm>
            <a:off x="7086600" y="459432"/>
            <a:ext cx="228600" cy="230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E:\Media\Image_Library\chapter3\031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18138"/>
            <a:ext cx="2689412" cy="31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E:\Media\Image_Library\chapter3\0314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235857" y="1676400"/>
            <a:ext cx="448235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5253335"/>
            <a:ext cx="506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 orthogonal coordinate system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19200" y="2286000"/>
            <a:ext cx="7391400" cy="2224314"/>
            <a:chOff x="1219200" y="2286000"/>
            <a:chExt cx="7391400" cy="2224314"/>
          </a:xfrm>
        </p:grpSpPr>
        <p:grpSp>
          <p:nvGrpSpPr>
            <p:cNvPr id="11" name="Group 10"/>
            <p:cNvGrpSpPr/>
            <p:nvPr/>
          </p:nvGrpSpPr>
          <p:grpSpPr>
            <a:xfrm>
              <a:off x="1219200" y="3138714"/>
              <a:ext cx="1447800" cy="1371600"/>
              <a:chOff x="5410200" y="2133600"/>
              <a:chExt cx="1447800" cy="1371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5410200" y="2133600"/>
                <a:ext cx="1447800" cy="1371600"/>
              </a:xfrm>
              <a:prstGeom prst="straightConnector1">
                <a:avLst/>
              </a:prstGeom>
              <a:ln w="63500">
                <a:solidFill>
                  <a:srgbClr val="DA32AA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676900" y="2433935"/>
                <a:ext cx="72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DA32AA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2807455"/>
                </p:ext>
              </p:extLst>
            </p:nvPr>
          </p:nvGraphicFramePr>
          <p:xfrm>
            <a:off x="2705100" y="2286000"/>
            <a:ext cx="5905500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3" name="数式" r:id="rId6" imgW="2336760" imgH="266400" progId="Equation.3">
                    <p:embed/>
                  </p:oleObj>
                </mc:Choice>
                <mc:Fallback>
                  <p:oleObj name="数式" r:id="rId6" imgW="2336760" imgH="2664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2286000"/>
                          <a:ext cx="5905500" cy="676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8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45B-FDE8-4290-B00F-9643F8976B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Vector components: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12" y="2392660"/>
            <a:ext cx="4840288" cy="2712740"/>
            <a:chOff x="1447800" y="2819400"/>
            <a:chExt cx="4840288" cy="271274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V="1">
              <a:off x="1447800" y="2819400"/>
              <a:ext cx="4114800" cy="2209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1447800" y="4953000"/>
              <a:ext cx="4114800" cy="762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5562600" y="2819400"/>
              <a:ext cx="0" cy="21336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260725" y="5070475"/>
              <a:ext cx="4315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641816" y="3581400"/>
              <a:ext cx="646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y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01837"/>
              </p:ext>
            </p:extLst>
          </p:nvPr>
        </p:nvGraphicFramePr>
        <p:xfrm>
          <a:off x="819943" y="5038090"/>
          <a:ext cx="590391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数式" r:id="rId3" imgW="2336760" imgH="711000" progId="Equation.3">
                  <p:embed/>
                </p:oleObj>
              </mc:Choice>
              <mc:Fallback>
                <p:oleObj name="数式" r:id="rId3" imgW="2336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" y="5038090"/>
                        <a:ext cx="5903913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20485" idx="1"/>
          </p:cNvCxnSpPr>
          <p:nvPr/>
        </p:nvCxnSpPr>
        <p:spPr>
          <a:xfrm flipV="1">
            <a:off x="4379913" y="457200"/>
            <a:ext cx="1169851" cy="1935460"/>
          </a:xfrm>
          <a:prstGeom prst="straightConnector1">
            <a:avLst/>
          </a:prstGeom>
          <a:ln w="508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91715"/>
              </p:ext>
            </p:extLst>
          </p:nvPr>
        </p:nvGraphicFramePr>
        <p:xfrm>
          <a:off x="1848575" y="3616325"/>
          <a:ext cx="21177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数式" r:id="rId5" imgW="838080" imgH="241200" progId="Equation.3">
                  <p:embed/>
                </p:oleObj>
              </mc:Choice>
              <mc:Fallback>
                <p:oleObj name="数式" r:id="rId5" imgW="83808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75" y="3616325"/>
                        <a:ext cx="21177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549764" y="609600"/>
            <a:ext cx="12836" cy="1752600"/>
          </a:xfrm>
          <a:prstGeom prst="straightConnector1">
            <a:avLst/>
          </a:prstGeom>
          <a:ln w="50800">
            <a:solidFill>
              <a:srgbClr val="0070C0">
                <a:alpha val="69000"/>
              </a:srgb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6742" y="2392660"/>
            <a:ext cx="1222058" cy="27326"/>
          </a:xfrm>
          <a:prstGeom prst="straightConnector1">
            <a:avLst/>
          </a:prstGeom>
          <a:ln w="50800">
            <a:solidFill>
              <a:srgbClr val="0070C0">
                <a:alpha val="69000"/>
              </a:srgb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715000" y="1082695"/>
            <a:ext cx="646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i="1" baseline="-25000" dirty="0" smtClean="0"/>
              <a:t>y</a:t>
            </a:r>
            <a:endParaRPr lang="en-US" sz="2400" i="1" baseline="-25000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431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x</a:t>
            </a:r>
            <a:endParaRPr lang="en-US" sz="2400" i="1" baseline="-25000" dirty="0"/>
          </a:p>
        </p:txBody>
      </p:sp>
      <p:graphicFrame>
        <p:nvGraphicFramePr>
          <p:cNvPr id="20480" name="Object 204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40893"/>
              </p:ext>
            </p:extLst>
          </p:nvPr>
        </p:nvGraphicFramePr>
        <p:xfrm>
          <a:off x="4800600" y="1589157"/>
          <a:ext cx="2084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数式" r:id="rId7" imgW="825480" imgH="241200" progId="Equation.3">
                  <p:embed/>
                </p:oleObj>
              </mc:Choice>
              <mc:Fallback>
                <p:oleObj name="数式" r:id="rId7" imgW="8254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89157"/>
                        <a:ext cx="20843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V="1">
            <a:off x="265112" y="457200"/>
            <a:ext cx="5284652" cy="4129097"/>
          </a:xfrm>
          <a:prstGeom prst="straightConnector1">
            <a:avLst/>
          </a:prstGeom>
          <a:ln w="508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9" name="Object 204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79887"/>
              </p:ext>
            </p:extLst>
          </p:nvPr>
        </p:nvGraphicFramePr>
        <p:xfrm>
          <a:off x="2509565" y="1752600"/>
          <a:ext cx="8667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数式" r:id="rId9" imgW="342720" imgH="177480" progId="Equation.3">
                  <p:embed/>
                </p:oleObj>
              </mc:Choice>
              <mc:Fallback>
                <p:oleObj name="数式" r:id="rId9" imgW="3427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565" y="1752600"/>
                        <a:ext cx="8667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059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22373"/>
              </p:ext>
            </p:extLst>
          </p:nvPr>
        </p:nvGraphicFramePr>
        <p:xfrm>
          <a:off x="1524000" y="13970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Vectors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Scalars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en-US" sz="2400" i="0" baseline="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2400" i="1" baseline="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Velocity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Mass     </a:t>
                      </a: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Acceleration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Volume  </a:t>
                      </a: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Force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Density   </a:t>
                      </a: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m/V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Momentum  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Vector components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CAC2-4F57-416C-9A9A-23126901D7D6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731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Vector components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62000" y="914400"/>
          <a:ext cx="205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4" name="Equation" r:id="rId3" imgW="2057400" imgH="393480" progId="Equation.3">
                  <p:embed/>
                </p:oleObj>
              </mc:Choice>
              <mc:Fallback>
                <p:oleObj name="Equation" r:id="rId3" imgW="2057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205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62000" y="1447800"/>
          <a:ext cx="220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Equation" r:id="rId5" imgW="2209680" imgH="393480" progId="Equation.3">
                  <p:embed/>
                </p:oleObj>
              </mc:Choice>
              <mc:Fallback>
                <p:oleObj name="Equation" r:id="rId5" imgW="220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2209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762000" y="2057400"/>
          <a:ext cx="4584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Equation" r:id="rId7" imgW="4584600" imgH="393480" progId="Equation.3">
                  <p:embed/>
                </p:oleObj>
              </mc:Choice>
              <mc:Fallback>
                <p:oleObj name="Equation" r:id="rId7" imgW="458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4584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Vector multiplication</a:t>
            </a:r>
          </a:p>
          <a:p>
            <a:pPr>
              <a:spcBef>
                <a:spcPct val="50000"/>
              </a:spcBef>
            </a:pPr>
            <a:r>
              <a:rPr lang="en-US" dirty="0"/>
              <a:t>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“Dot” product  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590800" y="3276600"/>
          <a:ext cx="341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Equation" r:id="rId9" imgW="3416040" imgH="393480" progId="Equation.3">
                  <p:embed/>
                </p:oleObj>
              </mc:Choice>
              <mc:Fallback>
                <p:oleObj name="Equation" r:id="rId9" imgW="341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341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“Cross” product </a:t>
            </a:r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048000" y="3886200"/>
          <a:ext cx="354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11" imgW="3543120" imgH="393480" progId="Equation.3">
                  <p:embed/>
                </p:oleObj>
              </mc:Choice>
              <mc:Fallback>
                <p:oleObj name="Equation" r:id="rId11" imgW="354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543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0527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vector addition: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143000"/>
            <a:ext cx="4482353" cy="4482353"/>
            <a:chOff x="762000" y="1143000"/>
            <a:chExt cx="4482353" cy="4482353"/>
          </a:xfrm>
        </p:grpSpPr>
        <p:pic>
          <p:nvPicPr>
            <p:cNvPr id="23554" name="Picture 2" descr="E:\Media\Image_Library\chapter3\03P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4482353" cy="448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81200" y="4289197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/>
                <a:t>a</a:t>
              </a:r>
              <a:endParaRPr lang="en-US" sz="32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283946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/>
                <a:t>b</a:t>
              </a:r>
              <a:endParaRPr lang="en-US" sz="3200" b="1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514600"/>
            <a:ext cx="1676400" cy="1905000"/>
            <a:chOff x="914400" y="2514600"/>
            <a:chExt cx="1676400" cy="1905000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3124200"/>
              <a:ext cx="11430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triangle" w="lg" len="lg"/>
              <a:tailEnd type="none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a + b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219200" y="2514600"/>
              <a:ext cx="1371600" cy="19050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2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28600"/>
            <a:ext cx="4482353" cy="4482353"/>
            <a:chOff x="762000" y="685800"/>
            <a:chExt cx="4482353" cy="4482353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685800"/>
              <a:ext cx="4482353" cy="4482353"/>
              <a:chOff x="762000" y="685800"/>
              <a:chExt cx="4482353" cy="4482353"/>
            </a:xfrm>
          </p:grpSpPr>
          <p:pic>
            <p:nvPicPr>
              <p:cNvPr id="23554" name="Picture 2" descr="E:\Media\Image_Library\chapter3\03P2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685800"/>
                <a:ext cx="4482353" cy="4482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981200" y="38862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a</a:t>
                </a:r>
                <a:endParaRPr lang="en-US" sz="3200" b="1" i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19400" y="23622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b</a:t>
                </a:r>
                <a:endParaRPr lang="en-US" sz="3200" b="1" i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83920" y="2133600"/>
              <a:ext cx="1630680" cy="1905000"/>
              <a:chOff x="883920" y="2133600"/>
              <a:chExt cx="1630680" cy="19050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83920" y="2372681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</a:rPr>
                  <a:t>a + b</a:t>
                </a:r>
                <a:endParaRPr lang="en-US" sz="3200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143000" y="2133600"/>
                <a:ext cx="1371600" cy="19050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60280"/>
              </p:ext>
            </p:extLst>
          </p:nvPr>
        </p:nvGraphicFramePr>
        <p:xfrm>
          <a:off x="228600" y="4953000"/>
          <a:ext cx="6172200" cy="138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数式" r:id="rId4" imgW="2374560" imgH="533160" progId="Equation.3">
                  <p:embed/>
                </p:oleObj>
              </mc:Choice>
              <mc:Fallback>
                <p:oleObj name="数式" r:id="rId4" imgW="23745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953000"/>
                        <a:ext cx="6172200" cy="1386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38396"/>
              </p:ext>
            </p:extLst>
          </p:nvPr>
        </p:nvGraphicFramePr>
        <p:xfrm>
          <a:off x="5165725" y="1524000"/>
          <a:ext cx="38290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数式" r:id="rId6" imgW="1473120" imgH="228600" progId="Equation.3">
                  <p:embed/>
                </p:oleObj>
              </mc:Choice>
              <mc:Fallback>
                <p:oleObj name="数式" r:id="rId6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1524000"/>
                        <a:ext cx="38290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40946"/>
              </p:ext>
            </p:extLst>
          </p:nvPr>
        </p:nvGraphicFramePr>
        <p:xfrm>
          <a:off x="5410200" y="2800350"/>
          <a:ext cx="24749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数式" r:id="rId8" imgW="952200" imgH="253800" progId="Equation.3">
                  <p:embed/>
                </p:oleObj>
              </mc:Choice>
              <mc:Fallback>
                <p:oleObj name="数式" r:id="rId8" imgW="952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00350"/>
                        <a:ext cx="24749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38400" y="25540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ymbol" pitchFamily="18" charset="2"/>
              </a:rPr>
              <a:t>g</a:t>
            </a:r>
            <a:endParaRPr lang="en-US" sz="3600" b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29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28336" r="4862" b="6355"/>
          <a:stretch/>
        </p:blipFill>
        <p:spPr bwMode="auto">
          <a:xfrm>
            <a:off x="98446" y="656686"/>
            <a:ext cx="8893154" cy="429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Webassign</a:t>
            </a:r>
            <a:r>
              <a:rPr lang="en-US" sz="2000" b="1" dirty="0" smtClean="0"/>
              <a:t> version: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2971800"/>
            <a:ext cx="762000" cy="1143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382930">
            <a:off x="1431076" y="3738729"/>
            <a:ext cx="533400" cy="583440"/>
          </a:xfrm>
          <a:prstGeom prst="arc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6899" y="3581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36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In this case the angle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dirty="0" smtClean="0"/>
              <a:t> is actually measured as north of 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37890" name="Picture 2" descr="E:\Media\Image_Library\chapter3\0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82353" cy="48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18787"/>
              </p:ext>
            </p:extLst>
          </p:nvPr>
        </p:nvGraphicFramePr>
        <p:xfrm>
          <a:off x="4379118" y="766465"/>
          <a:ext cx="4652963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数式" r:id="rId4" imgW="1790640" imgH="1218960" progId="Equation.3">
                  <p:embed/>
                </p:oleObj>
              </mc:Choice>
              <mc:Fallback>
                <p:oleObj name="数式" r:id="rId4" imgW="1790640" imgH="1218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118" y="766465"/>
                        <a:ext cx="4652963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4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8170" r="20156" b="4595"/>
          <a:stretch/>
        </p:blipFill>
        <p:spPr bwMode="auto">
          <a:xfrm>
            <a:off x="762000" y="762001"/>
            <a:ext cx="7669530" cy="46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2091689"/>
            <a:ext cx="1725930" cy="1108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30811" r="29140" b="4388"/>
          <a:stretch/>
        </p:blipFill>
        <p:spPr bwMode="auto">
          <a:xfrm>
            <a:off x="1600200" y="999173"/>
            <a:ext cx="5760720" cy="44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95400" y="25908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370" y="152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</a:t>
            </a:r>
          </a:p>
          <a:p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attended a tutoring session yet?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attended a lab session yet?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attended both tutoring and lab sessions?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8006" r="25000" b="12394"/>
          <a:stretch/>
        </p:blipFill>
        <p:spPr bwMode="auto">
          <a:xfrm>
            <a:off x="533400" y="2091392"/>
            <a:ext cx="6446520" cy="412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" y="3276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Mathematics Review  -- Appendix B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Serwey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&amp; Jewett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" y="4114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</a:t>
            </a:r>
          </a:p>
          <a:p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used this appendix?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used the appendix, and find it helpful?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you used the appendix, but find it unhelpful?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09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</a:t>
            </a:r>
          </a:p>
          <a:p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Have you changed your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password yet?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yes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6893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Mathematics Review  -- Appendix B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Serwey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&amp; Jewett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73283"/>
              </p:ext>
            </p:extLst>
          </p:nvPr>
        </p:nvGraphicFramePr>
        <p:xfrm>
          <a:off x="1066800" y="914400"/>
          <a:ext cx="2514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数式" r:id="rId3" imgW="1257120" imgH="914400" progId="Equation.3">
                  <p:embed/>
                </p:oleObj>
              </mc:Choice>
              <mc:Fallback>
                <p:oleObj name="数式" r:id="rId3" imgW="125712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914400"/>
                        <a:ext cx="25146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48946"/>
              </p:ext>
            </p:extLst>
          </p:nvPr>
        </p:nvGraphicFramePr>
        <p:xfrm>
          <a:off x="914400" y="3352800"/>
          <a:ext cx="2743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数式" r:id="rId5" imgW="1371600" imgH="1447560" progId="Equation.3">
                  <p:embed/>
                </p:oleObj>
              </mc:Choice>
              <mc:Fallback>
                <p:oleObj name="数式" r:id="rId5" imgW="1371600" imgH="1447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2743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08462"/>
              </p:ext>
            </p:extLst>
          </p:nvPr>
        </p:nvGraphicFramePr>
        <p:xfrm>
          <a:off x="4457700" y="3403600"/>
          <a:ext cx="32766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数式" r:id="rId7" imgW="1638000" imgH="1473120" progId="Equation.3">
                  <p:embed/>
                </p:oleObj>
              </mc:Choice>
              <mc:Fallback>
                <p:oleObj name="数式" r:id="rId7" imgW="1638000" imgH="1473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403600"/>
                        <a:ext cx="32766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Triangle 9"/>
          <p:cNvSpPr/>
          <p:nvPr/>
        </p:nvSpPr>
        <p:spPr>
          <a:xfrm>
            <a:off x="4343400" y="1066800"/>
            <a:ext cx="2133600" cy="1524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2586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137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052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itchFamily="18" charset="2"/>
                <a:cs typeface="Arial" pitchFamily="34" charset="0"/>
              </a:rPr>
              <a:t>q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65883"/>
              </p:ext>
            </p:extLst>
          </p:nvPr>
        </p:nvGraphicFramePr>
        <p:xfrm>
          <a:off x="7010400" y="835967"/>
          <a:ext cx="1905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数式" r:id="rId9" imgW="952200" imgH="1447560" progId="Equation.3">
                  <p:embed/>
                </p:oleObj>
              </mc:Choice>
              <mc:Fallback>
                <p:oleObj name="数式" r:id="rId9" imgW="95220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5967"/>
                        <a:ext cx="1905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BF6-1463-4607-A2D9-9B1725F8E5AD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Definition of a vector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A vector </a:t>
            </a:r>
            <a:r>
              <a:rPr lang="en-US" dirty="0" smtClean="0"/>
              <a:t>is defined by </a:t>
            </a:r>
            <a:r>
              <a:rPr lang="en-US" dirty="0"/>
              <a:t>its </a:t>
            </a:r>
            <a:r>
              <a:rPr lang="en-US" b="1" dirty="0"/>
              <a:t>length</a:t>
            </a:r>
            <a:r>
              <a:rPr lang="en-US" dirty="0"/>
              <a:t> and </a:t>
            </a:r>
            <a:r>
              <a:rPr lang="en-US" b="1" dirty="0"/>
              <a:t>direction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dirty="0"/>
          </a:p>
          <a:p>
            <a:pPr marL="0" indent="0">
              <a:spcBef>
                <a:spcPct val="50000"/>
              </a:spcBef>
            </a:pPr>
            <a:endParaRPr lang="en-US" dirty="0" smtClean="0"/>
          </a:p>
          <a:p>
            <a:pPr marL="0" indent="0"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 typeface="+mj-lt"/>
              <a:buAutoNum type="arabicPeriod" startAt="2"/>
            </a:pPr>
            <a:r>
              <a:rPr lang="en-US" dirty="0"/>
              <a:t>Addition, </a:t>
            </a:r>
            <a:r>
              <a:rPr lang="en-US" dirty="0" smtClean="0"/>
              <a:t>subtraction</a:t>
            </a:r>
            <a:r>
              <a:rPr lang="en-US" dirty="0"/>
              <a:t>, and two forms of multiplication can be defined</a:t>
            </a:r>
          </a:p>
          <a:p>
            <a:pPr>
              <a:spcBef>
                <a:spcPct val="50000"/>
              </a:spcBef>
              <a:buFont typeface="+mj-lt"/>
              <a:buAutoNum type="arabicPeriod" startAt="2"/>
            </a:pPr>
            <a:r>
              <a:rPr lang="en-US" dirty="0" smtClean="0"/>
              <a:t>In practice, we can use trigonometry or component analysis for quantitative work involving vectors.</a:t>
            </a:r>
          </a:p>
          <a:p>
            <a:pPr>
              <a:spcBef>
                <a:spcPct val="50000"/>
              </a:spcBef>
              <a:buFont typeface="+mj-lt"/>
              <a:buAutoNum type="arabicPeriod" startAt="2"/>
            </a:pPr>
            <a:r>
              <a:rPr lang="en-US" dirty="0" smtClean="0"/>
              <a:t>Abstract vectors are useful in physics and mathematics.</a:t>
            </a:r>
            <a:endParaRPr lang="en-US" dirty="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600200" y="1981200"/>
            <a:ext cx="274320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962400" y="2362200"/>
            <a:ext cx="2362200" cy="7620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990600" y="2743200"/>
            <a:ext cx="10668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7315200" y="2438400"/>
            <a:ext cx="228600" cy="9906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84AC-1701-4EB4-88FC-C86890CBDA94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467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Vector addition: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600200" y="1143000"/>
            <a:ext cx="274320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4267200" y="914400"/>
            <a:ext cx="1828800" cy="1600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600200" y="914400"/>
            <a:ext cx="4495800" cy="22860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14600" y="1905000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346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52600" y="4419600"/>
            <a:ext cx="8715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a – b</a:t>
            </a:r>
          </a:p>
          <a:p>
            <a:endParaRPr lang="en-US" dirty="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Vector subtraction: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590800" y="3276600"/>
            <a:ext cx="274320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276600" y="4648200"/>
            <a:ext cx="1981200" cy="1676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590800" y="3276600"/>
            <a:ext cx="685800" cy="304800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038600" y="3352800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19600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-b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567112" y="533400"/>
            <a:ext cx="85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a + 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B362-A215-4092-859A-929837EE6345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Some useful trigonometric relations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(see Appendix </a:t>
            </a:r>
            <a:r>
              <a:rPr lang="en-US" sz="2400" dirty="0" smtClean="0"/>
              <a:t>B </a:t>
            </a:r>
            <a:r>
              <a:rPr lang="en-US" sz="2400" dirty="0"/>
              <a:t>of your text)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flipV="1">
            <a:off x="1447800" y="1752600"/>
            <a:ext cx="2590800" cy="2895600"/>
          </a:xfrm>
          <a:prstGeom prst="triangle">
            <a:avLst>
              <a:gd name="adj" fmla="val 29495"/>
            </a:avLst>
          </a:prstGeom>
          <a:solidFill>
            <a:schemeClr val="accent3">
              <a:lumMod val="60000"/>
              <a:lumOff val="4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33600" y="3651250"/>
            <a:ext cx="30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2192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352800" y="182245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19200" y="3048000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676400" y="19050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b</a:t>
            </a:r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94225" y="1897063"/>
            <a:ext cx="31781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Law of cosines: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a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b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c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- 2bc </a:t>
            </a:r>
            <a:r>
              <a:rPr lang="en-US" sz="2400" dirty="0" err="1"/>
              <a:t>cos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b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c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a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- 2ca </a:t>
            </a:r>
            <a:r>
              <a:rPr lang="en-US" sz="2400" dirty="0" err="1"/>
              <a:t>cos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b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c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a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b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- 2ab </a:t>
            </a:r>
            <a:r>
              <a:rPr lang="en-US" sz="2400" dirty="0" err="1"/>
              <a:t>cos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g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743200" y="4419600"/>
            <a:ext cx="37338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Law of </a:t>
            </a:r>
            <a:r>
              <a:rPr lang="en-US" sz="2400" dirty="0" err="1"/>
              <a:t>sines</a:t>
            </a:r>
            <a:r>
              <a:rPr lang="en-US" sz="2400" dirty="0"/>
              <a:t>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3429000" y="5105400"/>
          <a:ext cx="2616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3" imgW="2616120" imgH="761760" progId="Equation.3">
                  <p:embed/>
                </p:oleObj>
              </mc:Choice>
              <mc:Fallback>
                <p:oleObj name="Equation" r:id="rId3" imgW="26161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05400"/>
                        <a:ext cx="2616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577</Words>
  <Application>Microsoft Office PowerPoint</Application>
  <PresentationFormat>On-screen Show (4:3)</PresentationFormat>
  <Paragraphs>169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160</cp:revision>
  <cp:lastPrinted>2012-01-14T20:35:51Z</cp:lastPrinted>
  <dcterms:created xsi:type="dcterms:W3CDTF">2012-01-10T18:32:24Z</dcterms:created>
  <dcterms:modified xsi:type="dcterms:W3CDTF">2012-09-05T12:19:01Z</dcterms:modified>
</cp:coreProperties>
</file>