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6" r:id="rId2"/>
    <p:sldId id="327" r:id="rId3"/>
    <p:sldId id="328" r:id="rId4"/>
    <p:sldId id="333" r:id="rId5"/>
    <p:sldId id="329" r:id="rId6"/>
    <p:sldId id="330" r:id="rId7"/>
    <p:sldId id="331" r:id="rId8"/>
    <p:sldId id="332" r:id="rId9"/>
    <p:sldId id="334" r:id="rId10"/>
    <p:sldId id="336" r:id="rId11"/>
    <p:sldId id="337" r:id="rId12"/>
    <p:sldId id="335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208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22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D:\Userdata\Userdata\Coursework\f12phy113\lecturenotes\Lecture5\AF_0407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ile:///D:\Userdata\Userdata\Coursework\f12phy113\lecturenotes\Lecture5\AF_0416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7.wmf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D:\Userdata\Userdata\Coursework\f12phy113\lecturenotes\Lecture5\AF_0410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5:</a:t>
            </a:r>
          </a:p>
          <a:p>
            <a:pPr algn="ctr"/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 Chapter 4 – Motion in two dimensions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Position, velocity, and acceleration in two dimensions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Two dimensional motion with constant acceleration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80999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Animation of velocity vector and its components associated with trajectory motion</a:t>
            </a:r>
          </a:p>
        </p:txBody>
      </p:sp>
      <p:sp>
        <p:nvSpPr>
          <p:cNvPr id="6" name="Oval 5">
            <a:hlinkClick r:id="rId2"/>
          </p:cNvPr>
          <p:cNvSpPr/>
          <p:nvPr/>
        </p:nvSpPr>
        <p:spPr>
          <a:xfrm>
            <a:off x="7620000" y="38825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4" t="24603" r="22840" b="11321"/>
          <a:stretch/>
        </p:blipFill>
        <p:spPr bwMode="auto">
          <a:xfrm>
            <a:off x="1371600" y="1420612"/>
            <a:ext cx="6037943" cy="498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4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25157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Animation of acceleration vector associated with motion along a path</a:t>
            </a:r>
          </a:p>
        </p:txBody>
      </p:sp>
      <p:sp>
        <p:nvSpPr>
          <p:cNvPr id="6" name="Oval 5">
            <a:hlinkClick r:id="rId2" action="ppaction://hlinkfile"/>
          </p:cNvPr>
          <p:cNvSpPr/>
          <p:nvPr/>
        </p:nvSpPr>
        <p:spPr>
          <a:xfrm>
            <a:off x="7924800" y="23585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2" t="25840" r="23488" b="7084"/>
          <a:stretch/>
        </p:blipFill>
        <p:spPr bwMode="auto">
          <a:xfrm>
            <a:off x="1331684" y="914400"/>
            <a:ext cx="6212116" cy="550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Projectile motion (near earth’s surface)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" y="1110343"/>
            <a:ext cx="7467600" cy="5061857"/>
            <a:chOff x="685800" y="381000"/>
            <a:chExt cx="7848600" cy="5290457"/>
          </a:xfrm>
        </p:grpSpPr>
        <p:sp>
          <p:nvSpPr>
            <p:cNvPr id="6" name="Right Arrow 5"/>
            <p:cNvSpPr/>
            <p:nvPr/>
          </p:nvSpPr>
          <p:spPr>
            <a:xfrm>
              <a:off x="762000" y="5334000"/>
              <a:ext cx="5867400" cy="2286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16200000">
              <a:off x="-1495425" y="3095625"/>
              <a:ext cx="4572000" cy="209549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29400" y="5214257"/>
              <a:ext cx="45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" y="381000"/>
              <a:ext cx="45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j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395031"/>
              <a:ext cx="426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latin typeface="Arial" pitchFamily="34" charset="0"/>
                  <a:cs typeface="Arial" pitchFamily="34" charset="0"/>
                </a:rPr>
                <a:t>vertical direction (up)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4953000"/>
              <a:ext cx="152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latin typeface="Arial" pitchFamily="34" charset="0"/>
                  <a:cs typeface="Arial" pitchFamily="34" charset="0"/>
                </a:rPr>
                <a:t>horizontal</a:t>
              </a:r>
            </a:p>
            <a:p>
              <a:r>
                <a:rPr lang="en-US" sz="2000" b="1" i="1" dirty="0" smtClean="0">
                  <a:latin typeface="Arial" pitchFamily="34" charset="0"/>
                  <a:cs typeface="Arial" pitchFamily="34" charset="0"/>
                </a:rPr>
                <a:t>direction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114800" y="22860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1"/>
              <a:endCxn id="12" idx="3"/>
            </p:cNvCxnSpPr>
            <p:nvPr/>
          </p:nvCxnSpPr>
          <p:spPr>
            <a:xfrm flipV="1">
              <a:off x="790576" y="2481122"/>
              <a:ext cx="3357702" cy="3005278"/>
            </a:xfrm>
            <a:prstGeom prst="straightConnector1">
              <a:avLst/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7852608"/>
                </p:ext>
              </p:extLst>
            </p:nvPr>
          </p:nvGraphicFramePr>
          <p:xfrm>
            <a:off x="4573393" y="1175042"/>
            <a:ext cx="3880919" cy="2425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9" name="数式" r:id="rId3" imgW="1257120" imgH="787320" progId="Equation.3">
                    <p:embed/>
                  </p:oleObj>
                </mc:Choice>
                <mc:Fallback>
                  <p:oleObj name="数式" r:id="rId3" imgW="125712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3393" y="1175042"/>
                          <a:ext cx="3880919" cy="24257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728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Projectile motion (near earth’s surface)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533816"/>
              </p:ext>
            </p:extLst>
          </p:nvPr>
        </p:nvGraphicFramePr>
        <p:xfrm>
          <a:off x="609600" y="685800"/>
          <a:ext cx="4662487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数式" r:id="rId3" imgW="1587240" imgH="1066680" progId="Equation.3">
                  <p:embed/>
                </p:oleObj>
              </mc:Choice>
              <mc:Fallback>
                <p:oleObj name="数式" r:id="rId3" imgW="158724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4662487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055310"/>
              </p:ext>
            </p:extLst>
          </p:nvPr>
        </p:nvGraphicFramePr>
        <p:xfrm>
          <a:off x="714375" y="3921125"/>
          <a:ext cx="7458075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数式" r:id="rId5" imgW="2539800" imgH="660240" progId="Equation.3">
                  <p:embed/>
                </p:oleObj>
              </mc:Choice>
              <mc:Fallback>
                <p:oleObj name="数式" r:id="rId5" imgW="253980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3921125"/>
                        <a:ext cx="7458075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9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Projectile motion (near earth’s surface)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785592"/>
              </p:ext>
            </p:extLst>
          </p:nvPr>
        </p:nvGraphicFramePr>
        <p:xfrm>
          <a:off x="609600" y="685800"/>
          <a:ext cx="4662487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数式" r:id="rId3" imgW="1587240" imgH="1066680" progId="Equation.3">
                  <p:embed/>
                </p:oleObj>
              </mc:Choice>
              <mc:Fallback>
                <p:oleObj name="数式" r:id="rId3" imgW="158724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4662487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793211"/>
              </p:ext>
            </p:extLst>
          </p:nvPr>
        </p:nvGraphicFramePr>
        <p:xfrm>
          <a:off x="379413" y="3997325"/>
          <a:ext cx="857885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" name="数式" r:id="rId5" imgW="2920680" imgH="660240" progId="Equation.3">
                  <p:embed/>
                </p:oleObj>
              </mc:Choice>
              <mc:Fallback>
                <p:oleObj name="数式" r:id="rId5" imgW="29206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3997325"/>
                        <a:ext cx="8578850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51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Projectile motion (near earth’s surface)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75906"/>
              </p:ext>
            </p:extLst>
          </p:nvPr>
        </p:nvGraphicFramePr>
        <p:xfrm>
          <a:off x="4895850" y="762000"/>
          <a:ext cx="36544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name="数式" r:id="rId3" imgW="1244520" imgH="393480" progId="Equation.3">
                  <p:embed/>
                </p:oleObj>
              </mc:Choice>
              <mc:Fallback>
                <p:oleObj name="数式" r:id="rId3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762000"/>
                        <a:ext cx="365442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886583"/>
              </p:ext>
            </p:extLst>
          </p:nvPr>
        </p:nvGraphicFramePr>
        <p:xfrm>
          <a:off x="381000" y="1752600"/>
          <a:ext cx="2871788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3" name="数式" r:id="rId5" imgW="977760" imgH="393480" progId="Equation.3">
                  <p:embed/>
                </p:oleObj>
              </mc:Choice>
              <mc:Fallback>
                <p:oleObj name="数式" r:id="rId5" imgW="9777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2871788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422672"/>
              </p:ext>
            </p:extLst>
          </p:nvPr>
        </p:nvGraphicFramePr>
        <p:xfrm>
          <a:off x="247650" y="838200"/>
          <a:ext cx="3767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4" name="数式" r:id="rId7" imgW="1282680" imgH="253800" progId="Equation.3">
                  <p:embed/>
                </p:oleObj>
              </mc:Choice>
              <mc:Fallback>
                <p:oleObj name="数式" r:id="rId7" imgW="128268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838200"/>
                        <a:ext cx="37671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9" name="Picture 13" descr="E:\Media\Image_Library\chapter4\04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4482353" cy="382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680225"/>
              </p:ext>
            </p:extLst>
          </p:nvPr>
        </p:nvGraphicFramePr>
        <p:xfrm>
          <a:off x="381000" y="3200400"/>
          <a:ext cx="2647950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5" name="数式" r:id="rId10" imgW="901440" imgH="787320" progId="Equation.3">
                  <p:embed/>
                </p:oleObj>
              </mc:Choice>
              <mc:Fallback>
                <p:oleObj name="数式" r:id="rId10" imgW="901440" imgH="7873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00400"/>
                        <a:ext cx="2647950" cy="231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9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Projectile motion (near earth’s surface)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Trajectory equation in vector form: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245164"/>
              </p:ext>
            </p:extLst>
          </p:nvPr>
        </p:nvGraphicFramePr>
        <p:xfrm>
          <a:off x="4953000" y="983397"/>
          <a:ext cx="2684463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name="数式" r:id="rId3" imgW="914400" imgH="253800" progId="Equation.3">
                  <p:embed/>
                </p:oleObj>
              </mc:Choice>
              <mc:Fallback>
                <p:oleObj name="数式" r:id="rId3" imgW="914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983397"/>
                        <a:ext cx="2684463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01930"/>
              </p:ext>
            </p:extLst>
          </p:nvPr>
        </p:nvGraphicFramePr>
        <p:xfrm>
          <a:off x="228600" y="983397"/>
          <a:ext cx="3767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数式" r:id="rId5" imgW="1282680" imgH="253800" progId="Equation.3">
                  <p:embed/>
                </p:oleObj>
              </mc:Choice>
              <mc:Fallback>
                <p:oleObj name="数式" r:id="rId5" imgW="1282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83397"/>
                        <a:ext cx="37671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572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Aside:  The equations for position and velocity written in this way are call “parametric” equations.    They  are related to each other through the time parameter.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18243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Trajectory equation in component form: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825603"/>
              </p:ext>
            </p:extLst>
          </p:nvPr>
        </p:nvGraphicFramePr>
        <p:xfrm>
          <a:off x="361950" y="2538412"/>
          <a:ext cx="3805238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4" name="数式" r:id="rId7" imgW="1295280" imgH="482400" progId="Equation.3">
                  <p:embed/>
                </p:oleObj>
              </mc:Choice>
              <mc:Fallback>
                <p:oleObj name="数式" r:id="rId7" imgW="129528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2538412"/>
                        <a:ext cx="3805238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47239"/>
              </p:ext>
            </p:extLst>
          </p:nvPr>
        </p:nvGraphicFramePr>
        <p:xfrm>
          <a:off x="4876800" y="2514600"/>
          <a:ext cx="2684463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5" name="数式" r:id="rId9" imgW="914400" imgH="457200" progId="Equation.3">
                  <p:embed/>
                </p:oleObj>
              </mc:Choice>
              <mc:Fallback>
                <p:oleObj name="数式" r:id="rId9" imgW="9144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14600"/>
                        <a:ext cx="2684463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8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Projectile motion (near earth’s surface)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581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Trajectory path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y(x)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; eliminating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from the equations: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" y="62411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Trajectory equation in component form: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33482"/>
              </p:ext>
            </p:extLst>
          </p:nvPr>
        </p:nvGraphicFramePr>
        <p:xfrm>
          <a:off x="506412" y="1119188"/>
          <a:ext cx="7723188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" name="数式" r:id="rId3" imgW="2628720" imgH="482400" progId="Equation.3">
                  <p:embed/>
                </p:oleObj>
              </mc:Choice>
              <mc:Fallback>
                <p:oleObj name="数式" r:id="rId3" imgW="2628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" y="1119188"/>
                        <a:ext cx="7723188" cy="142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554741"/>
              </p:ext>
            </p:extLst>
          </p:nvPr>
        </p:nvGraphicFramePr>
        <p:xfrm>
          <a:off x="571500" y="2362200"/>
          <a:ext cx="52197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7" name="数式" r:id="rId5" imgW="1777680" imgH="457200" progId="Equation.3">
                  <p:embed/>
                </p:oleObj>
              </mc:Choice>
              <mc:Fallback>
                <p:oleObj name="数式" r:id="rId5" imgW="1777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62200"/>
                        <a:ext cx="52197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985778"/>
              </p:ext>
            </p:extLst>
          </p:nvPr>
        </p:nvGraphicFramePr>
        <p:xfrm>
          <a:off x="381000" y="3973513"/>
          <a:ext cx="8674465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8" name="数式" r:id="rId7" imgW="3517560" imgH="1041120" progId="Equation.3">
                  <p:embed/>
                </p:oleObj>
              </mc:Choice>
              <mc:Fallback>
                <p:oleObj name="数式" r:id="rId7" imgW="3517560" imgH="10411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73513"/>
                        <a:ext cx="8674465" cy="25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Projectile motion (near earth’s surface)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Summary of results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93116"/>
              </p:ext>
            </p:extLst>
          </p:nvPr>
        </p:nvGraphicFramePr>
        <p:xfrm>
          <a:off x="742950" y="1143000"/>
          <a:ext cx="6896100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数式" r:id="rId3" imgW="3085920" imgH="1015920" progId="Equation.3">
                  <p:embed/>
                </p:oleObj>
              </mc:Choice>
              <mc:Fallback>
                <p:oleObj name="数式" r:id="rId3" imgW="3085920" imgH="10159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143000"/>
                        <a:ext cx="6896100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494544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endParaRPr lang="en-US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These equations are so beautiful that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They should be framed and put on the wall.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They should be used to perfect my tennis/golf/basketball/soccer technique.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They are not that beautiful.</a:t>
            </a:r>
          </a:p>
        </p:txBody>
      </p:sp>
    </p:spTree>
    <p:extLst>
      <p:ext uri="{BB962C8B-B14F-4D97-AF65-F5344CB8AC3E}">
        <p14:creationId xmlns:p14="http://schemas.microsoft.com/office/powerpoint/2010/main" val="23201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28350" r="3393" b="6800"/>
          <a:stretch/>
        </p:blipFill>
        <p:spPr bwMode="auto">
          <a:xfrm>
            <a:off x="298172" y="990600"/>
            <a:ext cx="8845828" cy="45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2371" y="1981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h=7.1m</a:t>
            </a:r>
          </a:p>
          <a:p>
            <a:r>
              <a:rPr lang="en-US" sz="2400" i="1" dirty="0" smtClean="0">
                <a:latin typeface="Symbol" pitchFamily="18" charset="2"/>
                <a:cs typeface="Arial" pitchFamily="34" charset="0"/>
              </a:rPr>
              <a:t>q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=53</a:t>
            </a:r>
            <a:r>
              <a:rPr lang="en-US" sz="2400" i="1" baseline="30000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d=24m=x(2.2s)</a:t>
            </a:r>
          </a:p>
        </p:txBody>
      </p:sp>
    </p:spTree>
    <p:extLst>
      <p:ext uri="{BB962C8B-B14F-4D97-AF65-F5344CB8AC3E}">
        <p14:creationId xmlns:p14="http://schemas.microsoft.com/office/powerpoint/2010/main" val="32454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t="27982" r="21949" b="3897"/>
          <a:stretch/>
        </p:blipFill>
        <p:spPr bwMode="auto">
          <a:xfrm>
            <a:off x="381000" y="627742"/>
            <a:ext cx="8251372" cy="539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990600" y="35052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245239"/>
            <a:ext cx="8763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pitchFamily="34" charset="0"/>
                <a:cs typeface="Arial" pitchFamily="34" charset="0"/>
              </a:rPr>
              <a:t> Problem solving steps</a:t>
            </a:r>
          </a:p>
          <a:p>
            <a:pPr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Visualize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problem – labeling variables</a:t>
            </a:r>
          </a:p>
          <a:p>
            <a:pPr>
              <a:buFontTx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Determine which basic physical principle(s) apply</a:t>
            </a:r>
          </a:p>
          <a:p>
            <a:pPr>
              <a:buFontTx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Write down the appropriate equations using the variables defined in step 1.</a:t>
            </a:r>
          </a:p>
          <a:p>
            <a:pPr>
              <a:buFontTx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Check whether you have the correct amount of information to solve the problem (same number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known relationships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unknowns).</a:t>
            </a:r>
          </a:p>
          <a:p>
            <a:pPr>
              <a:buFontTx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Solve the equations.</a:t>
            </a:r>
          </a:p>
          <a:p>
            <a:pPr>
              <a:buFontTx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Check whether your answer makes sense (units, order of magnitude, etc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3657600"/>
            <a:ext cx="7086600" cy="2514600"/>
            <a:chOff x="457200" y="3657600"/>
            <a:chExt cx="7086600" cy="25146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1" t="42776" r="37483" b="30125"/>
            <a:stretch/>
          </p:blipFill>
          <p:spPr bwMode="auto">
            <a:xfrm>
              <a:off x="457200" y="3657600"/>
              <a:ext cx="4296229" cy="1886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029200" y="4209871"/>
              <a:ext cx="2514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h=7.1m</a:t>
              </a:r>
            </a:p>
            <a:p>
              <a:r>
                <a:rPr lang="en-US" sz="2400" i="1" dirty="0" smtClean="0">
                  <a:latin typeface="Symbol" pitchFamily="18" charset="2"/>
                  <a:cs typeface="Arial" pitchFamily="34" charset="0"/>
                </a:rPr>
                <a:t>q</a:t>
              </a:r>
              <a:r>
                <a:rPr lang="en-US" sz="2400" i="1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=53</a:t>
              </a:r>
              <a:r>
                <a:rPr lang="en-US" sz="2400" i="1" baseline="30000" dirty="0" smtClean="0">
                  <a:latin typeface="Arial" pitchFamily="34" charset="0"/>
                  <a:cs typeface="Arial" pitchFamily="34" charset="0"/>
                </a:rPr>
                <a:t>o</a:t>
              </a:r>
            </a:p>
            <a:p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d=24m=x(2.2s)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6" t="81506" r="52779" b="14330"/>
            <a:stretch/>
          </p:blipFill>
          <p:spPr bwMode="auto">
            <a:xfrm>
              <a:off x="914400" y="5694668"/>
              <a:ext cx="6278875" cy="477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10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71233"/>
              </p:ext>
            </p:extLst>
          </p:nvPr>
        </p:nvGraphicFramePr>
        <p:xfrm>
          <a:off x="1365250" y="3543300"/>
          <a:ext cx="508000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数式" r:id="rId3" imgW="2273040" imgH="901440" progId="Equation.3">
                  <p:embed/>
                </p:oleObj>
              </mc:Choice>
              <mc:Fallback>
                <p:oleObj name="数式" r:id="rId3" imgW="2273040" imgH="901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543300"/>
                        <a:ext cx="508000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200" y="609600"/>
            <a:ext cx="7086600" cy="2514600"/>
            <a:chOff x="457200" y="3657600"/>
            <a:chExt cx="7086600" cy="25146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1" t="42776" r="37483" b="30125"/>
            <a:stretch/>
          </p:blipFill>
          <p:spPr bwMode="auto">
            <a:xfrm>
              <a:off x="457200" y="3657600"/>
              <a:ext cx="4296229" cy="1886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029200" y="4209871"/>
              <a:ext cx="2514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h=7.1m</a:t>
              </a:r>
            </a:p>
            <a:p>
              <a:r>
                <a:rPr lang="en-US" sz="2400" i="1" dirty="0" smtClean="0">
                  <a:latin typeface="Symbol" pitchFamily="18" charset="2"/>
                  <a:cs typeface="Arial" pitchFamily="34" charset="0"/>
                </a:rPr>
                <a:t>q</a:t>
              </a:r>
              <a:r>
                <a:rPr lang="en-US" sz="2400" i="1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=53</a:t>
              </a:r>
              <a:r>
                <a:rPr lang="en-US" sz="2400" i="1" baseline="30000" dirty="0" smtClean="0">
                  <a:latin typeface="Arial" pitchFamily="34" charset="0"/>
                  <a:cs typeface="Arial" pitchFamily="34" charset="0"/>
                </a:rPr>
                <a:t>o</a:t>
              </a:r>
            </a:p>
            <a:p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d=24m=x(2.2s)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6" t="81506" r="52779" b="14330"/>
            <a:stretch/>
          </p:blipFill>
          <p:spPr bwMode="auto">
            <a:xfrm>
              <a:off x="914400" y="5694668"/>
              <a:ext cx="6278875" cy="477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23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the previous lecture, we introduced the abstract notion of a vector.   In this lecture, we will use that notion to describe position, velocity, and acceleration vectors in two dimensions.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2098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endParaRPr lang="en-US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Why spend time studying two dimensions when the world as we know it is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dimensions?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Because it is difficult to draw 3 dimensions.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Because in physics class, 2 dimensions are hard enough to understand.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Because if we understand 2 dimensions, extension of the ideas to 3 dimensions is trivial.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 Fridays, it is good to stick to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plane.</a:t>
            </a:r>
          </a:p>
        </p:txBody>
      </p:sp>
    </p:spTree>
    <p:extLst>
      <p:ext uri="{BB962C8B-B14F-4D97-AF65-F5344CB8AC3E}">
        <p14:creationId xmlns:p14="http://schemas.microsoft.com/office/powerpoint/2010/main" val="25806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62000" y="5334000"/>
            <a:ext cx="5867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-1495425" y="3095625"/>
            <a:ext cx="4572000" cy="20954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5214257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810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95031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vertical direction (up)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49530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horizontal</a:t>
            </a:r>
          </a:p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direction </a:t>
            </a:r>
          </a:p>
        </p:txBody>
      </p:sp>
      <p:sp>
        <p:nvSpPr>
          <p:cNvPr id="11" name="Oval 10"/>
          <p:cNvSpPr/>
          <p:nvPr/>
        </p:nvSpPr>
        <p:spPr>
          <a:xfrm>
            <a:off x="4114800" y="2286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6" idx="1"/>
            <a:endCxn id="11" idx="3"/>
          </p:cNvCxnSpPr>
          <p:nvPr/>
        </p:nvCxnSpPr>
        <p:spPr>
          <a:xfrm flipV="1">
            <a:off x="790576" y="2481122"/>
            <a:ext cx="3357702" cy="3005278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508703"/>
              </p:ext>
            </p:extLst>
          </p:nvPr>
        </p:nvGraphicFramePr>
        <p:xfrm>
          <a:off x="3048000" y="3522663"/>
          <a:ext cx="3526754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数式" r:id="rId3" imgW="1143000" imgH="241200" progId="Equation.3">
                  <p:embed/>
                </p:oleObj>
              </mc:Choice>
              <mc:Fallback>
                <p:oleObj name="数式" r:id="rId3" imgW="11430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22663"/>
                        <a:ext cx="3526754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5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DD4D-23A1-4467-8D38-73CE058E6F7E}" type="slidenum">
              <a:rPr lang="en-US"/>
              <a:pPr/>
              <a:t>5</a:t>
            </a:fld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7315200" cy="475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Vectors relevant to motion in two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dimenstions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Displacement: 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= x(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y(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j</a:t>
            </a:r>
          </a:p>
          <a:p>
            <a:pPr>
              <a:spcBef>
                <a:spcPct val="50000"/>
              </a:spcBef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Velocity: 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=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j</a:t>
            </a:r>
          </a:p>
          <a:p>
            <a:pPr>
              <a:spcBef>
                <a:spcPct val="50000"/>
              </a:spcBef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Acceleration: 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= a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a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j</a:t>
            </a:r>
          </a:p>
          <a:p>
            <a:pPr>
              <a:spcBef>
                <a:spcPct val="50000"/>
              </a:spcBef>
            </a:pPr>
            <a:endParaRPr lang="en-US" b="1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186650"/>
              </p:ext>
            </p:extLst>
          </p:nvPr>
        </p:nvGraphicFramePr>
        <p:xfrm>
          <a:off x="5257800" y="3048000"/>
          <a:ext cx="977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0" name="Equation" r:id="rId3" imgW="977760" imgH="723600" progId="Equation.3">
                  <p:embed/>
                </p:oleObj>
              </mc:Choice>
              <mc:Fallback>
                <p:oleObj name="Equation" r:id="rId3" imgW="9777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48000"/>
                        <a:ext cx="9779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534450"/>
              </p:ext>
            </p:extLst>
          </p:nvPr>
        </p:nvGraphicFramePr>
        <p:xfrm>
          <a:off x="6747329" y="3048000"/>
          <a:ext cx="1003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1" name="Equation" r:id="rId5" imgW="1002960" imgH="723600" progId="Equation.3">
                  <p:embed/>
                </p:oleObj>
              </mc:Choice>
              <mc:Fallback>
                <p:oleObj name="Equation" r:id="rId5" imgW="10029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7329" y="3048000"/>
                        <a:ext cx="1003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082318"/>
              </p:ext>
            </p:extLst>
          </p:nvPr>
        </p:nvGraphicFramePr>
        <p:xfrm>
          <a:off x="5638800" y="4572000"/>
          <a:ext cx="1092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2" name="Equation" r:id="rId7" imgW="1091880" imgH="723600" progId="Equation.3">
                  <p:embed/>
                </p:oleObj>
              </mc:Choice>
              <mc:Fallback>
                <p:oleObj name="Equation" r:id="rId7" imgW="1091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72000"/>
                        <a:ext cx="1092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836834"/>
              </p:ext>
            </p:extLst>
          </p:nvPr>
        </p:nvGraphicFramePr>
        <p:xfrm>
          <a:off x="7213600" y="4495800"/>
          <a:ext cx="111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3" name="Equation" r:id="rId9" imgW="1117440" imgH="761760" progId="Equation.3">
                  <p:embed/>
                </p:oleObj>
              </mc:Choice>
              <mc:Fallback>
                <p:oleObj name="Equation" r:id="rId9" imgW="11174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4495800"/>
                        <a:ext cx="1117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Visualization of the position vector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(t)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of a particle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527175"/>
            <a:ext cx="68389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024743" y="1959429"/>
            <a:ext cx="1632857" cy="23622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4200" y="2590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(t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227288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(t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24743" y="1828800"/>
            <a:ext cx="3461657" cy="2492829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9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Visualization of the velocity vector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(t)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of a particle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8125" y="1752146"/>
            <a:ext cx="6838950" cy="3810000"/>
            <a:chOff x="1152525" y="1527175"/>
            <a:chExt cx="6838950" cy="3810000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1527175"/>
              <a:ext cx="6838950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2024743" y="1959429"/>
              <a:ext cx="1632857" cy="23622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67000" y="228962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(t</a:t>
              </a:r>
              <a:r>
                <a:rPr lang="en-US" sz="2400" i="1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00" y="1834383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(t</a:t>
              </a:r>
              <a:r>
                <a:rPr lang="en-US" sz="2400" i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024743" y="1676400"/>
              <a:ext cx="2198914" cy="264523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84959"/>
              </p:ext>
            </p:extLst>
          </p:nvPr>
        </p:nvGraphicFramePr>
        <p:xfrm>
          <a:off x="4267200" y="1066800"/>
          <a:ext cx="4777928" cy="1144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数式" r:id="rId4" imgW="1803240" imgH="431640" progId="Equation.3">
                  <p:embed/>
                </p:oleObj>
              </mc:Choice>
              <mc:Fallback>
                <p:oleObj name="数式" r:id="rId4" imgW="18032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066800"/>
                        <a:ext cx="4777928" cy="1144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2688772" y="1651000"/>
            <a:ext cx="740228" cy="558800"/>
          </a:xfrm>
          <a:prstGeom prst="straightConnector1">
            <a:avLst/>
          </a:prstGeom>
          <a:ln w="38100">
            <a:solidFill>
              <a:srgbClr val="DA32A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8400" y="1595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DA32AA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i="1" dirty="0">
                <a:solidFill>
                  <a:srgbClr val="DA32AA"/>
                </a:solidFill>
                <a:latin typeface="Arial" pitchFamily="34" charset="0"/>
                <a:cs typeface="Arial" pitchFamily="34" charset="0"/>
              </a:rPr>
              <a:t>(t)</a:t>
            </a:r>
            <a:endParaRPr lang="en-US" sz="2400" b="1" dirty="0" smtClean="0">
              <a:solidFill>
                <a:srgbClr val="DA32A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Visualization of the acceleration vector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(t)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of a particle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8125" y="1752146"/>
            <a:ext cx="6838950" cy="3810000"/>
            <a:chOff x="1152525" y="1527175"/>
            <a:chExt cx="6838950" cy="3810000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1527175"/>
              <a:ext cx="6838950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2024743" y="1959429"/>
              <a:ext cx="1632857" cy="23622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67000" y="228962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(t</a:t>
              </a:r>
              <a:r>
                <a:rPr lang="en-US" sz="2400" i="1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00" y="1834383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(t</a:t>
              </a:r>
              <a:r>
                <a:rPr lang="en-US" sz="2400" i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024743" y="1676400"/>
              <a:ext cx="2198914" cy="264523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179100"/>
              </p:ext>
            </p:extLst>
          </p:nvPr>
        </p:nvGraphicFramePr>
        <p:xfrm>
          <a:off x="4079875" y="569913"/>
          <a:ext cx="48450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数式" r:id="rId4" imgW="1828800" imgH="431640" progId="Equation.3">
                  <p:embed/>
                </p:oleObj>
              </mc:Choice>
              <mc:Fallback>
                <p:oleObj name="数式" r:id="rId4" imgW="1828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569913"/>
                        <a:ext cx="484505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2688772" y="1651000"/>
            <a:ext cx="740228" cy="558800"/>
          </a:xfrm>
          <a:prstGeom prst="straightConnector1">
            <a:avLst/>
          </a:prstGeom>
          <a:ln w="38100">
            <a:solidFill>
              <a:srgbClr val="DA32A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09800" y="1371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1519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DA32AA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i="1" dirty="0" smtClean="0">
                <a:solidFill>
                  <a:srgbClr val="DA32AA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en-US" sz="2400" i="1" baseline="-25000" dirty="0" smtClean="0">
                <a:solidFill>
                  <a:srgbClr val="DA32AA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 dirty="0" smtClean="0">
                <a:solidFill>
                  <a:srgbClr val="DA32AA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 smtClean="0">
              <a:solidFill>
                <a:srgbClr val="DA32A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DA32AA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i="1" dirty="0" smtClean="0">
                <a:solidFill>
                  <a:srgbClr val="DA32AA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en-US" sz="2400" i="1" baseline="-25000" dirty="0">
                <a:solidFill>
                  <a:srgbClr val="DA32AA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i="1" dirty="0" smtClean="0">
                <a:solidFill>
                  <a:srgbClr val="DA32AA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 smtClean="0">
              <a:solidFill>
                <a:srgbClr val="DA32A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240315" y="1727201"/>
            <a:ext cx="664028" cy="181429"/>
          </a:xfrm>
          <a:prstGeom prst="straightConnector1">
            <a:avLst/>
          </a:prstGeom>
          <a:ln w="38100">
            <a:solidFill>
              <a:srgbClr val="DA32A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43200" y="2209800"/>
            <a:ext cx="0" cy="6858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2738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en-US" sz="2400" i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80999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Animation of position vector components associated with trajectory motion</a:t>
            </a:r>
          </a:p>
        </p:txBody>
      </p:sp>
      <p:sp>
        <p:nvSpPr>
          <p:cNvPr id="6" name="Oval 5">
            <a:hlinkClick r:id="rId2"/>
          </p:cNvPr>
          <p:cNvSpPr/>
          <p:nvPr/>
        </p:nvSpPr>
        <p:spPr>
          <a:xfrm>
            <a:off x="7620000" y="38825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26331" r="24908" b="9057"/>
          <a:stretch/>
        </p:blipFill>
        <p:spPr bwMode="auto">
          <a:xfrm>
            <a:off x="1095828" y="1244653"/>
            <a:ext cx="5733144" cy="502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729</Words>
  <Application>Microsoft Office PowerPoint</Application>
  <PresentationFormat>On-screen Show (4:3)</PresentationFormat>
  <Paragraphs>150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数式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195</cp:revision>
  <cp:lastPrinted>2012-01-14T20:35:51Z</cp:lastPrinted>
  <dcterms:created xsi:type="dcterms:W3CDTF">2012-01-10T18:32:24Z</dcterms:created>
  <dcterms:modified xsi:type="dcterms:W3CDTF">2012-09-07T17:54:52Z</dcterms:modified>
</cp:coreProperties>
</file>