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96" r:id="rId2"/>
    <p:sldId id="327" r:id="rId3"/>
    <p:sldId id="347" r:id="rId4"/>
    <p:sldId id="350" r:id="rId5"/>
    <p:sldId id="351" r:id="rId6"/>
    <p:sldId id="333" r:id="rId7"/>
    <p:sldId id="329" r:id="rId8"/>
    <p:sldId id="335" r:id="rId9"/>
    <p:sldId id="340" r:id="rId10"/>
    <p:sldId id="343" r:id="rId11"/>
    <p:sldId id="352" r:id="rId12"/>
    <p:sldId id="353" r:id="rId13"/>
    <p:sldId id="354" r:id="rId14"/>
    <p:sldId id="355" r:id="rId15"/>
    <p:sldId id="356" r:id="rId1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4" autoAdjust="0"/>
    <p:restoredTop sz="94660"/>
  </p:normalViewPr>
  <p:slideViewPr>
    <p:cSldViewPr>
      <p:cViewPr>
        <p:scale>
          <a:sx n="66" d="100"/>
          <a:sy n="66" d="100"/>
        </p:scale>
        <p:origin x="-2082" y="-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9/10/2012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Problems</a:t>
            </a:r>
            <a:r>
              <a:rPr lang="en-US" baseline="0" smtClean="0"/>
              <a:t> 1.1,1.6,1.10,1.11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514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6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9/10/2012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113 A  Fall 2012 -- Lecture 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mathworld.wolfram.com/UniformCircularMotion.html" TargetMode="External"/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image" Target="../media/image18.gif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5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10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3.wmf"/><Relationship Id="rId11" Type="http://schemas.openxmlformats.org/officeDocument/2006/relationships/image" Target="../media/image15.wmf"/><Relationship Id="rId5" Type="http://schemas.openxmlformats.org/officeDocument/2006/relationships/oleObject" Target="../embeddings/oleObject13.bin"/><Relationship Id="rId10" Type="http://schemas.openxmlformats.org/officeDocument/2006/relationships/oleObject" Target="../embeddings/oleObject15.bin"/><Relationship Id="rId4" Type="http://schemas.openxmlformats.org/officeDocument/2006/relationships/image" Target="../media/image12.wmf"/><Relationship Id="rId9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00" y="457200"/>
            <a:ext cx="72390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113 A General Physics I</a:t>
            </a:r>
          </a:p>
          <a:p>
            <a:pPr algn="ctr"/>
            <a:r>
              <a:rPr lang="en-US" sz="3200" b="1" dirty="0" smtClean="0"/>
              <a:t>9-9:50 AM  MWF  Olin 101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6:</a:t>
            </a:r>
          </a:p>
          <a:p>
            <a:pPr algn="ctr"/>
            <a:endParaRPr lang="en-US" sz="3200" b="1" dirty="0"/>
          </a:p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 Chapter 4 – Motion in two dimensions, especially circular motion</a:t>
            </a: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Review of one and two dimensional motion</a:t>
            </a:r>
          </a:p>
          <a:p>
            <a:pPr marL="971550" lvl="1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Circular motion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" y="152400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Projectile motion (near earth’s surface)</a:t>
            </a:r>
          </a:p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      Summary of component functions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9493116"/>
              </p:ext>
            </p:extLst>
          </p:nvPr>
        </p:nvGraphicFramePr>
        <p:xfrm>
          <a:off x="742950" y="1143000"/>
          <a:ext cx="6896100" cy="228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13" name="数式" r:id="rId3" imgW="3085920" imgH="1015920" progId="Equation.3">
                  <p:embed/>
                </p:oleObj>
              </mc:Choice>
              <mc:Fallback>
                <p:oleObj name="数式" r:id="rId3" imgW="3085920" imgH="101592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0" y="1143000"/>
                        <a:ext cx="6896100" cy="228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011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4572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Uniform circular motion – another example </a:t>
            </a:r>
          </a:p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of motion in two-dimensions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8800"/>
            <a:ext cx="2743200" cy="27432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3400" y="42672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animation from </a:t>
            </a:r>
            <a:r>
              <a:rPr lang="en-US" sz="2400" dirty="0">
                <a:latin typeface="Arial" pitchFamily="34" charset="0"/>
                <a:cs typeface="Arial" pitchFamily="34" charset="0"/>
                <a:hlinkClick r:id="rId3"/>
              </a:rPr>
              <a:t>http://mathworld.wolfram.com/UniformCircularMotion.html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52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0"/>
            <a:ext cx="2743200" cy="2743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9600" y="685800"/>
            <a:ext cx="851262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iclicker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question: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Assuming that the blue particle is moving at constant speed around the circle what can you say about its acceleration?</a:t>
            </a:r>
          </a:p>
          <a:p>
            <a:pPr marL="1371600" lvl="2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There is no acceleration</a:t>
            </a:r>
          </a:p>
          <a:p>
            <a:pPr marL="1371600" lvl="2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There is acceleration tangent to the circle</a:t>
            </a:r>
          </a:p>
          <a:p>
            <a:pPr marL="1371600" lvl="2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There is acceleration in the radial direction of the circle</a:t>
            </a:r>
          </a:p>
          <a:p>
            <a:pPr marL="1371600" lvl="2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There is not enough information to conclude that there is acceleration or not</a:t>
            </a:r>
          </a:p>
        </p:txBody>
      </p:sp>
    </p:spTree>
    <p:extLst>
      <p:ext uri="{BB962C8B-B14F-4D97-AF65-F5344CB8AC3E}">
        <p14:creationId xmlns:p14="http://schemas.microsoft.com/office/powerpoint/2010/main" val="295577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810000" y="5246082"/>
            <a:ext cx="1905000" cy="1002318"/>
          </a:xfrm>
          <a:prstGeom prst="rect">
            <a:avLst/>
          </a:prstGeom>
          <a:solidFill>
            <a:srgbClr val="DA32AA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/>
          </a:p>
        </p:txBody>
      </p:sp>
      <p:pic>
        <p:nvPicPr>
          <p:cNvPr id="65538" name="Picture 2" descr="E:\Media\Image_Library\chapter4\0415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809176"/>
            <a:ext cx="2689412" cy="265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2400" y="3048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Uniform circular motion – continued</a:t>
            </a:r>
          </a:p>
        </p:txBody>
      </p:sp>
      <p:pic>
        <p:nvPicPr>
          <p:cNvPr id="65540" name="Picture 4" descr="E:\Media\Image_Library\chapter4\0415b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066886"/>
            <a:ext cx="1792941" cy="1977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542" name="Picture 6" descr="E:\Media\Image_Library\chapter4\0415c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107312"/>
            <a:ext cx="1344706" cy="1944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E:\Media\Image_Library\chapter4\0415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171" y="3918857"/>
            <a:ext cx="2689412" cy="265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 flipH="1">
            <a:off x="1676400" y="4528458"/>
            <a:ext cx="732544" cy="717624"/>
          </a:xfrm>
          <a:prstGeom prst="straightConnector1">
            <a:avLst/>
          </a:prstGeom>
          <a:ln w="50800">
            <a:solidFill>
              <a:srgbClr val="DA32AA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0737332"/>
              </p:ext>
            </p:extLst>
          </p:nvPr>
        </p:nvGraphicFramePr>
        <p:xfrm>
          <a:off x="3886200" y="3697288"/>
          <a:ext cx="4799013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57" name="数式" r:id="rId6" imgW="2145960" imgH="1117440" progId="Equation.3">
                  <p:embed/>
                </p:oleObj>
              </mc:Choice>
              <mc:Fallback>
                <p:oleObj name="数式" r:id="rId6" imgW="2145960" imgH="11174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3697288"/>
                        <a:ext cx="4799013" cy="251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675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" y="3048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Uniform circular motion – continued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838200"/>
            <a:ext cx="2743200" cy="2743200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1828800" y="1447800"/>
            <a:ext cx="685800" cy="762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905000" y="1524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Arial" pitchFamily="34" charset="0"/>
                <a:cs typeface="Arial" pitchFamily="34" charset="0"/>
              </a:rPr>
              <a:t>r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2906767"/>
              </p:ext>
            </p:extLst>
          </p:nvPr>
        </p:nvGraphicFramePr>
        <p:xfrm>
          <a:off x="3408363" y="828675"/>
          <a:ext cx="2185987" cy="260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19" name="数式" r:id="rId4" imgW="977760" imgH="1155600" progId="Equation.3">
                  <p:embed/>
                </p:oleObj>
              </mc:Choice>
              <mc:Fallback>
                <p:oleObj name="数式" r:id="rId4" imgW="977760" imgH="11556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8363" y="828675"/>
                        <a:ext cx="2185987" cy="2600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2402792"/>
              </p:ext>
            </p:extLst>
          </p:nvPr>
        </p:nvGraphicFramePr>
        <p:xfrm>
          <a:off x="1035050" y="4038600"/>
          <a:ext cx="113665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20" name="数式" r:id="rId6" imgW="507960" imgH="393480" progId="Equation.3">
                  <p:embed/>
                </p:oleObj>
              </mc:Choice>
              <mc:Fallback>
                <p:oleObj name="数式" r:id="rId6" imgW="507960" imgH="393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5050" y="4038600"/>
                        <a:ext cx="1136650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81000" y="3581400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In terms of time period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for one cycle: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1000" y="4872335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In terms of the frequency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of complete cycles: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6526504"/>
              </p:ext>
            </p:extLst>
          </p:nvPr>
        </p:nvGraphicFramePr>
        <p:xfrm>
          <a:off x="1006475" y="5105400"/>
          <a:ext cx="2727325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21" name="数式" r:id="rId8" imgW="1218960" imgH="393480" progId="Equation.3">
                  <p:embed/>
                </p:oleObj>
              </mc:Choice>
              <mc:Fallback>
                <p:oleObj name="数式" r:id="rId8" imgW="1218960" imgH="3934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5105400"/>
                        <a:ext cx="2727325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381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/>
          </a:p>
        </p:txBody>
      </p:sp>
      <p:pic>
        <p:nvPicPr>
          <p:cNvPr id="6861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7" t="52185" r="3752" b="25854"/>
          <a:stretch/>
        </p:blipFill>
        <p:spPr bwMode="auto">
          <a:xfrm>
            <a:off x="84158" y="533401"/>
            <a:ext cx="8907442" cy="1209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117380"/>
              </p:ext>
            </p:extLst>
          </p:nvPr>
        </p:nvGraphicFramePr>
        <p:xfrm>
          <a:off x="1295400" y="2286000"/>
          <a:ext cx="5764213" cy="314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9" name="数式" r:id="rId4" imgW="2577960" imgH="1396800" progId="Equation.3">
                  <p:embed/>
                </p:oleObj>
              </mc:Choice>
              <mc:Fallback>
                <p:oleObj name="数式" r:id="rId4" imgW="2577960" imgH="1396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286000"/>
                        <a:ext cx="5764213" cy="314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667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81000" y="6454775"/>
            <a:ext cx="2133600" cy="365125"/>
          </a:xfrm>
        </p:spPr>
        <p:txBody>
          <a:bodyPr/>
          <a:lstStyle/>
          <a:p>
            <a:r>
              <a:rPr lang="en-US" smtClean="0"/>
              <a:t>9/10/2012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762000" y="3276600"/>
            <a:ext cx="533400" cy="381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83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69" t="29932" r="24932" b="4178"/>
          <a:stretch/>
        </p:blipFill>
        <p:spPr bwMode="auto">
          <a:xfrm>
            <a:off x="1320798" y="533399"/>
            <a:ext cx="7088732" cy="5412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594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52400"/>
            <a:ext cx="7391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Review 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Position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x(t)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, Velocity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y(t)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, Acceleration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a(t)                   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in one dimension: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0836738"/>
              </p:ext>
            </p:extLst>
          </p:nvPr>
        </p:nvGraphicFramePr>
        <p:xfrm>
          <a:off x="1295400" y="1143000"/>
          <a:ext cx="5334000" cy="24238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74" name="数式" r:id="rId3" imgW="2184120" imgH="990360" progId="Equation.3">
                  <p:embed/>
                </p:oleObj>
              </mc:Choice>
              <mc:Fallback>
                <p:oleObj name="数式" r:id="rId3" imgW="2184120" imgH="9903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143000"/>
                        <a:ext cx="5334000" cy="24238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35814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Special case of constant acceleration 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a(t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)=a</a:t>
            </a:r>
            <a:r>
              <a:rPr lang="en-US" sz="2400" i="1" baseline="-25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3578561"/>
              </p:ext>
            </p:extLst>
          </p:nvPr>
        </p:nvGraphicFramePr>
        <p:xfrm>
          <a:off x="1236663" y="4038600"/>
          <a:ext cx="6977062" cy="204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75" name="数式" r:id="rId5" imgW="3035160" imgH="888840" progId="Equation.3">
                  <p:embed/>
                </p:oleObj>
              </mc:Choice>
              <mc:Fallback>
                <p:oleObj name="数式" r:id="rId5" imgW="3035160" imgH="8888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6663" y="4038600"/>
                        <a:ext cx="6977062" cy="2046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942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533400" y="3810000"/>
            <a:ext cx="4419600" cy="609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Review – continued: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7620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Special case of constant acceleration 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a(t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)=a</a:t>
            </a:r>
            <a:r>
              <a:rPr lang="en-US" sz="2400" i="1" baseline="-25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3970603"/>
              </p:ext>
            </p:extLst>
          </p:nvPr>
        </p:nvGraphicFramePr>
        <p:xfrm>
          <a:off x="533400" y="1219200"/>
          <a:ext cx="6977062" cy="204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20" name="数式" r:id="rId3" imgW="3035160" imgH="888840" progId="Equation.3">
                  <p:embed/>
                </p:oleObj>
              </mc:Choice>
              <mc:Fallback>
                <p:oleObj name="数式" r:id="rId3" imgW="303516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19200"/>
                        <a:ext cx="6977062" cy="2046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H="1" flipV="1">
            <a:off x="5715000" y="1981200"/>
            <a:ext cx="114300" cy="4953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57800" y="2362200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initial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velocity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7277100" y="1905000"/>
            <a:ext cx="114300" cy="4953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858000" y="2286000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initial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position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096334"/>
              </p:ext>
            </p:extLst>
          </p:nvPr>
        </p:nvGraphicFramePr>
        <p:xfrm>
          <a:off x="646113" y="3221037"/>
          <a:ext cx="8116887" cy="333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21" name="数式" r:id="rId5" imgW="3530520" imgH="1447560" progId="Equation.3">
                  <p:embed/>
                </p:oleObj>
              </mc:Choice>
              <mc:Fallback>
                <p:oleObj name="数式" r:id="rId5" imgW="3530520" imgH="14475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113" y="3221037"/>
                        <a:ext cx="8116887" cy="333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879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Summary of equations – </a:t>
            </a:r>
          </a:p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one-dimensional motion with constant acceleration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2000"/>
              </p:ext>
            </p:extLst>
          </p:nvPr>
        </p:nvGraphicFramePr>
        <p:xfrm>
          <a:off x="457200" y="841883"/>
          <a:ext cx="3884613" cy="169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13" name="数式" r:id="rId3" imgW="1688760" imgH="736560" progId="Equation.3">
                  <p:embed/>
                </p:oleObj>
              </mc:Choice>
              <mc:Fallback>
                <p:oleObj name="数式" r:id="rId3" imgW="1688760" imgH="7365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841883"/>
                        <a:ext cx="3884613" cy="169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" y="2615148"/>
            <a:ext cx="8839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iclicker</a:t>
            </a:r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question: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Why did I show you part of the derivation of the last equation?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Because professors like to torture physics students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Because you will need to be able to prove the equation yourself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Because the “proof” helps you to understand the meaning of the equation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All of the above      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None of the above</a:t>
            </a:r>
          </a:p>
        </p:txBody>
      </p:sp>
    </p:spTree>
    <p:extLst>
      <p:ext uri="{BB962C8B-B14F-4D97-AF65-F5344CB8AC3E}">
        <p14:creationId xmlns:p14="http://schemas.microsoft.com/office/powerpoint/2010/main" val="56555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685800" y="1110343"/>
            <a:ext cx="7848600" cy="5290457"/>
            <a:chOff x="685800" y="381000"/>
            <a:chExt cx="7848600" cy="5290457"/>
          </a:xfrm>
        </p:grpSpPr>
        <p:sp>
          <p:nvSpPr>
            <p:cNvPr id="5" name="Right Arrow 4"/>
            <p:cNvSpPr/>
            <p:nvPr/>
          </p:nvSpPr>
          <p:spPr>
            <a:xfrm>
              <a:off x="762000" y="5334000"/>
              <a:ext cx="5867400" cy="228600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ight Arrow 5"/>
            <p:cNvSpPr/>
            <p:nvPr/>
          </p:nvSpPr>
          <p:spPr>
            <a:xfrm rot="16200000">
              <a:off x="-1495425" y="3095625"/>
              <a:ext cx="4572000" cy="209549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629400" y="5214257"/>
              <a:ext cx="4572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Arial" pitchFamily="34" charset="0"/>
                  <a:cs typeface="Arial" pitchFamily="34" charset="0"/>
                </a:rPr>
                <a:t>i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85800" y="381000"/>
              <a:ext cx="4572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Arial" pitchFamily="34" charset="0"/>
                  <a:cs typeface="Arial" pitchFamily="34" charset="0"/>
                </a:rPr>
                <a:t>j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219200" y="395031"/>
              <a:ext cx="426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i="1" dirty="0" smtClean="0">
                  <a:latin typeface="Arial" pitchFamily="34" charset="0"/>
                  <a:cs typeface="Arial" pitchFamily="34" charset="0"/>
                </a:rPr>
                <a:t>vertical direction (up)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010400" y="4953000"/>
              <a:ext cx="1524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i="1" dirty="0" smtClean="0">
                  <a:latin typeface="Arial" pitchFamily="34" charset="0"/>
                  <a:cs typeface="Arial" pitchFamily="34" charset="0"/>
                </a:rPr>
                <a:t>horizontal</a:t>
              </a:r>
            </a:p>
            <a:p>
              <a:r>
                <a:rPr lang="en-US" sz="2000" b="1" i="1" dirty="0" smtClean="0">
                  <a:latin typeface="Arial" pitchFamily="34" charset="0"/>
                  <a:cs typeface="Arial" pitchFamily="34" charset="0"/>
                </a:rPr>
                <a:t>direction 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4114800" y="2286000"/>
              <a:ext cx="228600" cy="2286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/>
            <p:cNvCxnSpPr>
              <a:stCxn id="6" idx="1"/>
              <a:endCxn id="11" idx="3"/>
            </p:cNvCxnSpPr>
            <p:nvPr/>
          </p:nvCxnSpPr>
          <p:spPr>
            <a:xfrm flipV="1">
              <a:off x="790576" y="2481122"/>
              <a:ext cx="3357702" cy="3005278"/>
            </a:xfrm>
            <a:prstGeom prst="straightConnector1">
              <a:avLst/>
            </a:prstGeom>
            <a:ln w="508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06518389"/>
                </p:ext>
              </p:extLst>
            </p:nvPr>
          </p:nvGraphicFramePr>
          <p:xfrm>
            <a:off x="3048000" y="3522663"/>
            <a:ext cx="3526754" cy="7445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080" name="数式" r:id="rId3" imgW="1143000" imgH="241200" progId="Equation.3">
                    <p:embed/>
                  </p:oleObj>
                </mc:Choice>
                <mc:Fallback>
                  <p:oleObj name="数式" r:id="rId3" imgW="1143000" imgH="241200" progId="Equation.3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48000" y="3522663"/>
                          <a:ext cx="3526754" cy="7445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" name="TextBox 13"/>
          <p:cNvSpPr txBox="1"/>
          <p:nvPr/>
        </p:nvSpPr>
        <p:spPr>
          <a:xfrm>
            <a:off x="228600" y="3810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Review:   Motion in two dimensions:</a:t>
            </a:r>
          </a:p>
        </p:txBody>
      </p:sp>
    </p:spTree>
    <p:extLst>
      <p:ext uri="{BB962C8B-B14F-4D97-AF65-F5344CB8AC3E}">
        <p14:creationId xmlns:p14="http://schemas.microsoft.com/office/powerpoint/2010/main" val="230155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9/10/2012</a:t>
            </a:r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6</a:t>
            </a:r>
            <a:endParaRPr lang="en-US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DD4D-23A1-4467-8D38-73CE058E6F7E}" type="slidenum">
              <a:rPr lang="en-US"/>
              <a:pPr/>
              <a:t>7</a:t>
            </a:fld>
            <a:endParaRPr lang="en-US"/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457200" y="838200"/>
            <a:ext cx="7315200" cy="4755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Vectors relevant to motion in two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dimenstions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50000"/>
              </a:spcBef>
            </a:pP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Displacement: r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) = x(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)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+ y(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)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j</a:t>
            </a:r>
          </a:p>
          <a:p>
            <a:pPr>
              <a:spcBef>
                <a:spcPct val="50000"/>
              </a:spcBef>
            </a:pP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Velocity: v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) =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</a:t>
            </a:r>
            <a:r>
              <a:rPr lang="en-US" sz="2400" baseline="-25000" dirty="0" err="1">
                <a:latin typeface="Arial" pitchFamily="34" charset="0"/>
                <a:cs typeface="Arial" pitchFamily="34" charset="0"/>
              </a:rPr>
              <a:t>x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)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+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</a:t>
            </a:r>
            <a:r>
              <a:rPr lang="en-US" sz="2400" baseline="-25000" dirty="0" err="1">
                <a:latin typeface="Arial" pitchFamily="34" charset="0"/>
                <a:cs typeface="Arial" pitchFamily="34" charset="0"/>
              </a:rPr>
              <a:t>y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)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j</a:t>
            </a:r>
          </a:p>
          <a:p>
            <a:pPr>
              <a:spcBef>
                <a:spcPct val="50000"/>
              </a:spcBef>
            </a:pP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Acceleration: 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) = a</a:t>
            </a:r>
            <a:r>
              <a:rPr lang="en-US" sz="2400" baseline="-25000" dirty="0">
                <a:latin typeface="Arial" pitchFamily="34" charset="0"/>
                <a:cs typeface="Arial" pitchFamily="34" charset="0"/>
              </a:rPr>
              <a:t>x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)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+ a</a:t>
            </a:r>
            <a:r>
              <a:rPr lang="en-US" sz="2400" baseline="-25000" dirty="0">
                <a:latin typeface="Arial" pitchFamily="34" charset="0"/>
                <a:cs typeface="Arial" pitchFamily="34" charset="0"/>
              </a:rPr>
              <a:t>y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)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j</a:t>
            </a:r>
          </a:p>
          <a:p>
            <a:pPr>
              <a:spcBef>
                <a:spcPct val="50000"/>
              </a:spcBef>
            </a:pPr>
            <a:endParaRPr lang="en-US" b="1" dirty="0"/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3186650"/>
              </p:ext>
            </p:extLst>
          </p:nvPr>
        </p:nvGraphicFramePr>
        <p:xfrm>
          <a:off x="5257800" y="3048000"/>
          <a:ext cx="9779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68" name="Equation" r:id="rId3" imgW="977760" imgH="723600" progId="Equation.3">
                  <p:embed/>
                </p:oleObj>
              </mc:Choice>
              <mc:Fallback>
                <p:oleObj name="Equation" r:id="rId3" imgW="977760" imgH="723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3048000"/>
                        <a:ext cx="97790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1534450"/>
              </p:ext>
            </p:extLst>
          </p:nvPr>
        </p:nvGraphicFramePr>
        <p:xfrm>
          <a:off x="6747329" y="3048000"/>
          <a:ext cx="10033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69" name="Equation" r:id="rId5" imgW="1002960" imgH="723600" progId="Equation.3">
                  <p:embed/>
                </p:oleObj>
              </mc:Choice>
              <mc:Fallback>
                <p:oleObj name="Equation" r:id="rId5" imgW="1002960" imgH="723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7329" y="3048000"/>
                        <a:ext cx="100330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1082318"/>
              </p:ext>
            </p:extLst>
          </p:nvPr>
        </p:nvGraphicFramePr>
        <p:xfrm>
          <a:off x="5638800" y="4572000"/>
          <a:ext cx="10922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70" name="Equation" r:id="rId7" imgW="1091880" imgH="723600" progId="Equation.3">
                  <p:embed/>
                </p:oleObj>
              </mc:Choice>
              <mc:Fallback>
                <p:oleObj name="Equation" r:id="rId7" imgW="1091880" imgH="723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572000"/>
                        <a:ext cx="109220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6836834"/>
              </p:ext>
            </p:extLst>
          </p:nvPr>
        </p:nvGraphicFramePr>
        <p:xfrm>
          <a:off x="7213600" y="4495800"/>
          <a:ext cx="11176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71" name="Equation" r:id="rId9" imgW="1117440" imgH="761760" progId="Equation.3">
                  <p:embed/>
                </p:oleObj>
              </mc:Choice>
              <mc:Fallback>
                <p:oleObj name="Equation" r:id="rId9" imgW="1117440" imgH="761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3600" y="4495800"/>
                        <a:ext cx="11176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" y="48958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Projectile motion (constant acceleration)</a:t>
            </a:r>
          </a:p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reasonable approximation near Earth’s surface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457200" y="1110343"/>
            <a:ext cx="7467600" cy="5061857"/>
            <a:chOff x="685800" y="381000"/>
            <a:chExt cx="7848600" cy="5290457"/>
          </a:xfrm>
        </p:grpSpPr>
        <p:sp>
          <p:nvSpPr>
            <p:cNvPr id="6" name="Right Arrow 5"/>
            <p:cNvSpPr/>
            <p:nvPr/>
          </p:nvSpPr>
          <p:spPr>
            <a:xfrm>
              <a:off x="762000" y="5334000"/>
              <a:ext cx="5867400" cy="228600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ight Arrow 6"/>
            <p:cNvSpPr/>
            <p:nvPr/>
          </p:nvSpPr>
          <p:spPr>
            <a:xfrm rot="16200000">
              <a:off x="-1495425" y="3095625"/>
              <a:ext cx="4572000" cy="209549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629400" y="5214257"/>
              <a:ext cx="4572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Arial" pitchFamily="34" charset="0"/>
                  <a:cs typeface="Arial" pitchFamily="34" charset="0"/>
                </a:rPr>
                <a:t>i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85800" y="381000"/>
              <a:ext cx="4572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Arial" pitchFamily="34" charset="0"/>
                  <a:cs typeface="Arial" pitchFamily="34" charset="0"/>
                </a:rPr>
                <a:t>j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219200" y="395031"/>
              <a:ext cx="426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i="1" dirty="0" smtClean="0">
                  <a:latin typeface="Arial" pitchFamily="34" charset="0"/>
                  <a:cs typeface="Arial" pitchFamily="34" charset="0"/>
                </a:rPr>
                <a:t>vertical direction (up)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010400" y="4953000"/>
              <a:ext cx="1524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i="1" dirty="0" smtClean="0">
                  <a:latin typeface="Arial" pitchFamily="34" charset="0"/>
                  <a:cs typeface="Arial" pitchFamily="34" charset="0"/>
                </a:rPr>
                <a:t>horizontal</a:t>
              </a:r>
            </a:p>
            <a:p>
              <a:r>
                <a:rPr lang="en-US" sz="2000" b="1" i="1" dirty="0" smtClean="0">
                  <a:latin typeface="Arial" pitchFamily="34" charset="0"/>
                  <a:cs typeface="Arial" pitchFamily="34" charset="0"/>
                </a:rPr>
                <a:t>direction 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4114800" y="2286000"/>
              <a:ext cx="228600" cy="2286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/>
            <p:cNvCxnSpPr>
              <a:stCxn id="7" idx="1"/>
              <a:endCxn id="12" idx="3"/>
            </p:cNvCxnSpPr>
            <p:nvPr/>
          </p:nvCxnSpPr>
          <p:spPr>
            <a:xfrm flipV="1">
              <a:off x="790576" y="2481122"/>
              <a:ext cx="3357702" cy="3005278"/>
            </a:xfrm>
            <a:prstGeom prst="straightConnector1">
              <a:avLst/>
            </a:prstGeom>
            <a:ln w="508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87852608"/>
                </p:ext>
              </p:extLst>
            </p:nvPr>
          </p:nvGraphicFramePr>
          <p:xfrm>
            <a:off x="4573393" y="1175042"/>
            <a:ext cx="3880919" cy="24257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147" name="数式" r:id="rId3" imgW="1257120" imgH="787320" progId="Equation.3">
                    <p:embed/>
                  </p:oleObj>
                </mc:Choice>
                <mc:Fallback>
                  <p:oleObj name="数式" r:id="rId3" imgW="1257120" imgH="7873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73393" y="1175042"/>
                          <a:ext cx="3880919" cy="242574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7283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9/10/2012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113 A  Fall 2012 -- Lecture 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" y="1524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Projectile motion (near earth’s surface)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475906"/>
              </p:ext>
            </p:extLst>
          </p:nvPr>
        </p:nvGraphicFramePr>
        <p:xfrm>
          <a:off x="4895850" y="762000"/>
          <a:ext cx="3654425" cy="1160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40" name="数式" r:id="rId3" imgW="1244520" imgH="393480" progId="Equation.3">
                  <p:embed/>
                </p:oleObj>
              </mc:Choice>
              <mc:Fallback>
                <p:oleObj name="数式" r:id="rId3" imgW="12445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5850" y="762000"/>
                        <a:ext cx="3654425" cy="1160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3886583"/>
              </p:ext>
            </p:extLst>
          </p:nvPr>
        </p:nvGraphicFramePr>
        <p:xfrm>
          <a:off x="381000" y="1752600"/>
          <a:ext cx="2871788" cy="1160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41" name="数式" r:id="rId5" imgW="977760" imgH="393480" progId="Equation.3">
                  <p:embed/>
                </p:oleObj>
              </mc:Choice>
              <mc:Fallback>
                <p:oleObj name="数式" r:id="rId5" imgW="97776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752600"/>
                        <a:ext cx="2871788" cy="1160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1422672"/>
              </p:ext>
            </p:extLst>
          </p:nvPr>
        </p:nvGraphicFramePr>
        <p:xfrm>
          <a:off x="247650" y="838200"/>
          <a:ext cx="3767138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42" name="数式" r:id="rId7" imgW="1282680" imgH="253800" progId="Equation.3">
                  <p:embed/>
                </p:oleObj>
              </mc:Choice>
              <mc:Fallback>
                <p:oleObj name="数式" r:id="rId7" imgW="1282680" imgH="253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" y="838200"/>
                        <a:ext cx="3767138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0189" name="Picture 13" descr="E:\Media\Image_Library\chapter4\0409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057400"/>
            <a:ext cx="4482353" cy="3827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8680225"/>
              </p:ext>
            </p:extLst>
          </p:nvPr>
        </p:nvGraphicFramePr>
        <p:xfrm>
          <a:off x="381000" y="3200400"/>
          <a:ext cx="2647950" cy="2319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43" name="数式" r:id="rId10" imgW="901440" imgH="787320" progId="Equation.3">
                  <p:embed/>
                </p:oleObj>
              </mc:Choice>
              <mc:Fallback>
                <p:oleObj name="数式" r:id="rId10" imgW="901440" imgH="7873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200400"/>
                        <a:ext cx="2647950" cy="2319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290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b="1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3438</TotalTime>
  <Words>502</Words>
  <Application>Microsoft Office PowerPoint</Application>
  <PresentationFormat>On-screen Show (4:3)</PresentationFormat>
  <Paragraphs>111</Paragraphs>
  <Slides>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Office Theme</vt:lpstr>
      <vt:lpstr>数式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Natalie</cp:lastModifiedBy>
  <cp:revision>220</cp:revision>
  <cp:lastPrinted>2012-01-14T20:35:51Z</cp:lastPrinted>
  <dcterms:created xsi:type="dcterms:W3CDTF">2012-01-10T18:32:24Z</dcterms:created>
  <dcterms:modified xsi:type="dcterms:W3CDTF">2012-09-10T15:52:09Z</dcterms:modified>
</cp:coreProperties>
</file>