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6" r:id="rId2"/>
    <p:sldId id="327" r:id="rId3"/>
    <p:sldId id="351" r:id="rId4"/>
    <p:sldId id="352" r:id="rId5"/>
    <p:sldId id="328" r:id="rId6"/>
    <p:sldId id="346" r:id="rId7"/>
    <p:sldId id="329" r:id="rId8"/>
    <p:sldId id="330" r:id="rId9"/>
    <p:sldId id="347" r:id="rId10"/>
    <p:sldId id="348" r:id="rId11"/>
    <p:sldId id="331" r:id="rId12"/>
    <p:sldId id="332" r:id="rId13"/>
    <p:sldId id="333" r:id="rId14"/>
    <p:sldId id="334" r:id="rId15"/>
    <p:sldId id="335" r:id="rId16"/>
    <p:sldId id="338" r:id="rId17"/>
    <p:sldId id="339" r:id="rId18"/>
    <p:sldId id="340" r:id="rId19"/>
    <p:sldId id="341" r:id="rId20"/>
    <p:sldId id="342" r:id="rId21"/>
    <p:sldId id="349" r:id="rId22"/>
    <p:sldId id="350" r:id="rId23"/>
    <p:sldId id="343"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4660"/>
  </p:normalViewPr>
  <p:slideViewPr>
    <p:cSldViewPr>
      <p:cViewPr>
        <p:scale>
          <a:sx n="66" d="100"/>
          <a:sy n="66" d="100"/>
        </p:scale>
        <p:origin x="-588" y="-72"/>
      </p:cViewPr>
      <p:guideLst>
        <p:guide orient="horz" pos="2160"/>
        <p:guide pos="2880"/>
      </p:guideLst>
    </p:cSldViewPr>
  </p:slideViewPr>
  <p:notesTextViewPr>
    <p:cViewPr>
      <p:scale>
        <a:sx n="1" d="1"/>
        <a:sy n="1" d="1"/>
      </p:scale>
      <p:origin x="0" y="0"/>
    </p:cViewPr>
  </p:notesTextViewPr>
  <p:sorterViewPr>
    <p:cViewPr>
      <p:scale>
        <a:sx n="100" d="100"/>
        <a:sy n="100" d="100"/>
      </p:scale>
      <p:origin x="0" y="32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9/12/2012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Problems</a:t>
            </a:r>
            <a:r>
              <a:rPr lang="en-US" baseline="0" smtClean="0"/>
              <a:t> 1.1,1.6,1.10,1.11</a:t>
            </a:r>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5851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153621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42213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9/12/2012</a:t>
            </a:r>
            <a:endParaRPr lang="en-US"/>
          </a:p>
        </p:txBody>
      </p:sp>
      <p:sp>
        <p:nvSpPr>
          <p:cNvPr id="5" name="Footer Placeholder 4"/>
          <p:cNvSpPr>
            <a:spLocks noGrp="1"/>
          </p:cNvSpPr>
          <p:nvPr>
            <p:ph type="ftr" sz="quarter" idx="11"/>
          </p:nvPr>
        </p:nvSpPr>
        <p:spPr/>
        <p:txBody>
          <a:bodyPr/>
          <a:lstStyle/>
          <a:p>
            <a:r>
              <a:rPr lang="en-US" smtClean="0"/>
              <a:t>PHY 113 A  Fall 2012 -- Lecture 7</a:t>
            </a:r>
            <a:endParaRPr lang="en-US"/>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9/12/2012</a:t>
            </a:r>
            <a:endParaRPr lang="en-US"/>
          </a:p>
        </p:txBody>
      </p:sp>
      <p:sp>
        <p:nvSpPr>
          <p:cNvPr id="5" name="Footer Placeholder 4"/>
          <p:cNvSpPr>
            <a:spLocks noGrp="1"/>
          </p:cNvSpPr>
          <p:nvPr>
            <p:ph type="ftr" sz="quarter" idx="11"/>
          </p:nvPr>
        </p:nvSpPr>
        <p:spPr/>
        <p:txBody>
          <a:bodyPr/>
          <a:lstStyle/>
          <a:p>
            <a:r>
              <a:rPr lang="en-US" smtClean="0"/>
              <a:t>PHY 113 A  Fall 2012 -- Lecture 7</a:t>
            </a:r>
            <a:endParaRPr lang="en-US"/>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9/12/2012</a:t>
            </a:r>
            <a:endParaRPr lang="en-US"/>
          </a:p>
        </p:txBody>
      </p:sp>
      <p:sp>
        <p:nvSpPr>
          <p:cNvPr id="5" name="Footer Placeholder 4"/>
          <p:cNvSpPr>
            <a:spLocks noGrp="1"/>
          </p:cNvSpPr>
          <p:nvPr>
            <p:ph type="ftr" sz="quarter" idx="11"/>
          </p:nvPr>
        </p:nvSpPr>
        <p:spPr/>
        <p:txBody>
          <a:bodyPr/>
          <a:lstStyle/>
          <a:p>
            <a:r>
              <a:rPr lang="en-US" smtClean="0"/>
              <a:t>PHY 113 A  Fall 2012 -- Lecture 7</a:t>
            </a:r>
            <a:endParaRPr lang="en-US"/>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9/12/2012</a:t>
            </a:r>
            <a:endParaRPr lang="en-US"/>
          </a:p>
        </p:txBody>
      </p:sp>
      <p:sp>
        <p:nvSpPr>
          <p:cNvPr id="5" name="Footer Placeholder 4"/>
          <p:cNvSpPr>
            <a:spLocks noGrp="1"/>
          </p:cNvSpPr>
          <p:nvPr>
            <p:ph type="ftr" sz="quarter" idx="11"/>
          </p:nvPr>
        </p:nvSpPr>
        <p:spPr/>
        <p:txBody>
          <a:bodyPr/>
          <a:lstStyle/>
          <a:p>
            <a:r>
              <a:rPr lang="en-US" smtClean="0"/>
              <a:t>PHY 113 A  Fall 2012 -- Lecture 7</a:t>
            </a:r>
            <a:endParaRPr lang="en-US"/>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9/12/2012</a:t>
            </a:r>
            <a:endParaRPr lang="en-US"/>
          </a:p>
        </p:txBody>
      </p:sp>
      <p:sp>
        <p:nvSpPr>
          <p:cNvPr id="5" name="Footer Placeholder 4"/>
          <p:cNvSpPr>
            <a:spLocks noGrp="1"/>
          </p:cNvSpPr>
          <p:nvPr>
            <p:ph type="ftr" sz="quarter" idx="11"/>
          </p:nvPr>
        </p:nvSpPr>
        <p:spPr/>
        <p:txBody>
          <a:bodyPr/>
          <a:lstStyle/>
          <a:p>
            <a:r>
              <a:rPr lang="en-US" smtClean="0"/>
              <a:t>PHY 113 A  Fall 2012 -- Lecture 7</a:t>
            </a:r>
            <a:endParaRPr lang="en-US"/>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9/12/2012</a:t>
            </a:r>
            <a:endParaRPr lang="en-US"/>
          </a:p>
        </p:txBody>
      </p:sp>
      <p:sp>
        <p:nvSpPr>
          <p:cNvPr id="6" name="Footer Placeholder 5"/>
          <p:cNvSpPr>
            <a:spLocks noGrp="1"/>
          </p:cNvSpPr>
          <p:nvPr>
            <p:ph type="ftr" sz="quarter" idx="11"/>
          </p:nvPr>
        </p:nvSpPr>
        <p:spPr/>
        <p:txBody>
          <a:bodyPr/>
          <a:lstStyle/>
          <a:p>
            <a:r>
              <a:rPr lang="en-US" smtClean="0"/>
              <a:t>PHY 113 A  Fall 2012 -- Lecture 7</a:t>
            </a:r>
            <a:endParaRPr lang="en-US"/>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9/12/2012</a:t>
            </a:r>
            <a:endParaRPr lang="en-US"/>
          </a:p>
        </p:txBody>
      </p:sp>
      <p:sp>
        <p:nvSpPr>
          <p:cNvPr id="8" name="Footer Placeholder 7"/>
          <p:cNvSpPr>
            <a:spLocks noGrp="1"/>
          </p:cNvSpPr>
          <p:nvPr>
            <p:ph type="ftr" sz="quarter" idx="11"/>
          </p:nvPr>
        </p:nvSpPr>
        <p:spPr/>
        <p:txBody>
          <a:bodyPr/>
          <a:lstStyle/>
          <a:p>
            <a:r>
              <a:rPr lang="en-US" smtClean="0"/>
              <a:t>PHY 113 A  Fall 2012 -- Lecture 7</a:t>
            </a:r>
            <a:endParaRPr lang="en-US"/>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9/12/2012</a:t>
            </a:r>
            <a:endParaRPr lang="en-US"/>
          </a:p>
        </p:txBody>
      </p:sp>
      <p:sp>
        <p:nvSpPr>
          <p:cNvPr id="4" name="Footer Placeholder 3"/>
          <p:cNvSpPr>
            <a:spLocks noGrp="1"/>
          </p:cNvSpPr>
          <p:nvPr>
            <p:ph type="ftr" sz="quarter" idx="11"/>
          </p:nvPr>
        </p:nvSpPr>
        <p:spPr/>
        <p:txBody>
          <a:bodyPr/>
          <a:lstStyle/>
          <a:p>
            <a:r>
              <a:rPr lang="en-US" smtClean="0"/>
              <a:t>PHY 113 A  Fall 2012 -- Lecture 7</a:t>
            </a:r>
            <a:endParaRPr lang="en-US"/>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9/12/2012</a:t>
            </a:r>
            <a:endParaRPr lang="en-US"/>
          </a:p>
        </p:txBody>
      </p:sp>
      <p:sp>
        <p:nvSpPr>
          <p:cNvPr id="3" name="Footer Placeholder 2"/>
          <p:cNvSpPr>
            <a:spLocks noGrp="1"/>
          </p:cNvSpPr>
          <p:nvPr>
            <p:ph type="ftr" sz="quarter" idx="11"/>
          </p:nvPr>
        </p:nvSpPr>
        <p:spPr/>
        <p:txBody>
          <a:bodyPr/>
          <a:lstStyle/>
          <a:p>
            <a:r>
              <a:rPr lang="en-US" smtClean="0"/>
              <a:t>PHY 113 A  Fall 2012 -- Lecture 7</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9/12/2012</a:t>
            </a:r>
            <a:endParaRPr lang="en-US"/>
          </a:p>
        </p:txBody>
      </p:sp>
      <p:sp>
        <p:nvSpPr>
          <p:cNvPr id="6" name="Footer Placeholder 5"/>
          <p:cNvSpPr>
            <a:spLocks noGrp="1"/>
          </p:cNvSpPr>
          <p:nvPr>
            <p:ph type="ftr" sz="quarter" idx="11"/>
          </p:nvPr>
        </p:nvSpPr>
        <p:spPr/>
        <p:txBody>
          <a:bodyPr/>
          <a:lstStyle/>
          <a:p>
            <a:r>
              <a:rPr lang="en-US" smtClean="0"/>
              <a:t>PHY 113 A  Fall 2012 -- Lecture 7</a:t>
            </a:r>
            <a:endParaRPr lang="en-US"/>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9/12/2012</a:t>
            </a:r>
            <a:endParaRPr lang="en-US"/>
          </a:p>
        </p:txBody>
      </p:sp>
      <p:sp>
        <p:nvSpPr>
          <p:cNvPr id="6" name="Footer Placeholder 5"/>
          <p:cNvSpPr>
            <a:spLocks noGrp="1"/>
          </p:cNvSpPr>
          <p:nvPr>
            <p:ph type="ftr" sz="quarter" idx="11"/>
          </p:nvPr>
        </p:nvSpPr>
        <p:spPr/>
        <p:txBody>
          <a:bodyPr/>
          <a:lstStyle/>
          <a:p>
            <a:r>
              <a:rPr lang="en-US" smtClean="0"/>
              <a:t>PHY 113 A  Fall 2012 -- Lecture 7</a:t>
            </a:r>
            <a:endParaRPr lang="en-US"/>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9/12/2012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 113 A  Fall 2012 -- Lecture 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newton.ac.uk/newton.html"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8.bin"/><Relationship Id="rId18" Type="http://schemas.openxmlformats.org/officeDocument/2006/relationships/image" Target="../media/image19.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6.wmf"/><Relationship Id="rId17" Type="http://schemas.openxmlformats.org/officeDocument/2006/relationships/oleObject" Target="../embeddings/oleObject10.bin"/><Relationship Id="rId2" Type="http://schemas.openxmlformats.org/officeDocument/2006/relationships/slideLayout" Target="../slideLayouts/slideLayout7.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15.wmf"/><Relationship Id="rId19" Type="http://schemas.openxmlformats.org/officeDocument/2006/relationships/oleObject" Target="../embeddings/oleObject11.bin"/><Relationship Id="rId4" Type="http://schemas.openxmlformats.org/officeDocument/2006/relationships/image" Target="../media/image12.wmf"/><Relationship Id="rId9" Type="http://schemas.openxmlformats.org/officeDocument/2006/relationships/oleObject" Target="../embeddings/oleObject6.bin"/><Relationship Id="rId14" Type="http://schemas.openxmlformats.org/officeDocument/2006/relationships/image" Target="../media/image17.wmf"/></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5.png"/><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22.wmf"/><Relationship Id="rId10" Type="http://schemas.openxmlformats.org/officeDocument/2006/relationships/hyperlink" Target="file:///D:\Userdata\Userdata\Coursework\f12phy113\lecturenotes\Lecture7\AF_0514.html" TargetMode="External"/><Relationship Id="rId4" Type="http://schemas.openxmlformats.org/officeDocument/2006/relationships/oleObject" Target="../embeddings/oleObject12.bin"/><Relationship Id="rId9" Type="http://schemas.openxmlformats.org/officeDocument/2006/relationships/image" Target="../media/image24.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newton.ac.uk/newton.html"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9/12/2012</a:t>
            </a:r>
            <a:endParaRPr lang="en-US"/>
          </a:p>
        </p:txBody>
      </p:sp>
      <p:sp>
        <p:nvSpPr>
          <p:cNvPr id="3" name="Footer Placeholder 2"/>
          <p:cNvSpPr>
            <a:spLocks noGrp="1"/>
          </p:cNvSpPr>
          <p:nvPr>
            <p:ph type="ftr" sz="quarter" idx="11"/>
          </p:nvPr>
        </p:nvSpPr>
        <p:spPr/>
        <p:txBody>
          <a:bodyPr/>
          <a:lstStyle/>
          <a:p>
            <a:r>
              <a:rPr lang="en-US" smtClean="0"/>
              <a:t>PHY 113 A  Fall 2012 -- Lecture 7</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914400" y="457200"/>
            <a:ext cx="7239000" cy="5355312"/>
          </a:xfrm>
          <a:prstGeom prst="rect">
            <a:avLst/>
          </a:prstGeom>
          <a:noFill/>
        </p:spPr>
        <p:txBody>
          <a:bodyPr wrap="square" rtlCol="0">
            <a:spAutoFit/>
          </a:bodyPr>
          <a:lstStyle/>
          <a:p>
            <a:pPr algn="ctr"/>
            <a:r>
              <a:rPr lang="en-US" sz="3200" b="1" dirty="0" smtClean="0"/>
              <a:t>PHY 113 A General Physics I</a:t>
            </a:r>
          </a:p>
          <a:p>
            <a:pPr algn="ctr"/>
            <a:r>
              <a:rPr lang="en-US" sz="3200" b="1" dirty="0" smtClean="0"/>
              <a:t>9-9:50 AM  MWF  Olin 101</a:t>
            </a:r>
          </a:p>
          <a:p>
            <a:pPr algn="ctr"/>
            <a:endParaRPr lang="en-US" sz="3200" b="1" dirty="0"/>
          </a:p>
          <a:p>
            <a:pPr algn="ctr"/>
            <a:r>
              <a:rPr lang="en-US" sz="3200" b="1" dirty="0" smtClean="0"/>
              <a:t>Plan for Lecture 7:</a:t>
            </a:r>
          </a:p>
          <a:p>
            <a:pPr algn="ctr"/>
            <a:endParaRPr lang="en-US" sz="3200" b="1" dirty="0"/>
          </a:p>
          <a:p>
            <a:pPr>
              <a:spcBef>
                <a:spcPct val="50000"/>
              </a:spcBef>
            </a:pPr>
            <a:r>
              <a:rPr lang="en-US" sz="3200" b="1" dirty="0" smtClean="0">
                <a:solidFill>
                  <a:schemeClr val="folHlink"/>
                </a:solidFill>
              </a:rPr>
              <a:t> Chapter 5 – </a:t>
            </a:r>
            <a:r>
              <a:rPr lang="en-US" sz="3600" b="1" dirty="0" smtClean="0">
                <a:solidFill>
                  <a:schemeClr val="folHlink"/>
                </a:solidFill>
              </a:rPr>
              <a:t>NEWTON’S GENIUS</a:t>
            </a:r>
          </a:p>
          <a:p>
            <a:pPr marL="971550" lvl="1" indent="-514350">
              <a:spcBef>
                <a:spcPct val="50000"/>
              </a:spcBef>
              <a:buFont typeface="+mj-lt"/>
              <a:buAutoNum type="arabicPeriod"/>
            </a:pPr>
            <a:r>
              <a:rPr lang="en-US" sz="3200" b="1" dirty="0" smtClean="0">
                <a:solidFill>
                  <a:schemeClr val="folHlink"/>
                </a:solidFill>
              </a:rPr>
              <a:t>Concept of force</a:t>
            </a:r>
          </a:p>
          <a:p>
            <a:pPr marL="971550" lvl="1" indent="-514350">
              <a:spcBef>
                <a:spcPct val="50000"/>
              </a:spcBef>
              <a:buFont typeface="+mj-lt"/>
              <a:buAutoNum type="arabicPeriod"/>
            </a:pPr>
            <a:r>
              <a:rPr lang="en-US" sz="3200" b="1" dirty="0" smtClean="0">
                <a:solidFill>
                  <a:schemeClr val="folHlink"/>
                </a:solidFill>
              </a:rPr>
              <a:t>Relationship between force and acceleration</a:t>
            </a:r>
          </a:p>
        </p:txBody>
      </p:sp>
    </p:spTree>
    <p:extLst>
      <p:ext uri="{BB962C8B-B14F-4D97-AF65-F5344CB8AC3E}">
        <p14:creationId xmlns:p14="http://schemas.microsoft.com/office/powerpoint/2010/main" val="379987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9/12/2012</a:t>
            </a:r>
            <a:endParaRPr lang="en-US"/>
          </a:p>
        </p:txBody>
      </p:sp>
      <p:sp>
        <p:nvSpPr>
          <p:cNvPr id="3" name="Footer Placeholder 2"/>
          <p:cNvSpPr>
            <a:spLocks noGrp="1"/>
          </p:cNvSpPr>
          <p:nvPr>
            <p:ph type="ftr" sz="quarter" idx="11"/>
          </p:nvPr>
        </p:nvSpPr>
        <p:spPr/>
        <p:txBody>
          <a:bodyPr/>
          <a:lstStyle/>
          <a:p>
            <a:r>
              <a:rPr lang="en-US" smtClean="0"/>
              <a:t>PHY 113 A  Fall 2012 -- Lecture 7</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pic>
        <p:nvPicPr>
          <p:cNvPr id="69634" name="Picture 2" descr="Portrait of Isaac Newton: A copy of one printed in 1689 by Sir Godfrey Kneller, which is owned by the 10th Earl of Portsmout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3857625" cy="40005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381000"/>
            <a:ext cx="7924800" cy="830997"/>
          </a:xfrm>
          <a:prstGeom prst="rect">
            <a:avLst/>
          </a:prstGeom>
          <a:noFill/>
        </p:spPr>
        <p:txBody>
          <a:bodyPr wrap="square" rtlCol="0">
            <a:spAutoFit/>
          </a:bodyPr>
          <a:lstStyle/>
          <a:p>
            <a:r>
              <a:rPr lang="en-US" sz="2400" b="1" dirty="0" smtClean="0">
                <a:latin typeface="Arial" pitchFamily="34" charset="0"/>
                <a:cs typeface="Arial" pitchFamily="34" charset="0"/>
              </a:rPr>
              <a:t>Isaac Newton, English physicist and mathematician</a:t>
            </a:r>
          </a:p>
          <a:p>
            <a:r>
              <a:rPr lang="en-US" sz="2400" b="1" dirty="0">
                <a:latin typeface="Arial" pitchFamily="34" charset="0"/>
                <a:cs typeface="Arial" pitchFamily="34" charset="0"/>
              </a:rPr>
              <a:t> </a:t>
            </a:r>
            <a:r>
              <a:rPr lang="en-US" sz="2400" b="1" dirty="0" smtClean="0">
                <a:latin typeface="Arial" pitchFamily="34" charset="0"/>
                <a:cs typeface="Arial" pitchFamily="34" charset="0"/>
              </a:rPr>
              <a:t>  (1642—1727)</a:t>
            </a:r>
          </a:p>
        </p:txBody>
      </p:sp>
      <p:sp>
        <p:nvSpPr>
          <p:cNvPr id="6" name="TextBox 5"/>
          <p:cNvSpPr txBox="1"/>
          <p:nvPr/>
        </p:nvSpPr>
        <p:spPr>
          <a:xfrm>
            <a:off x="457200" y="5943600"/>
            <a:ext cx="7010400" cy="461665"/>
          </a:xfrm>
          <a:prstGeom prst="rect">
            <a:avLst/>
          </a:prstGeom>
          <a:noFill/>
        </p:spPr>
        <p:txBody>
          <a:bodyPr wrap="square" rtlCol="0">
            <a:spAutoFit/>
          </a:bodyPr>
          <a:lstStyle/>
          <a:p>
            <a:r>
              <a:rPr lang="en-US" sz="2400" b="1" dirty="0">
                <a:latin typeface="Arial" pitchFamily="34" charset="0"/>
                <a:cs typeface="Arial" pitchFamily="34" charset="0"/>
                <a:hlinkClick r:id="rId3"/>
              </a:rPr>
              <a:t>http://www.newton.ac.uk/newton.html</a:t>
            </a:r>
            <a:endParaRPr lang="en-US" sz="2400" b="1" dirty="0" smtClean="0">
              <a:latin typeface="Arial" pitchFamily="34" charset="0"/>
              <a:cs typeface="Arial" pitchFamily="34" charset="0"/>
            </a:endParaRPr>
          </a:p>
        </p:txBody>
      </p:sp>
      <p:sp>
        <p:nvSpPr>
          <p:cNvPr id="7" name="TextBox 6"/>
          <p:cNvSpPr txBox="1"/>
          <p:nvPr/>
        </p:nvSpPr>
        <p:spPr>
          <a:xfrm>
            <a:off x="4724400" y="1447800"/>
            <a:ext cx="3886200" cy="3785652"/>
          </a:xfrm>
          <a:prstGeom prst="rect">
            <a:avLst/>
          </a:prstGeom>
          <a:noFill/>
        </p:spPr>
        <p:txBody>
          <a:bodyPr wrap="square" rtlCol="0">
            <a:spAutoFit/>
          </a:bodyPr>
          <a:lstStyle/>
          <a:p>
            <a:pPr marL="457200" indent="-457200">
              <a:buFont typeface="+mj-lt"/>
              <a:buAutoNum type="arabicPeriod"/>
            </a:pPr>
            <a:r>
              <a:rPr lang="en-US" sz="2400" b="1" dirty="0" smtClean="0">
                <a:latin typeface="Arial" pitchFamily="34" charset="0"/>
                <a:cs typeface="Arial" pitchFamily="34" charset="0"/>
              </a:rPr>
              <a:t>In the absence of a net force, an object remains at constant velocity or at rest.</a:t>
            </a:r>
          </a:p>
          <a:p>
            <a:pPr marL="457200" indent="-457200">
              <a:buFont typeface="+mj-lt"/>
              <a:buAutoNum type="arabicPeriod"/>
            </a:pPr>
            <a:r>
              <a:rPr lang="en-US" sz="2400" b="1" dirty="0" smtClean="0">
                <a:latin typeface="Arial" pitchFamily="34" charset="0"/>
                <a:cs typeface="Arial" pitchFamily="34" charset="0"/>
              </a:rPr>
              <a:t>In the presence of a net force F, the motion of an object of mass m is described by the form F=ma.</a:t>
            </a:r>
          </a:p>
          <a:p>
            <a:pPr marL="457200" indent="-457200">
              <a:buFont typeface="+mj-lt"/>
              <a:buAutoNum type="arabicPeriod"/>
            </a:pPr>
            <a:r>
              <a:rPr lang="en-US" sz="2400" b="1" dirty="0" smtClean="0">
                <a:latin typeface="Arial" pitchFamily="34" charset="0"/>
                <a:cs typeface="Arial" pitchFamily="34" charset="0"/>
              </a:rPr>
              <a:t>F</a:t>
            </a:r>
            <a:r>
              <a:rPr lang="en-US" sz="2400" b="1" baseline="-25000" dirty="0" smtClean="0">
                <a:latin typeface="Arial" pitchFamily="34" charset="0"/>
                <a:cs typeface="Arial" pitchFamily="34" charset="0"/>
              </a:rPr>
              <a:t>12</a:t>
            </a:r>
            <a:r>
              <a:rPr lang="en-US" sz="2400" b="1" dirty="0" smtClean="0">
                <a:latin typeface="Arial" pitchFamily="34" charset="0"/>
                <a:cs typeface="Arial" pitchFamily="34" charset="0"/>
              </a:rPr>
              <a:t> =– F</a:t>
            </a:r>
            <a:r>
              <a:rPr lang="en-US" sz="2400" b="1" baseline="-25000" dirty="0" smtClean="0">
                <a:latin typeface="Arial" pitchFamily="34" charset="0"/>
                <a:cs typeface="Arial" pitchFamily="34" charset="0"/>
              </a:rPr>
              <a:t>21</a:t>
            </a:r>
            <a:r>
              <a:rPr lang="en-US" sz="2400" b="1" dirty="0" smtClean="0">
                <a:latin typeface="Arial" pitchFamily="34" charset="0"/>
                <a:cs typeface="Arial" pitchFamily="34" charset="0"/>
              </a:rPr>
              <a:t>.</a:t>
            </a:r>
          </a:p>
        </p:txBody>
      </p:sp>
    </p:spTree>
    <p:extLst>
      <p:ext uri="{BB962C8B-B14F-4D97-AF65-F5344CB8AC3E}">
        <p14:creationId xmlns:p14="http://schemas.microsoft.com/office/powerpoint/2010/main" val="623799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p:cNvSpPr>
            <a:spLocks noGrp="1"/>
          </p:cNvSpPr>
          <p:nvPr>
            <p:ph type="dt" sz="half" idx="10"/>
          </p:nvPr>
        </p:nvSpPr>
        <p:spPr/>
        <p:txBody>
          <a:bodyPr/>
          <a:lstStyle/>
          <a:p>
            <a:r>
              <a:rPr lang="en-US" smtClean="0"/>
              <a:t>9/12/2012</a:t>
            </a:r>
            <a:endParaRPr lang="en-US"/>
          </a:p>
        </p:txBody>
      </p:sp>
      <p:sp>
        <p:nvSpPr>
          <p:cNvPr id="12" name="Footer Placeholder 2"/>
          <p:cNvSpPr>
            <a:spLocks noGrp="1"/>
          </p:cNvSpPr>
          <p:nvPr>
            <p:ph type="ftr" sz="quarter" idx="11"/>
          </p:nvPr>
        </p:nvSpPr>
        <p:spPr/>
        <p:txBody>
          <a:bodyPr/>
          <a:lstStyle/>
          <a:p>
            <a:r>
              <a:rPr lang="en-US" smtClean="0"/>
              <a:t>PHY 113 A  Fall 2012 -- Lecture 7</a:t>
            </a:r>
            <a:endParaRPr lang="en-US"/>
          </a:p>
        </p:txBody>
      </p:sp>
      <p:sp>
        <p:nvSpPr>
          <p:cNvPr id="13" name="Slide Number Placeholder 3"/>
          <p:cNvSpPr>
            <a:spLocks noGrp="1"/>
          </p:cNvSpPr>
          <p:nvPr>
            <p:ph type="sldNum" sz="quarter" idx="12"/>
          </p:nvPr>
        </p:nvSpPr>
        <p:spPr/>
        <p:txBody>
          <a:bodyPr/>
          <a:lstStyle/>
          <a:p>
            <a:fld id="{C618729B-7BF2-48C0-B26A-6D59A4E16375}" type="slidenum">
              <a:rPr lang="en-US"/>
              <a:pPr/>
              <a:t>11</a:t>
            </a:fld>
            <a:endParaRPr lang="en-US"/>
          </a:p>
        </p:txBody>
      </p:sp>
      <p:sp>
        <p:nvSpPr>
          <p:cNvPr id="21506" name="Text Box 2"/>
          <p:cNvSpPr txBox="1">
            <a:spLocks noChangeArrowheads="1"/>
          </p:cNvSpPr>
          <p:nvPr/>
        </p:nvSpPr>
        <p:spPr bwMode="auto">
          <a:xfrm>
            <a:off x="533400" y="381000"/>
            <a:ext cx="769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latin typeface="Arial" pitchFamily="34" charset="0"/>
                <a:cs typeface="Arial" pitchFamily="34" charset="0"/>
              </a:rPr>
              <a:t>Example</a:t>
            </a:r>
            <a:r>
              <a:rPr lang="en-US" sz="2400" dirty="0">
                <a:latin typeface="Arial" pitchFamily="34" charset="0"/>
                <a:cs typeface="Arial" pitchFamily="34" charset="0"/>
              </a:rPr>
              <a:t>s</a:t>
            </a:r>
          </a:p>
        </p:txBody>
      </p:sp>
      <p:sp>
        <p:nvSpPr>
          <p:cNvPr id="21507" name="Line 3"/>
          <p:cNvSpPr>
            <a:spLocks noChangeShapeType="1"/>
          </p:cNvSpPr>
          <p:nvPr/>
        </p:nvSpPr>
        <p:spPr bwMode="auto">
          <a:xfrm flipV="1">
            <a:off x="1981200" y="1447800"/>
            <a:ext cx="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8" name="Rectangle 4"/>
          <p:cNvSpPr>
            <a:spLocks noChangeArrowheads="1"/>
          </p:cNvSpPr>
          <p:nvPr/>
        </p:nvSpPr>
        <p:spPr bwMode="auto">
          <a:xfrm>
            <a:off x="381000" y="1143000"/>
            <a:ext cx="33528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9" name="Oval 5"/>
          <p:cNvSpPr>
            <a:spLocks noChangeArrowheads="1"/>
          </p:cNvSpPr>
          <p:nvPr/>
        </p:nvSpPr>
        <p:spPr bwMode="auto">
          <a:xfrm>
            <a:off x="1524000" y="3962400"/>
            <a:ext cx="990600" cy="9906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Line 6"/>
          <p:cNvSpPr>
            <a:spLocks noChangeShapeType="1"/>
          </p:cNvSpPr>
          <p:nvPr/>
        </p:nvSpPr>
        <p:spPr bwMode="auto">
          <a:xfrm>
            <a:off x="2057400" y="4495800"/>
            <a:ext cx="0" cy="914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Text Box 7"/>
          <p:cNvSpPr txBox="1">
            <a:spLocks noChangeArrowheads="1"/>
          </p:cNvSpPr>
          <p:nvPr/>
        </p:nvSpPr>
        <p:spPr bwMode="auto">
          <a:xfrm>
            <a:off x="2133600" y="4800600"/>
            <a:ext cx="18565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a:latin typeface="Arial" pitchFamily="34" charset="0"/>
                <a:cs typeface="Arial" pitchFamily="34" charset="0"/>
              </a:rPr>
              <a:t>F</a:t>
            </a:r>
            <a:r>
              <a:rPr lang="en-US" sz="2400" baseline="-25000" dirty="0" err="1">
                <a:latin typeface="Arial" pitchFamily="34" charset="0"/>
                <a:cs typeface="Arial" pitchFamily="34" charset="0"/>
              </a:rPr>
              <a:t>gravity</a:t>
            </a:r>
            <a:r>
              <a:rPr lang="en-US" sz="2400" dirty="0">
                <a:latin typeface="Arial" pitchFamily="34" charset="0"/>
                <a:cs typeface="Arial" pitchFamily="34" charset="0"/>
              </a:rPr>
              <a:t>=-mg </a:t>
            </a:r>
            <a:r>
              <a:rPr lang="en-US" sz="2400" b="1" dirty="0">
                <a:latin typeface="Arial" pitchFamily="34" charset="0"/>
                <a:cs typeface="Arial" pitchFamily="34" charset="0"/>
              </a:rPr>
              <a:t>j</a:t>
            </a:r>
          </a:p>
        </p:txBody>
      </p:sp>
      <p:sp>
        <p:nvSpPr>
          <p:cNvPr id="21512" name="Line 8"/>
          <p:cNvSpPr>
            <a:spLocks noChangeShapeType="1"/>
          </p:cNvSpPr>
          <p:nvPr/>
        </p:nvSpPr>
        <p:spPr bwMode="auto">
          <a:xfrm flipV="1">
            <a:off x="1981200" y="2895600"/>
            <a:ext cx="0" cy="1066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Text Box 9"/>
          <p:cNvSpPr txBox="1">
            <a:spLocks noChangeArrowheads="1"/>
          </p:cNvSpPr>
          <p:nvPr/>
        </p:nvSpPr>
        <p:spPr bwMode="auto">
          <a:xfrm>
            <a:off x="2133600" y="3276600"/>
            <a:ext cx="1787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err="1">
                <a:latin typeface="Arial" pitchFamily="34" charset="0"/>
                <a:cs typeface="Arial" pitchFamily="34" charset="0"/>
              </a:rPr>
              <a:t>F</a:t>
            </a:r>
            <a:r>
              <a:rPr lang="en-US" sz="2400" baseline="-25000" dirty="0" err="1">
                <a:latin typeface="Arial" pitchFamily="34" charset="0"/>
                <a:cs typeface="Arial" pitchFamily="34" charset="0"/>
              </a:rPr>
              <a:t>tension</a:t>
            </a:r>
            <a:r>
              <a:rPr lang="en-US" sz="2400" dirty="0">
                <a:latin typeface="Arial" pitchFamily="34" charset="0"/>
                <a:cs typeface="Arial" pitchFamily="34" charset="0"/>
              </a:rPr>
              <a:t>= T </a:t>
            </a:r>
            <a:r>
              <a:rPr lang="en-US" sz="2400" b="1" dirty="0">
                <a:latin typeface="Arial" pitchFamily="34" charset="0"/>
                <a:cs typeface="Arial" pitchFamily="34" charset="0"/>
              </a:rPr>
              <a:t>j</a:t>
            </a:r>
          </a:p>
        </p:txBody>
      </p:sp>
      <p:sp>
        <p:nvSpPr>
          <p:cNvPr id="21514" name="Text Box 10"/>
          <p:cNvSpPr txBox="1">
            <a:spLocks noChangeArrowheads="1"/>
          </p:cNvSpPr>
          <p:nvPr/>
        </p:nvSpPr>
        <p:spPr bwMode="auto">
          <a:xfrm>
            <a:off x="741362" y="5526314"/>
            <a:ext cx="62690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latin typeface="Arial" pitchFamily="34" charset="0"/>
                <a:cs typeface="Arial" pitchFamily="34" charset="0"/>
              </a:rPr>
              <a:t>F</a:t>
            </a:r>
            <a:r>
              <a:rPr lang="en-US" sz="2400" dirty="0">
                <a:latin typeface="Arial" pitchFamily="34" charset="0"/>
                <a:cs typeface="Arial" pitchFamily="34" charset="0"/>
              </a:rPr>
              <a:t>=</a:t>
            </a:r>
            <a:r>
              <a:rPr lang="en-US" sz="2400" b="1" dirty="0" err="1">
                <a:latin typeface="Arial" pitchFamily="34" charset="0"/>
                <a:cs typeface="Arial" pitchFamily="34" charset="0"/>
              </a:rPr>
              <a:t>F</a:t>
            </a:r>
            <a:r>
              <a:rPr lang="en-US" sz="2400" baseline="-25000" dirty="0" err="1">
                <a:latin typeface="Arial" pitchFamily="34" charset="0"/>
                <a:cs typeface="Arial" pitchFamily="34" charset="0"/>
              </a:rPr>
              <a:t>net</a:t>
            </a:r>
            <a:r>
              <a:rPr lang="en-US" sz="2400" dirty="0">
                <a:latin typeface="Arial" pitchFamily="34" charset="0"/>
                <a:cs typeface="Arial" pitchFamily="34" charset="0"/>
              </a:rPr>
              <a:t>=</a:t>
            </a:r>
            <a:r>
              <a:rPr lang="en-US" sz="2400" b="1" dirty="0" err="1">
                <a:latin typeface="Arial" pitchFamily="34" charset="0"/>
                <a:cs typeface="Arial" pitchFamily="34" charset="0"/>
              </a:rPr>
              <a:t>F</a:t>
            </a:r>
            <a:r>
              <a:rPr lang="en-US" sz="2400" baseline="-25000" dirty="0" err="1">
                <a:latin typeface="Arial" pitchFamily="34" charset="0"/>
                <a:cs typeface="Arial" pitchFamily="34" charset="0"/>
              </a:rPr>
              <a:t>tension</a:t>
            </a:r>
            <a:r>
              <a:rPr lang="en-US" sz="2400" dirty="0" err="1">
                <a:latin typeface="Arial" pitchFamily="34" charset="0"/>
                <a:cs typeface="Arial" pitchFamily="34" charset="0"/>
              </a:rPr>
              <a:t>+</a:t>
            </a:r>
            <a:r>
              <a:rPr lang="en-US" sz="2400" b="1" dirty="0" err="1">
                <a:latin typeface="Arial" pitchFamily="34" charset="0"/>
                <a:cs typeface="Arial" pitchFamily="34" charset="0"/>
              </a:rPr>
              <a:t>F</a:t>
            </a:r>
            <a:r>
              <a:rPr lang="en-US" sz="2400" baseline="-25000" dirty="0" err="1">
                <a:latin typeface="Arial" pitchFamily="34" charset="0"/>
                <a:cs typeface="Arial" pitchFamily="34" charset="0"/>
              </a:rPr>
              <a:t>gravity</a:t>
            </a:r>
            <a:r>
              <a:rPr lang="en-US" sz="2400" dirty="0">
                <a:latin typeface="Arial" pitchFamily="34" charset="0"/>
                <a:cs typeface="Arial" pitchFamily="34" charset="0"/>
              </a:rPr>
              <a:t>=(T-mg) </a:t>
            </a:r>
            <a:r>
              <a:rPr lang="en-US" sz="2400" b="1" dirty="0">
                <a:latin typeface="Arial" pitchFamily="34" charset="0"/>
                <a:cs typeface="Arial" pitchFamily="34" charset="0"/>
              </a:rPr>
              <a:t>j =0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1"/>
          <p:cNvSpPr>
            <a:spLocks noGrp="1"/>
          </p:cNvSpPr>
          <p:nvPr>
            <p:ph type="dt" sz="half" idx="10"/>
          </p:nvPr>
        </p:nvSpPr>
        <p:spPr/>
        <p:txBody>
          <a:bodyPr/>
          <a:lstStyle/>
          <a:p>
            <a:r>
              <a:rPr lang="en-US" smtClean="0"/>
              <a:t>9/12/2012</a:t>
            </a:r>
            <a:endParaRPr lang="en-US"/>
          </a:p>
        </p:txBody>
      </p:sp>
      <p:sp>
        <p:nvSpPr>
          <p:cNvPr id="21" name="Footer Placeholder 2"/>
          <p:cNvSpPr>
            <a:spLocks noGrp="1"/>
          </p:cNvSpPr>
          <p:nvPr>
            <p:ph type="ftr" sz="quarter" idx="11"/>
          </p:nvPr>
        </p:nvSpPr>
        <p:spPr/>
        <p:txBody>
          <a:bodyPr/>
          <a:lstStyle/>
          <a:p>
            <a:r>
              <a:rPr lang="en-US" smtClean="0"/>
              <a:t>PHY 113 A  Fall 2012 -- Lecture 7</a:t>
            </a:r>
            <a:endParaRPr lang="en-US"/>
          </a:p>
        </p:txBody>
      </p:sp>
      <p:sp>
        <p:nvSpPr>
          <p:cNvPr id="22" name="Slide Number Placeholder 3"/>
          <p:cNvSpPr>
            <a:spLocks noGrp="1"/>
          </p:cNvSpPr>
          <p:nvPr>
            <p:ph type="sldNum" sz="quarter" idx="12"/>
          </p:nvPr>
        </p:nvSpPr>
        <p:spPr/>
        <p:txBody>
          <a:bodyPr/>
          <a:lstStyle/>
          <a:p>
            <a:fld id="{A0E153F0-24F0-4DAD-82D3-B2AB0DDA7F53}" type="slidenum">
              <a:rPr lang="en-US"/>
              <a:pPr/>
              <a:t>12</a:t>
            </a:fld>
            <a:endParaRPr lang="en-US"/>
          </a:p>
        </p:txBody>
      </p:sp>
      <p:sp>
        <p:nvSpPr>
          <p:cNvPr id="22530" name="Text Box 2"/>
          <p:cNvSpPr txBox="1">
            <a:spLocks noChangeArrowheads="1"/>
          </p:cNvSpPr>
          <p:nvPr/>
        </p:nvSpPr>
        <p:spPr bwMode="auto">
          <a:xfrm>
            <a:off x="533400" y="381000"/>
            <a:ext cx="769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latin typeface="Arial" pitchFamily="34" charset="0"/>
                <a:cs typeface="Arial" pitchFamily="34" charset="0"/>
              </a:rPr>
              <a:t>Examples</a:t>
            </a:r>
          </a:p>
        </p:txBody>
      </p:sp>
      <p:sp>
        <p:nvSpPr>
          <p:cNvPr id="22531" name="Line 3"/>
          <p:cNvSpPr>
            <a:spLocks noChangeShapeType="1"/>
          </p:cNvSpPr>
          <p:nvPr/>
        </p:nvSpPr>
        <p:spPr bwMode="auto">
          <a:xfrm flipV="1">
            <a:off x="1981200" y="1447800"/>
            <a:ext cx="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2" name="Rectangle 4"/>
          <p:cNvSpPr>
            <a:spLocks noChangeArrowheads="1"/>
          </p:cNvSpPr>
          <p:nvPr/>
        </p:nvSpPr>
        <p:spPr bwMode="auto">
          <a:xfrm>
            <a:off x="381000" y="1143000"/>
            <a:ext cx="33528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Oval 5"/>
          <p:cNvSpPr>
            <a:spLocks noChangeArrowheads="1"/>
          </p:cNvSpPr>
          <p:nvPr/>
        </p:nvSpPr>
        <p:spPr bwMode="auto">
          <a:xfrm>
            <a:off x="1524000" y="3962400"/>
            <a:ext cx="990600" cy="9906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p:cNvSpPr>
            <a:spLocks noChangeShapeType="1"/>
          </p:cNvSpPr>
          <p:nvPr/>
        </p:nvSpPr>
        <p:spPr bwMode="auto">
          <a:xfrm>
            <a:off x="2057400" y="4495800"/>
            <a:ext cx="0" cy="914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Text Box 7"/>
          <p:cNvSpPr txBox="1">
            <a:spLocks noChangeArrowheads="1"/>
          </p:cNvSpPr>
          <p:nvPr/>
        </p:nvSpPr>
        <p:spPr bwMode="auto">
          <a:xfrm>
            <a:off x="2239204" y="4913086"/>
            <a:ext cx="16710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a:t>F</a:t>
            </a:r>
            <a:r>
              <a:rPr lang="en-US" sz="2400" baseline="-25000" dirty="0" err="1"/>
              <a:t>gravity</a:t>
            </a:r>
            <a:r>
              <a:rPr lang="en-US" sz="2400" dirty="0"/>
              <a:t>=-mg </a:t>
            </a:r>
            <a:r>
              <a:rPr lang="en-US" sz="2400" b="1" dirty="0"/>
              <a:t>j</a:t>
            </a:r>
          </a:p>
        </p:txBody>
      </p:sp>
      <p:sp>
        <p:nvSpPr>
          <p:cNvPr id="22536" name="Line 8"/>
          <p:cNvSpPr>
            <a:spLocks noChangeShapeType="1"/>
          </p:cNvSpPr>
          <p:nvPr/>
        </p:nvSpPr>
        <p:spPr bwMode="auto">
          <a:xfrm flipV="1">
            <a:off x="1981200" y="2895600"/>
            <a:ext cx="0" cy="1066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Text Box 9"/>
          <p:cNvSpPr txBox="1">
            <a:spLocks noChangeArrowheads="1"/>
          </p:cNvSpPr>
          <p:nvPr/>
        </p:nvSpPr>
        <p:spPr bwMode="auto">
          <a:xfrm>
            <a:off x="2133600" y="3348335"/>
            <a:ext cx="1787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err="1">
                <a:latin typeface="Arial" pitchFamily="34" charset="0"/>
                <a:cs typeface="Arial" pitchFamily="34" charset="0"/>
              </a:rPr>
              <a:t>F</a:t>
            </a:r>
            <a:r>
              <a:rPr lang="en-US" sz="2400" baseline="-25000" dirty="0" err="1">
                <a:latin typeface="Arial" pitchFamily="34" charset="0"/>
                <a:cs typeface="Arial" pitchFamily="34" charset="0"/>
              </a:rPr>
              <a:t>tension</a:t>
            </a:r>
            <a:r>
              <a:rPr lang="en-US" sz="2400" dirty="0">
                <a:latin typeface="Arial" pitchFamily="34" charset="0"/>
                <a:cs typeface="Arial" pitchFamily="34" charset="0"/>
              </a:rPr>
              <a:t>= T </a:t>
            </a:r>
            <a:r>
              <a:rPr lang="en-US" sz="2400" b="1" dirty="0">
                <a:latin typeface="Arial" pitchFamily="34" charset="0"/>
                <a:cs typeface="Arial" pitchFamily="34" charset="0"/>
              </a:rPr>
              <a:t>j</a:t>
            </a:r>
          </a:p>
        </p:txBody>
      </p:sp>
      <p:sp>
        <p:nvSpPr>
          <p:cNvPr id="22538" name="Text Box 10"/>
          <p:cNvSpPr txBox="1">
            <a:spLocks noChangeArrowheads="1"/>
          </p:cNvSpPr>
          <p:nvPr/>
        </p:nvSpPr>
        <p:spPr bwMode="auto">
          <a:xfrm>
            <a:off x="228600" y="5486400"/>
            <a:ext cx="457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Arial" pitchFamily="34" charset="0"/>
                <a:cs typeface="Arial" pitchFamily="34" charset="0"/>
              </a:rPr>
              <a:t>F</a:t>
            </a:r>
            <a:r>
              <a:rPr lang="en-US" sz="2400">
                <a:latin typeface="Arial" pitchFamily="34" charset="0"/>
                <a:cs typeface="Arial" pitchFamily="34" charset="0"/>
              </a:rPr>
              <a:t>=</a:t>
            </a:r>
            <a:r>
              <a:rPr lang="en-US" sz="2400" b="1">
                <a:latin typeface="Arial" pitchFamily="34" charset="0"/>
                <a:cs typeface="Arial" pitchFamily="34" charset="0"/>
              </a:rPr>
              <a:t>F</a:t>
            </a:r>
            <a:r>
              <a:rPr lang="en-US" sz="2400" baseline="-25000">
                <a:latin typeface="Arial" pitchFamily="34" charset="0"/>
                <a:cs typeface="Arial" pitchFamily="34" charset="0"/>
              </a:rPr>
              <a:t>net</a:t>
            </a:r>
            <a:r>
              <a:rPr lang="en-US" sz="2400">
                <a:latin typeface="Arial" pitchFamily="34" charset="0"/>
                <a:cs typeface="Arial" pitchFamily="34" charset="0"/>
              </a:rPr>
              <a:t>=</a:t>
            </a:r>
            <a:r>
              <a:rPr lang="en-US" sz="2400" b="1">
                <a:latin typeface="Arial" pitchFamily="34" charset="0"/>
                <a:cs typeface="Arial" pitchFamily="34" charset="0"/>
              </a:rPr>
              <a:t>F</a:t>
            </a:r>
            <a:r>
              <a:rPr lang="en-US" sz="2400" baseline="-25000">
                <a:latin typeface="Arial" pitchFamily="34" charset="0"/>
                <a:cs typeface="Arial" pitchFamily="34" charset="0"/>
              </a:rPr>
              <a:t>tension</a:t>
            </a:r>
            <a:r>
              <a:rPr lang="en-US" sz="2400">
                <a:latin typeface="Arial" pitchFamily="34" charset="0"/>
                <a:cs typeface="Arial" pitchFamily="34" charset="0"/>
              </a:rPr>
              <a:t>+</a:t>
            </a:r>
            <a:r>
              <a:rPr lang="en-US" sz="2400" b="1">
                <a:latin typeface="Arial" pitchFamily="34" charset="0"/>
                <a:cs typeface="Arial" pitchFamily="34" charset="0"/>
              </a:rPr>
              <a:t>F</a:t>
            </a:r>
            <a:r>
              <a:rPr lang="en-US" sz="2400" baseline="-25000">
                <a:latin typeface="Arial" pitchFamily="34" charset="0"/>
                <a:cs typeface="Arial" pitchFamily="34" charset="0"/>
              </a:rPr>
              <a:t>gravity</a:t>
            </a:r>
            <a:r>
              <a:rPr lang="en-US" sz="2400">
                <a:latin typeface="Arial" pitchFamily="34" charset="0"/>
                <a:cs typeface="Arial" pitchFamily="34" charset="0"/>
              </a:rPr>
              <a:t>=(T-mg) </a:t>
            </a:r>
            <a:r>
              <a:rPr lang="en-US" sz="2400" b="1">
                <a:latin typeface="Arial" pitchFamily="34" charset="0"/>
                <a:cs typeface="Arial" pitchFamily="34" charset="0"/>
              </a:rPr>
              <a:t>j =0</a:t>
            </a:r>
          </a:p>
        </p:txBody>
      </p:sp>
      <p:pic>
        <p:nvPicPr>
          <p:cNvPr id="22539" name="Picture 11" descr="bd0492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981200"/>
            <a:ext cx="1270000" cy="1735138"/>
          </a:xfrm>
          <a:prstGeom prst="rect">
            <a:avLst/>
          </a:prstGeom>
          <a:noFill/>
          <a:extLst>
            <a:ext uri="{909E8E84-426E-40DD-AFC4-6F175D3DCCD1}">
              <a14:hiddenFill xmlns:a14="http://schemas.microsoft.com/office/drawing/2010/main">
                <a:solidFill>
                  <a:srgbClr val="FFFFFF"/>
                </a:solidFill>
              </a14:hiddenFill>
            </a:ext>
          </a:extLst>
        </p:spPr>
      </p:pic>
      <p:sp>
        <p:nvSpPr>
          <p:cNvPr id="22540" name="Oval 12"/>
          <p:cNvSpPr>
            <a:spLocks noChangeArrowheads="1"/>
          </p:cNvSpPr>
          <p:nvPr/>
        </p:nvSpPr>
        <p:spPr bwMode="auto">
          <a:xfrm>
            <a:off x="6324600" y="3810000"/>
            <a:ext cx="990600" cy="9906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1" name="Line 13"/>
          <p:cNvSpPr>
            <a:spLocks noChangeShapeType="1"/>
          </p:cNvSpPr>
          <p:nvPr/>
        </p:nvSpPr>
        <p:spPr bwMode="auto">
          <a:xfrm>
            <a:off x="6858000" y="4419600"/>
            <a:ext cx="0" cy="914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Text Box 14"/>
          <p:cNvSpPr txBox="1">
            <a:spLocks noChangeArrowheads="1"/>
          </p:cNvSpPr>
          <p:nvPr/>
        </p:nvSpPr>
        <p:spPr bwMode="auto">
          <a:xfrm>
            <a:off x="7010400" y="4724400"/>
            <a:ext cx="18565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a:latin typeface="Arial" pitchFamily="34" charset="0"/>
                <a:cs typeface="Arial" pitchFamily="34" charset="0"/>
              </a:rPr>
              <a:t>F</a:t>
            </a:r>
            <a:r>
              <a:rPr lang="en-US" sz="2400" baseline="-25000" dirty="0" err="1">
                <a:latin typeface="Arial" pitchFamily="34" charset="0"/>
                <a:cs typeface="Arial" pitchFamily="34" charset="0"/>
              </a:rPr>
              <a:t>gravity</a:t>
            </a:r>
            <a:r>
              <a:rPr lang="en-US" sz="2400" dirty="0">
                <a:latin typeface="Arial" pitchFamily="34" charset="0"/>
                <a:cs typeface="Arial" pitchFamily="34" charset="0"/>
              </a:rPr>
              <a:t>=-mg </a:t>
            </a:r>
            <a:r>
              <a:rPr lang="en-US" sz="2400" b="1" dirty="0">
                <a:latin typeface="Arial" pitchFamily="34" charset="0"/>
                <a:cs typeface="Arial" pitchFamily="34" charset="0"/>
              </a:rPr>
              <a:t>j</a:t>
            </a:r>
          </a:p>
        </p:txBody>
      </p:sp>
      <p:sp>
        <p:nvSpPr>
          <p:cNvPr id="22543" name="Text Box 15"/>
          <p:cNvSpPr txBox="1">
            <a:spLocks noChangeArrowheads="1"/>
          </p:cNvSpPr>
          <p:nvPr/>
        </p:nvSpPr>
        <p:spPr bwMode="auto">
          <a:xfrm>
            <a:off x="5029200" y="53340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Arial" pitchFamily="34" charset="0"/>
                <a:cs typeface="Arial" pitchFamily="34" charset="0"/>
              </a:rPr>
              <a:t>F</a:t>
            </a:r>
            <a:r>
              <a:rPr lang="en-US" sz="2400">
                <a:latin typeface="Arial" pitchFamily="34" charset="0"/>
                <a:cs typeface="Arial" pitchFamily="34" charset="0"/>
              </a:rPr>
              <a:t>=</a:t>
            </a:r>
            <a:r>
              <a:rPr lang="en-US" sz="2400" b="1">
                <a:latin typeface="Arial" pitchFamily="34" charset="0"/>
                <a:cs typeface="Arial" pitchFamily="34" charset="0"/>
              </a:rPr>
              <a:t>F</a:t>
            </a:r>
            <a:r>
              <a:rPr lang="en-US" sz="2400" baseline="-25000">
                <a:latin typeface="Arial" pitchFamily="34" charset="0"/>
                <a:cs typeface="Arial" pitchFamily="34" charset="0"/>
              </a:rPr>
              <a:t>net</a:t>
            </a:r>
            <a:r>
              <a:rPr lang="en-US" sz="2400">
                <a:latin typeface="Arial" pitchFamily="34" charset="0"/>
                <a:cs typeface="Arial" pitchFamily="34" charset="0"/>
              </a:rPr>
              <a:t>=</a:t>
            </a:r>
            <a:r>
              <a:rPr lang="en-US" sz="2400" b="1">
                <a:latin typeface="Arial" pitchFamily="34" charset="0"/>
                <a:cs typeface="Arial" pitchFamily="34" charset="0"/>
              </a:rPr>
              <a:t>F</a:t>
            </a:r>
            <a:r>
              <a:rPr lang="en-US" sz="2400" baseline="-25000">
                <a:latin typeface="Arial" pitchFamily="34" charset="0"/>
                <a:cs typeface="Arial" pitchFamily="34" charset="0"/>
              </a:rPr>
              <a:t>gravity</a:t>
            </a:r>
            <a:r>
              <a:rPr lang="en-US" sz="2400">
                <a:latin typeface="Arial" pitchFamily="34" charset="0"/>
                <a:cs typeface="Arial" pitchFamily="34" charset="0"/>
              </a:rPr>
              <a:t>=(-mg) </a:t>
            </a:r>
            <a:r>
              <a:rPr lang="en-US" sz="2400" b="1">
                <a:latin typeface="Arial" pitchFamily="34" charset="0"/>
                <a:cs typeface="Arial" pitchFamily="34" charset="0"/>
              </a:rPr>
              <a:t>j = </a:t>
            </a:r>
            <a:r>
              <a:rPr lang="en-US" sz="2400">
                <a:latin typeface="Arial" pitchFamily="34" charset="0"/>
                <a:cs typeface="Arial" pitchFamily="34" charset="0"/>
              </a:rPr>
              <a:t>m</a:t>
            </a:r>
            <a:r>
              <a:rPr lang="en-US" sz="2400" b="1">
                <a:latin typeface="Arial" pitchFamily="34" charset="0"/>
                <a:cs typeface="Arial" pitchFamily="34" charset="0"/>
              </a:rPr>
              <a:t>a</a:t>
            </a:r>
          </a:p>
        </p:txBody>
      </p:sp>
      <p:sp>
        <p:nvSpPr>
          <p:cNvPr id="22544" name="Line 16"/>
          <p:cNvSpPr>
            <a:spLocks noChangeShapeType="1"/>
          </p:cNvSpPr>
          <p:nvPr/>
        </p:nvSpPr>
        <p:spPr bwMode="auto">
          <a:xfrm>
            <a:off x="5562600" y="6248400"/>
            <a:ext cx="6096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Text Box 17"/>
          <p:cNvSpPr txBox="1">
            <a:spLocks noChangeArrowheads="1"/>
          </p:cNvSpPr>
          <p:nvPr/>
        </p:nvSpPr>
        <p:spPr bwMode="auto">
          <a:xfrm>
            <a:off x="6477000" y="6019800"/>
            <a:ext cx="9144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Arial" pitchFamily="34" charset="0"/>
                <a:cs typeface="Arial" pitchFamily="34" charset="0"/>
              </a:rPr>
              <a:t>a=-</a:t>
            </a:r>
            <a:r>
              <a:rPr lang="en-US" sz="2400">
                <a:latin typeface="Arial" pitchFamily="34" charset="0"/>
                <a:cs typeface="Arial" pitchFamily="34" charset="0"/>
              </a:rPr>
              <a:t>g</a:t>
            </a:r>
            <a:r>
              <a:rPr lang="en-US" sz="2400" b="1">
                <a:latin typeface="Arial" pitchFamily="34" charset="0"/>
                <a:cs typeface="Arial" pitchFamily="34" charset="0"/>
              </a:rPr>
              <a:t>j</a:t>
            </a:r>
            <a:endParaRPr lang="en-US" sz="2400">
              <a:latin typeface="Arial" pitchFamily="34" charset="0"/>
              <a:cs typeface="Arial" pitchFamily="34" charset="0"/>
            </a:endParaRPr>
          </a:p>
        </p:txBody>
      </p:sp>
      <p:sp>
        <p:nvSpPr>
          <p:cNvPr id="22546" name="Line 18"/>
          <p:cNvSpPr>
            <a:spLocks noChangeShapeType="1"/>
          </p:cNvSpPr>
          <p:nvPr/>
        </p:nvSpPr>
        <p:spPr bwMode="auto">
          <a:xfrm>
            <a:off x="4876800" y="1143000"/>
            <a:ext cx="0" cy="518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Rectangle 19"/>
          <p:cNvSpPr>
            <a:spLocks noChangeArrowheads="1"/>
          </p:cNvSpPr>
          <p:nvPr/>
        </p:nvSpPr>
        <p:spPr bwMode="auto">
          <a:xfrm>
            <a:off x="5105400" y="1219200"/>
            <a:ext cx="33528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9/12/2012</a:t>
            </a:r>
            <a:endParaRPr lang="en-US"/>
          </a:p>
        </p:txBody>
      </p:sp>
      <p:sp>
        <p:nvSpPr>
          <p:cNvPr id="4" name="Footer Placeholder 2"/>
          <p:cNvSpPr>
            <a:spLocks noGrp="1"/>
          </p:cNvSpPr>
          <p:nvPr>
            <p:ph type="ftr" sz="quarter" idx="11"/>
          </p:nvPr>
        </p:nvSpPr>
        <p:spPr/>
        <p:txBody>
          <a:bodyPr/>
          <a:lstStyle/>
          <a:p>
            <a:r>
              <a:rPr lang="en-US" smtClean="0"/>
              <a:t>PHY 113 A  Fall 2012 -- Lecture 7</a:t>
            </a:r>
            <a:endParaRPr lang="en-US"/>
          </a:p>
        </p:txBody>
      </p:sp>
      <p:sp>
        <p:nvSpPr>
          <p:cNvPr id="5" name="Slide Number Placeholder 3"/>
          <p:cNvSpPr>
            <a:spLocks noGrp="1"/>
          </p:cNvSpPr>
          <p:nvPr>
            <p:ph type="sldNum" sz="quarter" idx="12"/>
          </p:nvPr>
        </p:nvSpPr>
        <p:spPr/>
        <p:txBody>
          <a:bodyPr/>
          <a:lstStyle/>
          <a:p>
            <a:fld id="{693E07A0-A30F-4989-9440-56063A6A0F3B}" type="slidenum">
              <a:rPr lang="en-US"/>
              <a:pPr/>
              <a:t>13</a:t>
            </a:fld>
            <a:endParaRPr lang="en-US"/>
          </a:p>
        </p:txBody>
      </p:sp>
      <p:sp>
        <p:nvSpPr>
          <p:cNvPr id="24578" name="Text Box 2"/>
          <p:cNvSpPr txBox="1">
            <a:spLocks noChangeArrowheads="1"/>
          </p:cNvSpPr>
          <p:nvPr/>
        </p:nvSpPr>
        <p:spPr bwMode="auto">
          <a:xfrm>
            <a:off x="228600" y="838200"/>
            <a:ext cx="86106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dirty="0" err="1" smtClean="0">
                <a:solidFill>
                  <a:srgbClr val="FF0000"/>
                </a:solidFill>
                <a:latin typeface="Arial" pitchFamily="34" charset="0"/>
                <a:cs typeface="Arial" pitchFamily="34" charset="0"/>
              </a:rPr>
              <a:t>iclicker</a:t>
            </a:r>
            <a:r>
              <a:rPr lang="en-US" sz="2400" b="1" i="1" dirty="0" smtClean="0">
                <a:solidFill>
                  <a:srgbClr val="FF0000"/>
                </a:solidFill>
                <a:latin typeface="Arial" pitchFamily="34" charset="0"/>
                <a:cs typeface="Arial" pitchFamily="34" charset="0"/>
              </a:rPr>
              <a:t> question:</a:t>
            </a:r>
            <a:endParaRPr lang="en-US" sz="2400" b="1" i="1" dirty="0">
              <a:solidFill>
                <a:srgbClr val="FF0000"/>
              </a:solidFill>
              <a:latin typeface="Arial" pitchFamily="34" charset="0"/>
              <a:cs typeface="Arial" pitchFamily="34" charset="0"/>
            </a:endParaRPr>
          </a:p>
          <a:p>
            <a:pPr>
              <a:spcBef>
                <a:spcPct val="50000"/>
              </a:spcBef>
            </a:pPr>
            <a:r>
              <a:rPr lang="en-US" sz="2400" dirty="0">
                <a:latin typeface="Arial" pitchFamily="34" charset="0"/>
                <a:cs typeface="Arial" pitchFamily="34" charset="0"/>
              </a:rPr>
              <a:t>An object having a mass of 2 kg is moving at constant velocity of 3 m/s in the upward direction near the surface of the Earth. What is the net force acting on the object?</a:t>
            </a:r>
          </a:p>
          <a:p>
            <a:pPr marL="914400" lvl="1" indent="-457200">
              <a:spcBef>
                <a:spcPct val="50000"/>
              </a:spcBef>
              <a:buFont typeface="+mj-lt"/>
              <a:buAutoNum type="alphaUcPeriod"/>
            </a:pPr>
            <a:r>
              <a:rPr lang="en-US" sz="2400" dirty="0" smtClean="0">
                <a:latin typeface="Arial" pitchFamily="34" charset="0"/>
                <a:cs typeface="Arial" pitchFamily="34" charset="0"/>
              </a:rPr>
              <a:t>0 </a:t>
            </a:r>
            <a:r>
              <a:rPr lang="en-US" sz="2400" dirty="0">
                <a:latin typeface="Arial" pitchFamily="34" charset="0"/>
                <a:cs typeface="Arial" pitchFamily="34" charset="0"/>
              </a:rPr>
              <a:t>N.</a:t>
            </a:r>
          </a:p>
          <a:p>
            <a:pPr marL="914400" lvl="1" indent="-457200">
              <a:spcBef>
                <a:spcPct val="50000"/>
              </a:spcBef>
              <a:buFont typeface="+mj-lt"/>
              <a:buAutoNum type="alphaUcPeriod"/>
            </a:pPr>
            <a:r>
              <a:rPr lang="en-US" sz="2400" dirty="0" smtClean="0">
                <a:latin typeface="Arial" pitchFamily="34" charset="0"/>
                <a:cs typeface="Arial" pitchFamily="34" charset="0"/>
              </a:rPr>
              <a:t>6 </a:t>
            </a:r>
            <a:r>
              <a:rPr lang="en-US" sz="2400" dirty="0">
                <a:latin typeface="Arial" pitchFamily="34" charset="0"/>
                <a:cs typeface="Arial" pitchFamily="34" charset="0"/>
              </a:rPr>
              <a:t>N in the upward direction.</a:t>
            </a:r>
          </a:p>
          <a:p>
            <a:pPr marL="914400" lvl="1" indent="-457200">
              <a:spcBef>
                <a:spcPct val="50000"/>
              </a:spcBef>
              <a:buFont typeface="+mj-lt"/>
              <a:buAutoNum type="alphaUcPeriod"/>
            </a:pPr>
            <a:r>
              <a:rPr lang="en-US" sz="2400" dirty="0" smtClean="0">
                <a:latin typeface="Arial" pitchFamily="34" charset="0"/>
                <a:cs typeface="Arial" pitchFamily="34" charset="0"/>
              </a:rPr>
              <a:t>25.6 </a:t>
            </a:r>
            <a:r>
              <a:rPr lang="en-US" sz="2400" dirty="0">
                <a:latin typeface="Arial" pitchFamily="34" charset="0"/>
                <a:cs typeface="Arial" pitchFamily="34" charset="0"/>
              </a:rPr>
              <a:t>N in the upward direction.</a:t>
            </a:r>
          </a:p>
          <a:p>
            <a:pPr marL="914400" lvl="1" indent="-457200">
              <a:spcBef>
                <a:spcPct val="50000"/>
              </a:spcBef>
              <a:buFont typeface="+mj-lt"/>
              <a:buAutoNum type="alphaUcPeriod"/>
            </a:pPr>
            <a:r>
              <a:rPr lang="en-US" sz="2400" dirty="0" smtClean="0">
                <a:latin typeface="Arial" pitchFamily="34" charset="0"/>
                <a:cs typeface="Arial" pitchFamily="34" charset="0"/>
              </a:rPr>
              <a:t>19.6 </a:t>
            </a:r>
            <a:r>
              <a:rPr lang="en-US" sz="2400" dirty="0">
                <a:latin typeface="Arial" pitchFamily="34" charset="0"/>
                <a:cs typeface="Arial" pitchFamily="34" charset="0"/>
              </a:rPr>
              <a:t>N in the downward direction.</a:t>
            </a:r>
          </a:p>
          <a:p>
            <a:pPr marL="914400" lvl="1" indent="-457200">
              <a:spcBef>
                <a:spcPct val="50000"/>
              </a:spcBef>
              <a:buFont typeface="+mj-lt"/>
              <a:buAutoNum type="alphaUcPeriod"/>
            </a:pPr>
            <a:endParaRPr lang="en-US" sz="2400" dirty="0">
              <a:latin typeface="Arial" pitchFamily="34" charset="0"/>
              <a:cs typeface="Arial" pitchFamily="34" charset="0"/>
            </a:endParaRPr>
          </a:p>
          <a:p>
            <a:pPr>
              <a:spcBef>
                <a:spcPct val="50000"/>
              </a:spcBef>
            </a:pP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smtClean="0"/>
              <a:t>9/12/2012</a:t>
            </a:r>
            <a:endParaRPr lang="en-US"/>
          </a:p>
        </p:txBody>
      </p:sp>
      <p:sp>
        <p:nvSpPr>
          <p:cNvPr id="8" name="Footer Placeholder 2"/>
          <p:cNvSpPr>
            <a:spLocks noGrp="1"/>
          </p:cNvSpPr>
          <p:nvPr>
            <p:ph type="ftr" sz="quarter" idx="11"/>
          </p:nvPr>
        </p:nvSpPr>
        <p:spPr/>
        <p:txBody>
          <a:bodyPr/>
          <a:lstStyle/>
          <a:p>
            <a:r>
              <a:rPr lang="en-US" smtClean="0"/>
              <a:t>PHY 113 A  Fall 2012 -- Lecture 7</a:t>
            </a:r>
            <a:endParaRPr lang="en-US"/>
          </a:p>
        </p:txBody>
      </p:sp>
      <p:sp>
        <p:nvSpPr>
          <p:cNvPr id="9" name="Slide Number Placeholder 3"/>
          <p:cNvSpPr>
            <a:spLocks noGrp="1"/>
          </p:cNvSpPr>
          <p:nvPr>
            <p:ph type="sldNum" sz="quarter" idx="12"/>
          </p:nvPr>
        </p:nvSpPr>
        <p:spPr/>
        <p:txBody>
          <a:bodyPr/>
          <a:lstStyle/>
          <a:p>
            <a:fld id="{12594F43-D042-47CD-99FB-E8D35C8115B0}" type="slidenum">
              <a:rPr lang="en-US"/>
              <a:pPr/>
              <a:t>14</a:t>
            </a:fld>
            <a:endParaRPr lang="en-US"/>
          </a:p>
        </p:txBody>
      </p:sp>
      <p:pic>
        <p:nvPicPr>
          <p:cNvPr id="41988" name="Picture 4" descr="F05_10"/>
          <p:cNvPicPr>
            <a:picLocks noChangeAspect="1" noChangeArrowheads="1"/>
          </p:cNvPicPr>
          <p:nvPr/>
        </p:nvPicPr>
        <p:blipFill>
          <a:blip r:embed="rId3">
            <a:extLst>
              <a:ext uri="{28A0092B-C50C-407E-A947-70E740481C1C}">
                <a14:useLocalDpi xmlns:a14="http://schemas.microsoft.com/office/drawing/2010/main" val="0"/>
              </a:ext>
            </a:extLst>
          </a:blip>
          <a:srcRect r="63405" b="36821"/>
          <a:stretch>
            <a:fillRect/>
          </a:stretch>
        </p:blipFill>
        <p:spPr bwMode="auto">
          <a:xfrm>
            <a:off x="1524000" y="1219200"/>
            <a:ext cx="2528888" cy="2514600"/>
          </a:xfrm>
          <a:prstGeom prst="rect">
            <a:avLst/>
          </a:prstGeom>
          <a:noFill/>
          <a:extLst>
            <a:ext uri="{909E8E84-426E-40DD-AFC4-6F175D3DCCD1}">
              <a14:hiddenFill xmlns:a14="http://schemas.microsoft.com/office/drawing/2010/main">
                <a:solidFill>
                  <a:srgbClr val="FFFFFF"/>
                </a:solidFill>
              </a14:hiddenFill>
            </a:ext>
          </a:extLst>
        </p:spPr>
      </p:pic>
      <p:sp>
        <p:nvSpPr>
          <p:cNvPr id="41989" name="Text Box 5"/>
          <p:cNvSpPr txBox="1">
            <a:spLocks noChangeArrowheads="1"/>
          </p:cNvSpPr>
          <p:nvPr/>
        </p:nvSpPr>
        <p:spPr bwMode="auto">
          <a:xfrm>
            <a:off x="838200" y="533400"/>
            <a:ext cx="594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Arial" pitchFamily="34" charset="0"/>
                <a:cs typeface="Arial" pitchFamily="34" charset="0"/>
              </a:rPr>
              <a:t>Example:      (assume surface is frictionless)</a:t>
            </a:r>
          </a:p>
        </p:txBody>
      </p:sp>
      <p:sp>
        <p:nvSpPr>
          <p:cNvPr id="41990" name="Text Box 6"/>
          <p:cNvSpPr txBox="1">
            <a:spLocks noChangeArrowheads="1"/>
          </p:cNvSpPr>
          <p:nvPr/>
        </p:nvSpPr>
        <p:spPr bwMode="auto">
          <a:xfrm>
            <a:off x="4343400" y="1447800"/>
            <a:ext cx="4800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Arial" pitchFamily="34" charset="0"/>
                <a:cs typeface="Arial" pitchFamily="34" charset="0"/>
              </a:rPr>
              <a:t>Suppose </a:t>
            </a:r>
            <a:r>
              <a:rPr lang="en-US" sz="2400" b="1" dirty="0">
                <a:latin typeface="Arial" pitchFamily="34" charset="0"/>
                <a:cs typeface="Arial" pitchFamily="34" charset="0"/>
              </a:rPr>
              <a:t>T</a:t>
            </a:r>
            <a:r>
              <a:rPr lang="en-US" sz="2400" dirty="0">
                <a:latin typeface="Arial" pitchFamily="34" charset="0"/>
                <a:cs typeface="Arial" pitchFamily="34" charset="0"/>
              </a:rPr>
              <a:t> measured</a:t>
            </a:r>
          </a:p>
          <a:p>
            <a:pPr>
              <a:spcBef>
                <a:spcPct val="50000"/>
              </a:spcBef>
            </a:pPr>
            <a:r>
              <a:rPr lang="en-US" sz="2400" dirty="0">
                <a:latin typeface="Arial" pitchFamily="34" charset="0"/>
                <a:cs typeface="Arial" pitchFamily="34" charset="0"/>
              </a:rPr>
              <a:t>              </a:t>
            </a:r>
            <a:r>
              <a:rPr lang="en-US" sz="2400" b="1" dirty="0">
                <a:latin typeface="Arial" pitchFamily="34" charset="0"/>
                <a:cs typeface="Arial" pitchFamily="34" charset="0"/>
              </a:rPr>
              <a:t>a</a:t>
            </a:r>
            <a:r>
              <a:rPr lang="en-US" sz="2400" dirty="0">
                <a:latin typeface="Arial" pitchFamily="34" charset="0"/>
                <a:cs typeface="Arial" pitchFamily="34" charset="0"/>
              </a:rPr>
              <a:t> observed &amp; measured</a:t>
            </a:r>
          </a:p>
        </p:txBody>
      </p:sp>
      <p:sp>
        <p:nvSpPr>
          <p:cNvPr id="41991" name="Text Box 7"/>
          <p:cNvSpPr txBox="1">
            <a:spLocks noChangeArrowheads="1"/>
          </p:cNvSpPr>
          <p:nvPr/>
        </p:nvSpPr>
        <p:spPr bwMode="auto">
          <a:xfrm>
            <a:off x="4343400" y="3276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Arial" pitchFamily="34" charset="0"/>
                <a:cs typeface="Arial" pitchFamily="34" charset="0"/>
              </a:rPr>
              <a:t>T</a:t>
            </a:r>
            <a:r>
              <a:rPr lang="en-US" sz="2400">
                <a:latin typeface="Arial" pitchFamily="34" charset="0"/>
                <a:cs typeface="Arial" pitchFamily="34" charset="0"/>
              </a:rPr>
              <a:t> = m </a:t>
            </a:r>
            <a:r>
              <a:rPr lang="en-US" sz="2400" b="1">
                <a:latin typeface="Arial" pitchFamily="34" charset="0"/>
                <a:cs typeface="Arial" pitchFamily="34" charset="0"/>
              </a:rPr>
              <a:t>a</a:t>
            </a:r>
          </a:p>
        </p:txBody>
      </p:sp>
      <p:graphicFrame>
        <p:nvGraphicFramePr>
          <p:cNvPr id="41992" name="Object 8"/>
          <p:cNvGraphicFramePr>
            <a:graphicFrameLocks noChangeAspect="1"/>
          </p:cNvGraphicFramePr>
          <p:nvPr>
            <p:extLst>
              <p:ext uri="{D42A27DB-BD31-4B8C-83A1-F6EECF244321}">
                <p14:modId xmlns:p14="http://schemas.microsoft.com/office/powerpoint/2010/main" val="709130286"/>
              </p:ext>
            </p:extLst>
          </p:nvPr>
        </p:nvGraphicFramePr>
        <p:xfrm>
          <a:off x="2330450" y="4114800"/>
          <a:ext cx="2959100" cy="1193800"/>
        </p:xfrm>
        <a:graphic>
          <a:graphicData uri="http://schemas.openxmlformats.org/presentationml/2006/ole">
            <mc:AlternateContent xmlns:mc="http://schemas.openxmlformats.org/markup-compatibility/2006">
              <mc:Choice xmlns:v="urn:schemas-microsoft-com:vml" Requires="v">
                <p:oleObj spid="_x0000_s71704" name="Equation" r:id="rId4" imgW="2958840" imgH="1193760" progId="Equation.3">
                  <p:embed/>
                </p:oleObj>
              </mc:Choice>
              <mc:Fallback>
                <p:oleObj name="Equation" r:id="rId4" imgW="2958840" imgH="11937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450" y="4114800"/>
                        <a:ext cx="2959100" cy="1193800"/>
                      </a:xfrm>
                      <a:prstGeom prst="rect">
                        <a:avLst/>
                      </a:prstGeom>
                      <a:solidFill>
                        <a:srgbClr val="CC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blinds(horizontal)">
                                      <p:cBhvr>
                                        <p:cTn id="7"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smtClean="0"/>
              <a:t>9/12/2012</a:t>
            </a:r>
            <a:endParaRPr lang="en-US"/>
          </a:p>
        </p:txBody>
      </p:sp>
      <p:sp>
        <p:nvSpPr>
          <p:cNvPr id="7" name="Footer Placeholder 2"/>
          <p:cNvSpPr>
            <a:spLocks noGrp="1"/>
          </p:cNvSpPr>
          <p:nvPr>
            <p:ph type="ftr" sz="quarter" idx="11"/>
          </p:nvPr>
        </p:nvSpPr>
        <p:spPr/>
        <p:txBody>
          <a:bodyPr/>
          <a:lstStyle/>
          <a:p>
            <a:r>
              <a:rPr lang="en-US" smtClean="0"/>
              <a:t>PHY 113 A  Fall 2012 -- Lecture 7</a:t>
            </a:r>
            <a:endParaRPr lang="en-US"/>
          </a:p>
        </p:txBody>
      </p:sp>
      <p:sp>
        <p:nvSpPr>
          <p:cNvPr id="8" name="Slide Number Placeholder 3"/>
          <p:cNvSpPr>
            <a:spLocks noGrp="1"/>
          </p:cNvSpPr>
          <p:nvPr>
            <p:ph type="sldNum" sz="quarter" idx="12"/>
          </p:nvPr>
        </p:nvSpPr>
        <p:spPr/>
        <p:txBody>
          <a:bodyPr/>
          <a:lstStyle/>
          <a:p>
            <a:fld id="{DAD12AC2-C14B-4663-B6A2-9A60EB0B3A6D}" type="slidenum">
              <a:rPr lang="en-US"/>
              <a:pPr/>
              <a:t>15</a:t>
            </a:fld>
            <a:endParaRPr lang="en-US"/>
          </a:p>
        </p:txBody>
      </p:sp>
      <p:sp>
        <p:nvSpPr>
          <p:cNvPr id="43012" name="Text Box 4"/>
          <p:cNvSpPr txBox="1">
            <a:spLocks noChangeArrowheads="1"/>
          </p:cNvSpPr>
          <p:nvPr/>
        </p:nvSpPr>
        <p:spPr bwMode="auto">
          <a:xfrm>
            <a:off x="584200" y="3810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Arial" pitchFamily="34" charset="0"/>
                <a:cs typeface="Arial" pitchFamily="34" charset="0"/>
              </a:rPr>
              <a:t>Example – support forces</a:t>
            </a:r>
          </a:p>
        </p:txBody>
      </p:sp>
      <p:pic>
        <p:nvPicPr>
          <p:cNvPr id="43013" name="Picture 5" descr="F05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14" y="838200"/>
            <a:ext cx="3505200" cy="304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3014" name="Object 6"/>
          <p:cNvGraphicFramePr>
            <a:graphicFrameLocks noChangeAspect="1"/>
          </p:cNvGraphicFramePr>
          <p:nvPr>
            <p:extLst>
              <p:ext uri="{D42A27DB-BD31-4B8C-83A1-F6EECF244321}">
                <p14:modId xmlns:p14="http://schemas.microsoft.com/office/powerpoint/2010/main" val="2687701667"/>
              </p:ext>
            </p:extLst>
          </p:nvPr>
        </p:nvGraphicFramePr>
        <p:xfrm>
          <a:off x="5314950" y="1447800"/>
          <a:ext cx="2705100" cy="1333500"/>
        </p:xfrm>
        <a:graphic>
          <a:graphicData uri="http://schemas.openxmlformats.org/presentationml/2006/ole">
            <mc:AlternateContent xmlns:mc="http://schemas.openxmlformats.org/markup-compatibility/2006">
              <mc:Choice xmlns:v="urn:schemas-microsoft-com:vml" Requires="v">
                <p:oleObj spid="_x0000_s72728" name="Equation" r:id="rId4" imgW="1803240" imgH="888840" progId="Equation.3">
                  <p:embed/>
                </p:oleObj>
              </mc:Choice>
              <mc:Fallback>
                <p:oleObj name="Equation" r:id="rId4" imgW="1803240" imgH="8888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4950" y="1447800"/>
                        <a:ext cx="2705100"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5" name="Text Box 7"/>
          <p:cNvSpPr txBox="1">
            <a:spLocks noChangeArrowheads="1"/>
          </p:cNvSpPr>
          <p:nvPr/>
        </p:nvSpPr>
        <p:spPr bwMode="auto">
          <a:xfrm>
            <a:off x="2108200" y="4495800"/>
            <a:ext cx="6197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latin typeface="Arial" pitchFamily="34" charset="0"/>
                <a:cs typeface="Arial" pitchFamily="34" charset="0"/>
                <a:sym typeface="Wingdings" pitchFamily="2" charset="2"/>
              </a:rPr>
              <a:t></a:t>
            </a:r>
            <a:r>
              <a:rPr lang="en-US" sz="2400" b="1" dirty="0" err="1" smtClean="0">
                <a:latin typeface="Arial" pitchFamily="34" charset="0"/>
                <a:cs typeface="Arial" pitchFamily="34" charset="0"/>
                <a:sym typeface="Wingdings" pitchFamily="2" charset="2"/>
              </a:rPr>
              <a:t>F</a:t>
            </a:r>
            <a:r>
              <a:rPr lang="en-US" sz="2400" baseline="-25000" dirty="0" err="1" smtClean="0">
                <a:latin typeface="Arial" pitchFamily="34" charset="0"/>
                <a:cs typeface="Arial" pitchFamily="34" charset="0"/>
                <a:sym typeface="Wingdings" pitchFamily="2" charset="2"/>
              </a:rPr>
              <a:t>support</a:t>
            </a:r>
            <a:r>
              <a:rPr lang="en-US" sz="2400" dirty="0" smtClean="0">
                <a:latin typeface="Arial" pitchFamily="34" charset="0"/>
                <a:cs typeface="Arial" pitchFamily="34" charset="0"/>
                <a:sym typeface="Wingdings" pitchFamily="2" charset="2"/>
              </a:rPr>
              <a:t> acts </a:t>
            </a:r>
            <a:r>
              <a:rPr lang="en-US" sz="2400" dirty="0">
                <a:latin typeface="Arial" pitchFamily="34" charset="0"/>
                <a:cs typeface="Arial" pitchFamily="34" charset="0"/>
                <a:sym typeface="Wingdings" pitchFamily="2" charset="2"/>
              </a:rPr>
              <a:t>in direction  </a:t>
            </a:r>
            <a:r>
              <a:rPr lang="en-US" sz="2400" dirty="0">
                <a:latin typeface="Arial" pitchFamily="34" charset="0"/>
                <a:cs typeface="Arial" pitchFamily="34" charset="0"/>
                <a:sym typeface="Symbol" pitchFamily="18" charset="2"/>
              </a:rPr>
              <a:t></a:t>
            </a:r>
            <a:r>
              <a:rPr lang="en-US" sz="2400" dirty="0">
                <a:latin typeface="Arial" pitchFamily="34" charset="0"/>
                <a:cs typeface="Arial" pitchFamily="34" charset="0"/>
                <a:sym typeface="Wingdings" pitchFamily="2" charset="2"/>
              </a:rPr>
              <a:t>   to surface</a:t>
            </a:r>
          </a:p>
          <a:p>
            <a:pPr>
              <a:spcBef>
                <a:spcPct val="50000"/>
              </a:spcBef>
            </a:pPr>
            <a:r>
              <a:rPr lang="en-US" sz="2400" dirty="0">
                <a:latin typeface="Arial" pitchFamily="34" charset="0"/>
                <a:cs typeface="Arial" pitchFamily="34" charset="0"/>
                <a:sym typeface="Wingdings" pitchFamily="2" charset="2"/>
              </a:rPr>
              <a:t>       (in direction of surface “normal”)</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9/12/2012</a:t>
            </a:r>
            <a:endParaRPr lang="en-US"/>
          </a:p>
        </p:txBody>
      </p:sp>
      <p:sp>
        <p:nvSpPr>
          <p:cNvPr id="5" name="Footer Placeholder 2"/>
          <p:cNvSpPr>
            <a:spLocks noGrp="1"/>
          </p:cNvSpPr>
          <p:nvPr>
            <p:ph type="ftr" sz="quarter" idx="11"/>
          </p:nvPr>
        </p:nvSpPr>
        <p:spPr/>
        <p:txBody>
          <a:bodyPr/>
          <a:lstStyle/>
          <a:p>
            <a:r>
              <a:rPr lang="en-US" smtClean="0"/>
              <a:t>PHY 113 A  Fall 2012 -- Lecture 7</a:t>
            </a:r>
            <a:endParaRPr lang="en-US"/>
          </a:p>
        </p:txBody>
      </p:sp>
      <p:sp>
        <p:nvSpPr>
          <p:cNvPr id="6" name="Slide Number Placeholder 3"/>
          <p:cNvSpPr>
            <a:spLocks noGrp="1"/>
          </p:cNvSpPr>
          <p:nvPr>
            <p:ph type="sldNum" sz="quarter" idx="12"/>
          </p:nvPr>
        </p:nvSpPr>
        <p:spPr/>
        <p:txBody>
          <a:bodyPr/>
          <a:lstStyle/>
          <a:p>
            <a:fld id="{6F4B3C1F-71CD-47D0-B3C5-717CCC83A822}" type="slidenum">
              <a:rPr lang="en-US"/>
              <a:pPr/>
              <a:t>16</a:t>
            </a:fld>
            <a:endParaRPr lang="en-US"/>
          </a:p>
        </p:txBody>
      </p:sp>
      <p:sp>
        <p:nvSpPr>
          <p:cNvPr id="40962" name="Text Box 2"/>
          <p:cNvSpPr txBox="1">
            <a:spLocks noChangeArrowheads="1"/>
          </p:cNvSpPr>
          <p:nvPr/>
        </p:nvSpPr>
        <p:spPr bwMode="auto">
          <a:xfrm>
            <a:off x="533400" y="228600"/>
            <a:ext cx="8229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latin typeface="Arial" pitchFamily="34" charset="0"/>
                <a:cs typeface="Arial" pitchFamily="34" charset="0"/>
              </a:rPr>
              <a:t>Newton’s second law</a:t>
            </a:r>
          </a:p>
          <a:p>
            <a:pPr algn="ctr">
              <a:spcBef>
                <a:spcPct val="50000"/>
              </a:spcBef>
            </a:pPr>
            <a:r>
              <a:rPr lang="en-US" sz="2400" b="1">
                <a:solidFill>
                  <a:srgbClr val="FF3300"/>
                </a:solidFill>
                <a:latin typeface="Arial" pitchFamily="34" charset="0"/>
                <a:cs typeface="Arial" pitchFamily="34" charset="0"/>
              </a:rPr>
              <a:t>F</a:t>
            </a:r>
            <a:r>
              <a:rPr lang="en-US" sz="2400">
                <a:solidFill>
                  <a:srgbClr val="FF3300"/>
                </a:solidFill>
                <a:latin typeface="Arial" pitchFamily="34" charset="0"/>
                <a:cs typeface="Arial" pitchFamily="34" charset="0"/>
              </a:rPr>
              <a:t> = m</a:t>
            </a:r>
            <a:r>
              <a:rPr lang="en-US" sz="2400" b="1">
                <a:solidFill>
                  <a:srgbClr val="FF3300"/>
                </a:solidFill>
                <a:latin typeface="Arial" pitchFamily="34" charset="0"/>
                <a:cs typeface="Arial" pitchFamily="34" charset="0"/>
              </a:rPr>
              <a:t> a</a:t>
            </a:r>
          </a:p>
        </p:txBody>
      </p:sp>
      <p:sp>
        <p:nvSpPr>
          <p:cNvPr id="40963" name="Text Box 3"/>
          <p:cNvSpPr txBox="1">
            <a:spLocks noChangeArrowheads="1"/>
          </p:cNvSpPr>
          <p:nvPr/>
        </p:nvSpPr>
        <p:spPr bwMode="auto">
          <a:xfrm>
            <a:off x="609600" y="1828800"/>
            <a:ext cx="8382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a:latin typeface="Arial" pitchFamily="34" charset="0"/>
                <a:cs typeface="Arial" pitchFamily="34" charset="0"/>
              </a:rPr>
              <a:t>Types of forces:</a:t>
            </a:r>
          </a:p>
          <a:p>
            <a:pPr>
              <a:spcBef>
                <a:spcPct val="50000"/>
              </a:spcBef>
            </a:pPr>
            <a:r>
              <a:rPr lang="en-US" sz="2400" u="sng" dirty="0">
                <a:latin typeface="Arial" pitchFamily="34" charset="0"/>
                <a:cs typeface="Arial" pitchFamily="34" charset="0"/>
              </a:rPr>
              <a:t>Fundamental</a:t>
            </a:r>
            <a:r>
              <a:rPr lang="en-US" sz="2400" dirty="0">
                <a:latin typeface="Arial" pitchFamily="34" charset="0"/>
                <a:cs typeface="Arial" pitchFamily="34" charset="0"/>
              </a:rPr>
              <a:t> 	</a:t>
            </a:r>
            <a:r>
              <a:rPr lang="en-US" sz="2400" u="sng" dirty="0" smtClean="0">
                <a:latin typeface="Arial" pitchFamily="34" charset="0"/>
                <a:cs typeface="Arial" pitchFamily="34" charset="0"/>
              </a:rPr>
              <a:t>Approximate</a:t>
            </a:r>
            <a:r>
              <a:rPr lang="en-US" sz="2400" dirty="0" smtClean="0">
                <a:latin typeface="Arial" pitchFamily="34" charset="0"/>
                <a:cs typeface="Arial" pitchFamily="34" charset="0"/>
              </a:rPr>
              <a:t> </a:t>
            </a:r>
            <a:r>
              <a:rPr lang="en-US" sz="2400" dirty="0">
                <a:latin typeface="Arial" pitchFamily="34" charset="0"/>
                <a:cs typeface="Arial" pitchFamily="34" charset="0"/>
              </a:rPr>
              <a:t>			</a:t>
            </a:r>
            <a:r>
              <a:rPr lang="en-US" sz="2400" u="sng" dirty="0">
                <a:latin typeface="Arial" pitchFamily="34" charset="0"/>
                <a:cs typeface="Arial" pitchFamily="34" charset="0"/>
              </a:rPr>
              <a:t>Empirical</a:t>
            </a:r>
          </a:p>
          <a:p>
            <a:pPr>
              <a:spcBef>
                <a:spcPct val="50000"/>
              </a:spcBef>
            </a:pPr>
            <a:r>
              <a:rPr lang="en-US" sz="2400" dirty="0">
                <a:latin typeface="Arial" pitchFamily="34" charset="0"/>
                <a:cs typeface="Arial" pitchFamily="34" charset="0"/>
              </a:rPr>
              <a:t>Gravitational		   F=-mg </a:t>
            </a:r>
            <a:r>
              <a:rPr lang="en-US" sz="2400" b="1" dirty="0">
                <a:latin typeface="Arial" pitchFamily="34" charset="0"/>
                <a:cs typeface="Arial" pitchFamily="34" charset="0"/>
              </a:rPr>
              <a:t>j			   </a:t>
            </a:r>
            <a:r>
              <a:rPr lang="en-US" sz="2400" dirty="0">
                <a:latin typeface="Arial" pitchFamily="34" charset="0"/>
                <a:cs typeface="Arial" pitchFamily="34" charset="0"/>
              </a:rPr>
              <a:t>Friction</a:t>
            </a:r>
            <a:endParaRPr lang="en-US" sz="2400" b="1" dirty="0">
              <a:latin typeface="Arial" pitchFamily="34" charset="0"/>
              <a:cs typeface="Arial" pitchFamily="34" charset="0"/>
            </a:endParaRPr>
          </a:p>
          <a:p>
            <a:pPr>
              <a:spcBef>
                <a:spcPct val="50000"/>
              </a:spcBef>
            </a:pPr>
            <a:r>
              <a:rPr lang="en-US" sz="2400" dirty="0">
                <a:latin typeface="Arial" pitchFamily="34" charset="0"/>
                <a:cs typeface="Arial" pitchFamily="34" charset="0"/>
              </a:rPr>
              <a:t> Electrical						   Support</a:t>
            </a:r>
          </a:p>
          <a:p>
            <a:pPr>
              <a:spcBef>
                <a:spcPct val="50000"/>
              </a:spcBef>
            </a:pPr>
            <a:r>
              <a:rPr lang="en-US" sz="2400" dirty="0">
                <a:latin typeface="Arial" pitchFamily="34" charset="0"/>
                <a:cs typeface="Arial" pitchFamily="34" charset="0"/>
              </a:rPr>
              <a:t> Magnetic						   Elastic	</a:t>
            </a:r>
          </a:p>
          <a:p>
            <a:pPr>
              <a:spcBef>
                <a:spcPct val="50000"/>
              </a:spcBef>
            </a:pPr>
            <a:r>
              <a:rPr lang="en-US" sz="2400" dirty="0">
                <a:latin typeface="Arial" pitchFamily="34" charset="0"/>
                <a:cs typeface="Arial" pitchFamily="34" charset="0"/>
              </a:rPr>
              <a:t> Elementary</a:t>
            </a:r>
          </a:p>
          <a:p>
            <a:pPr>
              <a:spcBef>
                <a:spcPct val="50000"/>
              </a:spcBef>
            </a:pPr>
            <a:r>
              <a:rPr lang="en-US" sz="2400" dirty="0">
                <a:latin typeface="Arial" pitchFamily="34" charset="0"/>
                <a:cs typeface="Arial" pitchFamily="34" charset="0"/>
              </a:rPr>
              <a:t>    particles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half" idx="10"/>
          </p:nvPr>
        </p:nvSpPr>
        <p:spPr/>
        <p:txBody>
          <a:bodyPr/>
          <a:lstStyle/>
          <a:p>
            <a:r>
              <a:rPr lang="en-US" smtClean="0"/>
              <a:t>9/12/2012</a:t>
            </a:r>
            <a:endParaRPr lang="en-US"/>
          </a:p>
        </p:txBody>
      </p:sp>
      <p:sp>
        <p:nvSpPr>
          <p:cNvPr id="14" name="Footer Placeholder 2"/>
          <p:cNvSpPr>
            <a:spLocks noGrp="1"/>
          </p:cNvSpPr>
          <p:nvPr>
            <p:ph type="ftr" sz="quarter" idx="11"/>
          </p:nvPr>
        </p:nvSpPr>
        <p:spPr/>
        <p:txBody>
          <a:bodyPr/>
          <a:lstStyle/>
          <a:p>
            <a:r>
              <a:rPr lang="en-US" smtClean="0"/>
              <a:t>PHY 113 A  Fall 2012 -- Lecture 7</a:t>
            </a:r>
            <a:endParaRPr lang="en-US"/>
          </a:p>
        </p:txBody>
      </p:sp>
      <p:sp>
        <p:nvSpPr>
          <p:cNvPr id="15" name="Slide Number Placeholder 3"/>
          <p:cNvSpPr>
            <a:spLocks noGrp="1"/>
          </p:cNvSpPr>
          <p:nvPr>
            <p:ph type="sldNum" sz="quarter" idx="12"/>
          </p:nvPr>
        </p:nvSpPr>
        <p:spPr/>
        <p:txBody>
          <a:bodyPr/>
          <a:lstStyle/>
          <a:p>
            <a:fld id="{D42BE92B-F932-4CE8-B826-F55FAB27196B}" type="slidenum">
              <a:rPr lang="en-US"/>
              <a:pPr/>
              <a:t>17</a:t>
            </a:fld>
            <a:endParaRPr lang="en-US"/>
          </a:p>
        </p:txBody>
      </p:sp>
      <p:graphicFrame>
        <p:nvGraphicFramePr>
          <p:cNvPr id="35842" name="Object 2"/>
          <p:cNvGraphicFramePr>
            <a:graphicFrameLocks noChangeAspect="1"/>
          </p:cNvGraphicFramePr>
          <p:nvPr>
            <p:extLst>
              <p:ext uri="{D42A27DB-BD31-4B8C-83A1-F6EECF244321}">
                <p14:modId xmlns:p14="http://schemas.microsoft.com/office/powerpoint/2010/main" val="1376887206"/>
              </p:ext>
            </p:extLst>
          </p:nvPr>
        </p:nvGraphicFramePr>
        <p:xfrm>
          <a:off x="2895600" y="228600"/>
          <a:ext cx="2844800" cy="800100"/>
        </p:xfrm>
        <a:graphic>
          <a:graphicData uri="http://schemas.openxmlformats.org/presentationml/2006/ole">
            <mc:AlternateContent xmlns:mc="http://schemas.openxmlformats.org/markup-compatibility/2006">
              <mc:Choice xmlns:v="urn:schemas-microsoft-com:vml" Requires="v">
                <p:oleObj spid="_x0000_s73928" name="Equation" r:id="rId3" imgW="2844720" imgH="799920" progId="Equation.3">
                  <p:embed/>
                </p:oleObj>
              </mc:Choice>
              <mc:Fallback>
                <p:oleObj name="Equation" r:id="rId3" imgW="2844720" imgH="799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28600"/>
                        <a:ext cx="2844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3" name="Text Box 3"/>
          <p:cNvSpPr txBox="1">
            <a:spLocks noChangeArrowheads="1"/>
          </p:cNvSpPr>
          <p:nvPr/>
        </p:nvSpPr>
        <p:spPr bwMode="auto">
          <a:xfrm>
            <a:off x="76200" y="1226403"/>
            <a:ext cx="739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latin typeface="Arial" pitchFamily="34" charset="0"/>
                <a:cs typeface="Arial" pitchFamily="34" charset="0"/>
              </a:rPr>
              <a:t>Examples (</a:t>
            </a:r>
            <a:r>
              <a:rPr lang="en-US" sz="2400" dirty="0" smtClean="0">
                <a:latin typeface="Arial" pitchFamily="34" charset="0"/>
                <a:cs typeface="Arial" pitchFamily="34" charset="0"/>
              </a:rPr>
              <a:t>one  </a:t>
            </a:r>
            <a:r>
              <a:rPr lang="en-US" sz="2400" dirty="0">
                <a:latin typeface="Arial" pitchFamily="34" charset="0"/>
                <a:cs typeface="Arial" pitchFamily="34" charset="0"/>
              </a:rPr>
              <a:t>dimension): </a:t>
            </a:r>
          </a:p>
        </p:txBody>
      </p:sp>
      <p:graphicFrame>
        <p:nvGraphicFramePr>
          <p:cNvPr id="35844" name="Object 4"/>
          <p:cNvGraphicFramePr>
            <a:graphicFrameLocks noChangeAspect="1"/>
          </p:cNvGraphicFramePr>
          <p:nvPr>
            <p:extLst>
              <p:ext uri="{D42A27DB-BD31-4B8C-83A1-F6EECF244321}">
                <p14:modId xmlns:p14="http://schemas.microsoft.com/office/powerpoint/2010/main" val="947683525"/>
              </p:ext>
            </p:extLst>
          </p:nvPr>
        </p:nvGraphicFramePr>
        <p:xfrm>
          <a:off x="609600" y="1836003"/>
          <a:ext cx="850900" cy="381000"/>
        </p:xfrm>
        <a:graphic>
          <a:graphicData uri="http://schemas.openxmlformats.org/presentationml/2006/ole">
            <mc:AlternateContent xmlns:mc="http://schemas.openxmlformats.org/markup-compatibility/2006">
              <mc:Choice xmlns:v="urn:schemas-microsoft-com:vml" Requires="v">
                <p:oleObj spid="_x0000_s73929" name="Equation" r:id="rId5" imgW="850680" imgH="380880" progId="Equation.3">
                  <p:embed/>
                </p:oleObj>
              </mc:Choice>
              <mc:Fallback>
                <p:oleObj name="Equation" r:id="rId5" imgW="850680" imgH="380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836003"/>
                        <a:ext cx="8509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5" name="Text Box 5"/>
          <p:cNvSpPr txBox="1">
            <a:spLocks noChangeArrowheads="1"/>
          </p:cNvSpPr>
          <p:nvPr/>
        </p:nvSpPr>
        <p:spPr bwMode="auto">
          <a:xfrm>
            <a:off x="1600200" y="1759803"/>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Arial" pitchFamily="34" charset="0"/>
                <a:cs typeface="Arial" pitchFamily="34" charset="0"/>
              </a:rPr>
              <a:t>(constant)</a:t>
            </a:r>
          </a:p>
        </p:txBody>
      </p:sp>
      <p:graphicFrame>
        <p:nvGraphicFramePr>
          <p:cNvPr id="35846" name="Object 6"/>
          <p:cNvGraphicFramePr>
            <a:graphicFrameLocks noChangeAspect="1"/>
          </p:cNvGraphicFramePr>
          <p:nvPr>
            <p:extLst>
              <p:ext uri="{D42A27DB-BD31-4B8C-83A1-F6EECF244321}">
                <p14:modId xmlns:p14="http://schemas.microsoft.com/office/powerpoint/2010/main" val="1759975449"/>
              </p:ext>
            </p:extLst>
          </p:nvPr>
        </p:nvGraphicFramePr>
        <p:xfrm>
          <a:off x="3276600" y="2521803"/>
          <a:ext cx="4318000" cy="749300"/>
        </p:xfrm>
        <a:graphic>
          <a:graphicData uri="http://schemas.openxmlformats.org/presentationml/2006/ole">
            <mc:AlternateContent xmlns:mc="http://schemas.openxmlformats.org/markup-compatibility/2006">
              <mc:Choice xmlns:v="urn:schemas-microsoft-com:vml" Requires="v">
                <p:oleObj spid="_x0000_s73930" name="Equation" r:id="rId7" imgW="4317840" imgH="749160" progId="Equation.3">
                  <p:embed/>
                </p:oleObj>
              </mc:Choice>
              <mc:Fallback>
                <p:oleObj name="Equation" r:id="rId7" imgW="4317840" imgH="7491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2521803"/>
                        <a:ext cx="431800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7" name="Object 7"/>
          <p:cNvGraphicFramePr>
            <a:graphicFrameLocks noChangeAspect="1"/>
          </p:cNvGraphicFramePr>
          <p:nvPr>
            <p:extLst>
              <p:ext uri="{D42A27DB-BD31-4B8C-83A1-F6EECF244321}">
                <p14:modId xmlns:p14="http://schemas.microsoft.com/office/powerpoint/2010/main" val="7318781"/>
              </p:ext>
            </p:extLst>
          </p:nvPr>
        </p:nvGraphicFramePr>
        <p:xfrm>
          <a:off x="685800" y="2674203"/>
          <a:ext cx="1600200" cy="381000"/>
        </p:xfrm>
        <a:graphic>
          <a:graphicData uri="http://schemas.openxmlformats.org/presentationml/2006/ole">
            <mc:AlternateContent xmlns:mc="http://schemas.openxmlformats.org/markup-compatibility/2006">
              <mc:Choice xmlns:v="urn:schemas-microsoft-com:vml" Requires="v">
                <p:oleObj spid="_x0000_s73931" name="Equation" r:id="rId9" imgW="1600200" imgH="380880" progId="Equation.3">
                  <p:embed/>
                </p:oleObj>
              </mc:Choice>
              <mc:Fallback>
                <p:oleObj name="Equation" r:id="rId9" imgW="1600200" imgH="380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2674203"/>
                        <a:ext cx="1600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8" name="Object 8"/>
          <p:cNvGraphicFramePr>
            <a:graphicFrameLocks noChangeAspect="1"/>
          </p:cNvGraphicFramePr>
          <p:nvPr>
            <p:extLst>
              <p:ext uri="{D42A27DB-BD31-4B8C-83A1-F6EECF244321}">
                <p14:modId xmlns:p14="http://schemas.microsoft.com/office/powerpoint/2010/main" val="1873675930"/>
              </p:ext>
            </p:extLst>
          </p:nvPr>
        </p:nvGraphicFramePr>
        <p:xfrm>
          <a:off x="3251200" y="1772503"/>
          <a:ext cx="3759200" cy="723900"/>
        </p:xfrm>
        <a:graphic>
          <a:graphicData uri="http://schemas.openxmlformats.org/presentationml/2006/ole">
            <mc:AlternateContent xmlns:mc="http://schemas.openxmlformats.org/markup-compatibility/2006">
              <mc:Choice xmlns:v="urn:schemas-microsoft-com:vml" Requires="v">
                <p:oleObj spid="_x0000_s73932" name="Equation" r:id="rId11" imgW="3759120" imgH="723600" progId="Equation.3">
                  <p:embed/>
                </p:oleObj>
              </mc:Choice>
              <mc:Fallback>
                <p:oleObj name="Equation" r:id="rId11" imgW="3759120" imgH="723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51200" y="1772503"/>
                        <a:ext cx="37592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9" name="Object 9"/>
          <p:cNvGraphicFramePr>
            <a:graphicFrameLocks noChangeAspect="1"/>
          </p:cNvGraphicFramePr>
          <p:nvPr>
            <p:extLst>
              <p:ext uri="{D42A27DB-BD31-4B8C-83A1-F6EECF244321}">
                <p14:modId xmlns:p14="http://schemas.microsoft.com/office/powerpoint/2010/main" val="1441904014"/>
              </p:ext>
            </p:extLst>
          </p:nvPr>
        </p:nvGraphicFramePr>
        <p:xfrm>
          <a:off x="1123950" y="3944203"/>
          <a:ext cx="1028700" cy="279400"/>
        </p:xfrm>
        <a:graphic>
          <a:graphicData uri="http://schemas.openxmlformats.org/presentationml/2006/ole">
            <mc:AlternateContent xmlns:mc="http://schemas.openxmlformats.org/markup-compatibility/2006">
              <mc:Choice xmlns:v="urn:schemas-microsoft-com:vml" Requires="v">
                <p:oleObj spid="_x0000_s73933" name="Equation" r:id="rId13" imgW="1028520" imgH="279360" progId="Equation.3">
                  <p:embed/>
                </p:oleObj>
              </mc:Choice>
              <mc:Fallback>
                <p:oleObj name="Equation" r:id="rId13" imgW="1028520" imgH="27936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3950" y="3944203"/>
                        <a:ext cx="10287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0" name="Object 10"/>
          <p:cNvGraphicFramePr>
            <a:graphicFrameLocks noChangeAspect="1"/>
          </p:cNvGraphicFramePr>
          <p:nvPr>
            <p:extLst>
              <p:ext uri="{D42A27DB-BD31-4B8C-83A1-F6EECF244321}">
                <p14:modId xmlns:p14="http://schemas.microsoft.com/office/powerpoint/2010/main" val="153972631"/>
              </p:ext>
            </p:extLst>
          </p:nvPr>
        </p:nvGraphicFramePr>
        <p:xfrm>
          <a:off x="3886200" y="3582253"/>
          <a:ext cx="3098800" cy="762000"/>
        </p:xfrm>
        <a:graphic>
          <a:graphicData uri="http://schemas.openxmlformats.org/presentationml/2006/ole">
            <mc:AlternateContent xmlns:mc="http://schemas.openxmlformats.org/markup-compatibility/2006">
              <mc:Choice xmlns:v="urn:schemas-microsoft-com:vml" Requires="v">
                <p:oleObj spid="_x0000_s73934" name="Equation" r:id="rId15" imgW="3098520" imgH="761760" progId="Equation.3">
                  <p:embed/>
                </p:oleObj>
              </mc:Choice>
              <mc:Fallback>
                <p:oleObj name="Equation" r:id="rId15" imgW="3098520" imgH="7617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582253"/>
                        <a:ext cx="3098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1" name="Object 11"/>
          <p:cNvGraphicFramePr>
            <a:graphicFrameLocks noChangeAspect="1"/>
          </p:cNvGraphicFramePr>
          <p:nvPr>
            <p:extLst>
              <p:ext uri="{D42A27DB-BD31-4B8C-83A1-F6EECF244321}">
                <p14:modId xmlns:p14="http://schemas.microsoft.com/office/powerpoint/2010/main" val="3035630020"/>
              </p:ext>
            </p:extLst>
          </p:nvPr>
        </p:nvGraphicFramePr>
        <p:xfrm>
          <a:off x="889000" y="4985603"/>
          <a:ext cx="1663700" cy="381000"/>
        </p:xfrm>
        <a:graphic>
          <a:graphicData uri="http://schemas.openxmlformats.org/presentationml/2006/ole">
            <mc:AlternateContent xmlns:mc="http://schemas.openxmlformats.org/markup-compatibility/2006">
              <mc:Choice xmlns:v="urn:schemas-microsoft-com:vml" Requires="v">
                <p:oleObj spid="_x0000_s73935" name="Equation" r:id="rId17" imgW="1663560" imgH="380880" progId="Equation.3">
                  <p:embed/>
                </p:oleObj>
              </mc:Choice>
              <mc:Fallback>
                <p:oleObj name="Equation" r:id="rId17" imgW="1663560" imgH="380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89000" y="4985603"/>
                        <a:ext cx="16637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2" name="Object 12"/>
          <p:cNvGraphicFramePr>
            <a:graphicFrameLocks noChangeAspect="1"/>
          </p:cNvGraphicFramePr>
          <p:nvPr>
            <p:extLst>
              <p:ext uri="{D42A27DB-BD31-4B8C-83A1-F6EECF244321}">
                <p14:modId xmlns:p14="http://schemas.microsoft.com/office/powerpoint/2010/main" val="3198188687"/>
              </p:ext>
            </p:extLst>
          </p:nvPr>
        </p:nvGraphicFramePr>
        <p:xfrm>
          <a:off x="3702050" y="4674453"/>
          <a:ext cx="3162300" cy="723900"/>
        </p:xfrm>
        <a:graphic>
          <a:graphicData uri="http://schemas.openxmlformats.org/presentationml/2006/ole">
            <mc:AlternateContent xmlns:mc="http://schemas.openxmlformats.org/markup-compatibility/2006">
              <mc:Choice xmlns:v="urn:schemas-microsoft-com:vml" Requires="v">
                <p:oleObj spid="_x0000_s73936" name="Equation" r:id="rId19" imgW="3162240" imgH="723600" progId="Equation.3">
                  <p:embed/>
                </p:oleObj>
              </mc:Choice>
              <mc:Fallback>
                <p:oleObj name="Equation" r:id="rId19" imgW="3162240" imgH="723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02050" y="4674453"/>
                        <a:ext cx="31623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p:cNvSpPr>
            <a:spLocks noGrp="1"/>
          </p:cNvSpPr>
          <p:nvPr>
            <p:ph type="dt" sz="half" idx="10"/>
          </p:nvPr>
        </p:nvSpPr>
        <p:spPr/>
        <p:txBody>
          <a:bodyPr/>
          <a:lstStyle/>
          <a:p>
            <a:r>
              <a:rPr lang="en-US" smtClean="0"/>
              <a:t>9/12/2012</a:t>
            </a:r>
            <a:endParaRPr lang="en-US"/>
          </a:p>
        </p:txBody>
      </p:sp>
      <p:sp>
        <p:nvSpPr>
          <p:cNvPr id="16" name="Footer Placeholder 2"/>
          <p:cNvSpPr>
            <a:spLocks noGrp="1"/>
          </p:cNvSpPr>
          <p:nvPr>
            <p:ph type="ftr" sz="quarter" idx="11"/>
          </p:nvPr>
        </p:nvSpPr>
        <p:spPr/>
        <p:txBody>
          <a:bodyPr/>
          <a:lstStyle/>
          <a:p>
            <a:r>
              <a:rPr lang="en-US" smtClean="0"/>
              <a:t>PHY 113 A  Fall 2012 -- Lecture 7</a:t>
            </a:r>
            <a:endParaRPr lang="en-US"/>
          </a:p>
        </p:txBody>
      </p:sp>
      <p:sp>
        <p:nvSpPr>
          <p:cNvPr id="17" name="Slide Number Placeholder 3"/>
          <p:cNvSpPr>
            <a:spLocks noGrp="1"/>
          </p:cNvSpPr>
          <p:nvPr>
            <p:ph type="sldNum" sz="quarter" idx="12"/>
          </p:nvPr>
        </p:nvSpPr>
        <p:spPr/>
        <p:txBody>
          <a:bodyPr/>
          <a:lstStyle/>
          <a:p>
            <a:fld id="{C404BCC3-315F-418A-962A-3FA6F0C5FB06}" type="slidenum">
              <a:rPr lang="en-US"/>
              <a:pPr/>
              <a:t>18</a:t>
            </a:fld>
            <a:endParaRPr lang="en-US"/>
          </a:p>
        </p:txBody>
      </p:sp>
      <p:sp>
        <p:nvSpPr>
          <p:cNvPr id="30722" name="Text Box 2"/>
          <p:cNvSpPr txBox="1">
            <a:spLocks noChangeArrowheads="1"/>
          </p:cNvSpPr>
          <p:nvPr/>
        </p:nvSpPr>
        <p:spPr bwMode="auto">
          <a:xfrm>
            <a:off x="533400" y="381000"/>
            <a:ext cx="8153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latin typeface="Arial" pitchFamily="34" charset="0"/>
                <a:cs typeface="Arial" pitchFamily="34" charset="0"/>
              </a:rPr>
              <a:t>Newton’s third law</a:t>
            </a:r>
          </a:p>
          <a:p>
            <a:pPr algn="ctr">
              <a:spcBef>
                <a:spcPct val="50000"/>
              </a:spcBef>
            </a:pPr>
            <a:r>
              <a:rPr lang="en-US" sz="4400" b="1" dirty="0">
                <a:solidFill>
                  <a:schemeClr val="accent2"/>
                </a:solidFill>
              </a:rPr>
              <a:t>F</a:t>
            </a:r>
            <a:r>
              <a:rPr lang="en-US" sz="4400" baseline="-25000" dirty="0">
                <a:solidFill>
                  <a:schemeClr val="accent2"/>
                </a:solidFill>
              </a:rPr>
              <a:t>12</a:t>
            </a:r>
            <a:r>
              <a:rPr lang="en-US" sz="4400" dirty="0">
                <a:solidFill>
                  <a:schemeClr val="accent2"/>
                </a:solidFill>
              </a:rPr>
              <a:t> = - </a:t>
            </a:r>
            <a:r>
              <a:rPr lang="en-US" sz="4400" b="1" dirty="0">
                <a:solidFill>
                  <a:schemeClr val="accent2"/>
                </a:solidFill>
              </a:rPr>
              <a:t>F</a:t>
            </a:r>
            <a:r>
              <a:rPr lang="en-US" sz="4400" baseline="-25000" dirty="0">
                <a:solidFill>
                  <a:schemeClr val="accent2"/>
                </a:solidFill>
              </a:rPr>
              <a:t>21</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8487"/>
            <a:ext cx="4266667" cy="32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Rectangle 4"/>
          <p:cNvSpPr>
            <a:spLocks noChangeArrowheads="1"/>
          </p:cNvSpPr>
          <p:nvPr/>
        </p:nvSpPr>
        <p:spPr bwMode="auto">
          <a:xfrm>
            <a:off x="5029200" y="4495800"/>
            <a:ext cx="3733800" cy="381000"/>
          </a:xfrm>
          <a:prstGeom prst="rect">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sz="2000"/>
          </a:p>
        </p:txBody>
      </p:sp>
      <p:sp>
        <p:nvSpPr>
          <p:cNvPr id="30725" name="Rectangle 5"/>
          <p:cNvSpPr>
            <a:spLocks noChangeArrowheads="1"/>
          </p:cNvSpPr>
          <p:nvPr/>
        </p:nvSpPr>
        <p:spPr bwMode="auto">
          <a:xfrm>
            <a:off x="5486400" y="3886200"/>
            <a:ext cx="685800" cy="609600"/>
          </a:xfrm>
          <a:prstGeom prst="rect">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000"/>
              <a:t>1</a:t>
            </a:r>
          </a:p>
        </p:txBody>
      </p:sp>
      <p:sp>
        <p:nvSpPr>
          <p:cNvPr id="30726" name="Rectangle 6"/>
          <p:cNvSpPr>
            <a:spLocks noChangeArrowheads="1"/>
          </p:cNvSpPr>
          <p:nvPr/>
        </p:nvSpPr>
        <p:spPr bwMode="auto">
          <a:xfrm>
            <a:off x="7162800" y="3886200"/>
            <a:ext cx="685800" cy="609600"/>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000"/>
              <a:t>2</a:t>
            </a:r>
          </a:p>
        </p:txBody>
      </p:sp>
      <p:sp>
        <p:nvSpPr>
          <p:cNvPr id="30727" name="Line 7"/>
          <p:cNvSpPr>
            <a:spLocks noChangeShapeType="1"/>
          </p:cNvSpPr>
          <p:nvPr/>
        </p:nvSpPr>
        <p:spPr bwMode="auto">
          <a:xfrm>
            <a:off x="6248400" y="41148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0728" name="Line 8"/>
          <p:cNvSpPr>
            <a:spLocks noChangeShapeType="1"/>
          </p:cNvSpPr>
          <p:nvPr/>
        </p:nvSpPr>
        <p:spPr bwMode="auto">
          <a:xfrm>
            <a:off x="6248400" y="4114800"/>
            <a:ext cx="3048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0729" name="Line 9"/>
          <p:cNvSpPr>
            <a:spLocks noChangeShapeType="1"/>
          </p:cNvSpPr>
          <p:nvPr/>
        </p:nvSpPr>
        <p:spPr bwMode="auto">
          <a:xfrm flipH="1">
            <a:off x="6858000" y="4114800"/>
            <a:ext cx="3048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0730" name="Line 10"/>
          <p:cNvSpPr>
            <a:spLocks noChangeShapeType="1"/>
          </p:cNvSpPr>
          <p:nvPr/>
        </p:nvSpPr>
        <p:spPr bwMode="auto">
          <a:xfrm>
            <a:off x="7924800" y="4114800"/>
            <a:ext cx="1066800" cy="0"/>
          </a:xfrm>
          <a:prstGeom prst="line">
            <a:avLst/>
          </a:prstGeom>
          <a:noFill/>
          <a:ln w="635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0731" name="Text Box 11"/>
          <p:cNvSpPr txBox="1">
            <a:spLocks noChangeArrowheads="1"/>
          </p:cNvSpPr>
          <p:nvPr/>
        </p:nvSpPr>
        <p:spPr bwMode="auto">
          <a:xfrm>
            <a:off x="8366125" y="3394075"/>
            <a:ext cx="3914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F</a:t>
            </a:r>
            <a:r>
              <a:rPr lang="en-US" sz="2000" baseline="-25000"/>
              <a:t>P</a:t>
            </a:r>
          </a:p>
        </p:txBody>
      </p:sp>
      <p:sp>
        <p:nvSpPr>
          <p:cNvPr id="30732" name="Text Box 12"/>
          <p:cNvSpPr txBox="1">
            <a:spLocks noChangeArrowheads="1"/>
          </p:cNvSpPr>
          <p:nvPr/>
        </p:nvSpPr>
        <p:spPr bwMode="auto">
          <a:xfrm>
            <a:off x="6248400" y="3657600"/>
            <a:ext cx="2825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3300"/>
                </a:solidFill>
              </a:rPr>
              <a:t>T</a:t>
            </a:r>
          </a:p>
        </p:txBody>
      </p:sp>
      <p:sp>
        <p:nvSpPr>
          <p:cNvPr id="30733" name="Text Box 13"/>
          <p:cNvSpPr txBox="1">
            <a:spLocks noChangeArrowheads="1"/>
          </p:cNvSpPr>
          <p:nvPr/>
        </p:nvSpPr>
        <p:spPr bwMode="auto">
          <a:xfrm>
            <a:off x="6858000" y="3657600"/>
            <a:ext cx="282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3300"/>
                </a:solidFill>
              </a:rPr>
              <a:t>T</a:t>
            </a:r>
          </a:p>
        </p:txBody>
      </p:sp>
      <p:sp>
        <p:nvSpPr>
          <p:cNvPr id="30734" name="Text Box 14"/>
          <p:cNvSpPr txBox="1">
            <a:spLocks noChangeArrowheads="1"/>
          </p:cNvSpPr>
          <p:nvPr/>
        </p:nvSpPr>
        <p:spPr bwMode="auto">
          <a:xfrm>
            <a:off x="4953000" y="5257800"/>
            <a:ext cx="4191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T=m</a:t>
            </a:r>
            <a:r>
              <a:rPr lang="en-US" sz="2000" baseline="-25000"/>
              <a:t>1</a:t>
            </a:r>
            <a:r>
              <a:rPr lang="en-US" sz="2000"/>
              <a:t>a                   a=F</a:t>
            </a:r>
            <a:r>
              <a:rPr lang="en-US" sz="2000" baseline="-25000"/>
              <a:t>P</a:t>
            </a:r>
            <a:r>
              <a:rPr lang="en-US" sz="2000"/>
              <a:t>/(m</a:t>
            </a:r>
            <a:r>
              <a:rPr lang="en-US" sz="2000" baseline="-25000"/>
              <a:t>1</a:t>
            </a:r>
            <a:r>
              <a:rPr lang="en-US" sz="2000"/>
              <a:t>+m</a:t>
            </a:r>
            <a:r>
              <a:rPr lang="en-US" sz="2000" baseline="-25000"/>
              <a:t>2</a:t>
            </a:r>
            <a:r>
              <a:rPr lang="en-US" sz="2000"/>
              <a:t>)</a:t>
            </a:r>
          </a:p>
          <a:p>
            <a:pPr>
              <a:spcBef>
                <a:spcPct val="50000"/>
              </a:spcBef>
            </a:pPr>
            <a:r>
              <a:rPr lang="en-US" sz="2000"/>
              <a:t>F</a:t>
            </a:r>
            <a:r>
              <a:rPr lang="en-US" sz="2000" baseline="-25000"/>
              <a:t>P</a:t>
            </a:r>
            <a:r>
              <a:rPr lang="en-US" sz="2000"/>
              <a:t>-T=m</a:t>
            </a:r>
            <a:r>
              <a:rPr lang="en-US" sz="2000" baseline="-25000"/>
              <a:t>2</a:t>
            </a:r>
            <a:r>
              <a:rPr lang="en-US" sz="2000"/>
              <a:t>a              T=F</a:t>
            </a:r>
            <a:r>
              <a:rPr lang="en-US" sz="2000" baseline="-25000"/>
              <a:t>P</a:t>
            </a:r>
            <a:r>
              <a:rPr lang="en-US" sz="2000"/>
              <a:t> (m</a:t>
            </a:r>
            <a:r>
              <a:rPr lang="en-US" sz="2000" baseline="-25000"/>
              <a:t>1</a:t>
            </a:r>
            <a:r>
              <a:rPr lang="en-US" sz="2000"/>
              <a:t>/(m</a:t>
            </a:r>
            <a:r>
              <a:rPr lang="en-US" sz="2000" baseline="-25000"/>
              <a:t>1</a:t>
            </a:r>
            <a:r>
              <a:rPr lang="en-US" sz="2000"/>
              <a:t>+m</a:t>
            </a:r>
            <a:r>
              <a:rPr lang="en-US" sz="2000" baseline="-25000"/>
              <a:t>2</a:t>
            </a:r>
            <a:r>
              <a:rPr lang="en-US" sz="200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smtClean="0"/>
              <a:t>9/12/2012</a:t>
            </a:r>
            <a:endParaRPr lang="en-US"/>
          </a:p>
        </p:txBody>
      </p:sp>
      <p:sp>
        <p:nvSpPr>
          <p:cNvPr id="8" name="Footer Placeholder 2"/>
          <p:cNvSpPr>
            <a:spLocks noGrp="1"/>
          </p:cNvSpPr>
          <p:nvPr>
            <p:ph type="ftr" sz="quarter" idx="11"/>
          </p:nvPr>
        </p:nvSpPr>
        <p:spPr/>
        <p:txBody>
          <a:bodyPr/>
          <a:lstStyle/>
          <a:p>
            <a:r>
              <a:rPr lang="en-US" smtClean="0"/>
              <a:t>PHY 113 A  Fall 2012 -- Lecture 7</a:t>
            </a:r>
            <a:endParaRPr lang="en-US"/>
          </a:p>
        </p:txBody>
      </p:sp>
      <p:sp>
        <p:nvSpPr>
          <p:cNvPr id="9" name="Slide Number Placeholder 3"/>
          <p:cNvSpPr>
            <a:spLocks noGrp="1"/>
          </p:cNvSpPr>
          <p:nvPr>
            <p:ph type="sldNum" sz="quarter" idx="12"/>
          </p:nvPr>
        </p:nvSpPr>
        <p:spPr/>
        <p:txBody>
          <a:bodyPr/>
          <a:lstStyle/>
          <a:p>
            <a:fld id="{14BA3E61-6C21-4968-BDC0-6F7C4DF9D32A}" type="slidenum">
              <a:rPr lang="en-US"/>
              <a:pPr/>
              <a:t>19</a:t>
            </a:fld>
            <a:endParaRPr lang="en-US"/>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ext Box 3"/>
          <p:cNvSpPr txBox="1">
            <a:spLocks noChangeArrowheads="1"/>
          </p:cNvSpPr>
          <p:nvPr/>
        </p:nvSpPr>
        <p:spPr bwMode="auto">
          <a:xfrm>
            <a:off x="990600" y="4343400"/>
            <a:ext cx="792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a:latin typeface="Arial" pitchFamily="34" charset="0"/>
                <a:cs typeface="Arial" pitchFamily="34" charset="0"/>
              </a:rPr>
              <a:t>T-m</a:t>
            </a:r>
            <a:r>
              <a:rPr lang="en-US" sz="2400" baseline="-25000">
                <a:latin typeface="Arial" pitchFamily="34" charset="0"/>
                <a:cs typeface="Arial" pitchFamily="34" charset="0"/>
              </a:rPr>
              <a:t>1</a:t>
            </a:r>
            <a:r>
              <a:rPr lang="en-US" sz="2400">
                <a:latin typeface="Arial" pitchFamily="34" charset="0"/>
                <a:cs typeface="Arial" pitchFamily="34" charset="0"/>
              </a:rPr>
              <a:t>g=m</a:t>
            </a:r>
            <a:r>
              <a:rPr lang="en-US" sz="2400" baseline="-25000">
                <a:latin typeface="Arial" pitchFamily="34" charset="0"/>
                <a:cs typeface="Arial" pitchFamily="34" charset="0"/>
              </a:rPr>
              <a:t>1</a:t>
            </a:r>
            <a:r>
              <a:rPr lang="en-US" sz="2400">
                <a:latin typeface="Arial" pitchFamily="34" charset="0"/>
                <a:cs typeface="Arial" pitchFamily="34" charset="0"/>
              </a:rPr>
              <a:t>a        T-m</a:t>
            </a:r>
            <a:r>
              <a:rPr lang="en-US" sz="2400" baseline="-25000">
                <a:latin typeface="Arial" pitchFamily="34" charset="0"/>
                <a:cs typeface="Arial" pitchFamily="34" charset="0"/>
              </a:rPr>
              <a:t>2</a:t>
            </a:r>
            <a:r>
              <a:rPr lang="en-US" sz="2400">
                <a:latin typeface="Arial" pitchFamily="34" charset="0"/>
                <a:cs typeface="Arial" pitchFamily="34" charset="0"/>
              </a:rPr>
              <a:t>g=-m</a:t>
            </a:r>
            <a:r>
              <a:rPr lang="en-US" sz="2400" baseline="-25000">
                <a:latin typeface="Arial" pitchFamily="34" charset="0"/>
                <a:cs typeface="Arial" pitchFamily="34" charset="0"/>
              </a:rPr>
              <a:t>2</a:t>
            </a:r>
            <a:r>
              <a:rPr lang="en-US" sz="2400">
                <a:latin typeface="Arial" pitchFamily="34" charset="0"/>
                <a:cs typeface="Arial" pitchFamily="34" charset="0"/>
              </a:rPr>
              <a:t>a        =&gt;  after some algebra:</a:t>
            </a:r>
          </a:p>
        </p:txBody>
      </p:sp>
      <p:graphicFrame>
        <p:nvGraphicFramePr>
          <p:cNvPr id="32772" name="Object 4"/>
          <p:cNvGraphicFramePr>
            <a:graphicFrameLocks noChangeAspect="1"/>
          </p:cNvGraphicFramePr>
          <p:nvPr/>
        </p:nvGraphicFramePr>
        <p:xfrm>
          <a:off x="4356100" y="3327400"/>
          <a:ext cx="431800" cy="203200"/>
        </p:xfrm>
        <a:graphic>
          <a:graphicData uri="http://schemas.openxmlformats.org/presentationml/2006/ole">
            <mc:AlternateContent xmlns:mc="http://schemas.openxmlformats.org/markup-compatibility/2006">
              <mc:Choice xmlns:v="urn:schemas-microsoft-com:vml" Requires="v">
                <p:oleObj spid="_x0000_s74820" name="Equation" r:id="rId4" imgW="431640" imgH="203040" progId="Equation.3">
                  <p:embed/>
                </p:oleObj>
              </mc:Choice>
              <mc:Fallback>
                <p:oleObj name="Equation" r:id="rId4" imgW="43164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327400"/>
                        <a:ext cx="4318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1676400" y="5257800"/>
          <a:ext cx="1689100" cy="800100"/>
        </p:xfrm>
        <a:graphic>
          <a:graphicData uri="http://schemas.openxmlformats.org/presentationml/2006/ole">
            <mc:AlternateContent xmlns:mc="http://schemas.openxmlformats.org/markup-compatibility/2006">
              <mc:Choice xmlns:v="urn:schemas-microsoft-com:vml" Requires="v">
                <p:oleObj spid="_x0000_s74821" name="Equation" r:id="rId6" imgW="1688760" imgH="799920" progId="Equation.3">
                  <p:embed/>
                </p:oleObj>
              </mc:Choice>
              <mc:Fallback>
                <p:oleObj name="Equation" r:id="rId6" imgW="1688760" imgH="7999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5257800"/>
                        <a:ext cx="1689100" cy="800100"/>
                      </a:xfrm>
                      <a:prstGeom prst="rect">
                        <a:avLst/>
                      </a:prstGeom>
                      <a:solidFill>
                        <a:srgbClr val="CC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4" name="Object 6"/>
          <p:cNvGraphicFramePr>
            <a:graphicFrameLocks noChangeAspect="1"/>
          </p:cNvGraphicFramePr>
          <p:nvPr/>
        </p:nvGraphicFramePr>
        <p:xfrm>
          <a:off x="5016500" y="5334000"/>
          <a:ext cx="1714500" cy="800100"/>
        </p:xfrm>
        <a:graphic>
          <a:graphicData uri="http://schemas.openxmlformats.org/presentationml/2006/ole">
            <mc:AlternateContent xmlns:mc="http://schemas.openxmlformats.org/markup-compatibility/2006">
              <mc:Choice xmlns:v="urn:schemas-microsoft-com:vml" Requires="v">
                <p:oleObj spid="_x0000_s74822" name="Equation" r:id="rId8" imgW="1714320" imgH="799920" progId="Equation.3">
                  <p:embed/>
                </p:oleObj>
              </mc:Choice>
              <mc:Fallback>
                <p:oleObj name="Equation" r:id="rId8" imgW="1714320" imgH="7999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6500" y="5334000"/>
                        <a:ext cx="1714500" cy="800100"/>
                      </a:xfrm>
                      <a:prstGeom prst="rect">
                        <a:avLst/>
                      </a:prstGeom>
                      <a:solidFill>
                        <a:srgbClr val="CC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Oval 1">
            <a:hlinkClick r:id="rId10"/>
          </p:cNvPr>
          <p:cNvSpPr/>
          <p:nvPr/>
        </p:nvSpPr>
        <p:spPr>
          <a:xfrm>
            <a:off x="7391400" y="38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454775"/>
            <a:ext cx="2133600" cy="365125"/>
          </a:xfrm>
        </p:spPr>
        <p:txBody>
          <a:bodyPr/>
          <a:lstStyle/>
          <a:p>
            <a:r>
              <a:rPr lang="en-US" smtClean="0"/>
              <a:t>9/12/2012</a:t>
            </a:r>
            <a:endParaRPr lang="en-US"/>
          </a:p>
        </p:txBody>
      </p:sp>
      <p:sp>
        <p:nvSpPr>
          <p:cNvPr id="3" name="Footer Placeholder 2"/>
          <p:cNvSpPr>
            <a:spLocks noGrp="1"/>
          </p:cNvSpPr>
          <p:nvPr>
            <p:ph type="ftr" sz="quarter" idx="11"/>
          </p:nvPr>
        </p:nvSpPr>
        <p:spPr/>
        <p:txBody>
          <a:bodyPr/>
          <a:lstStyle/>
          <a:p>
            <a:r>
              <a:rPr lang="en-US" smtClean="0"/>
              <a:t>PHY 113 A  Fall 2012 -- Lecture 7</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sp>
        <p:nvSpPr>
          <p:cNvPr id="5" name="Right Arrow 4"/>
          <p:cNvSpPr/>
          <p:nvPr/>
        </p:nvSpPr>
        <p:spPr>
          <a:xfrm>
            <a:off x="769255" y="3655786"/>
            <a:ext cx="5334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3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69" t="29932" r="24932" b="4178"/>
          <a:stretch/>
        </p:blipFill>
        <p:spPr bwMode="auto">
          <a:xfrm>
            <a:off x="1320798" y="533399"/>
            <a:ext cx="7088732" cy="541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944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p>
            <a:r>
              <a:rPr lang="en-US" smtClean="0"/>
              <a:t>9/12/2012</a:t>
            </a:r>
            <a:endParaRPr lang="en-US"/>
          </a:p>
        </p:txBody>
      </p:sp>
      <p:sp>
        <p:nvSpPr>
          <p:cNvPr id="11" name="Footer Placeholder 2"/>
          <p:cNvSpPr>
            <a:spLocks noGrp="1"/>
          </p:cNvSpPr>
          <p:nvPr>
            <p:ph type="ftr" sz="quarter" idx="11"/>
          </p:nvPr>
        </p:nvSpPr>
        <p:spPr/>
        <p:txBody>
          <a:bodyPr/>
          <a:lstStyle/>
          <a:p>
            <a:r>
              <a:rPr lang="en-US" smtClean="0"/>
              <a:t>PHY 113 A  Fall 2012 -- Lecture 7</a:t>
            </a:r>
            <a:endParaRPr lang="en-US"/>
          </a:p>
        </p:txBody>
      </p:sp>
      <p:sp>
        <p:nvSpPr>
          <p:cNvPr id="12" name="Slide Number Placeholder 3"/>
          <p:cNvSpPr>
            <a:spLocks noGrp="1"/>
          </p:cNvSpPr>
          <p:nvPr>
            <p:ph type="sldNum" sz="quarter" idx="12"/>
          </p:nvPr>
        </p:nvSpPr>
        <p:spPr/>
        <p:txBody>
          <a:bodyPr/>
          <a:lstStyle/>
          <a:p>
            <a:fld id="{0F91D9D4-A8C5-45D3-BA54-685B6EB090E0}" type="slidenum">
              <a:rPr lang="en-US"/>
              <a:pPr/>
              <a:t>20</a:t>
            </a:fld>
            <a:endParaRPr lang="en-US"/>
          </a:p>
        </p:txBody>
      </p:sp>
      <p:pic>
        <p:nvPicPr>
          <p:cNvPr id="23554" name="Picture 2" descr="sca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2532063" cy="248285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bd0520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81200"/>
            <a:ext cx="1787525" cy="1362075"/>
          </a:xfrm>
          <a:prstGeom prst="rect">
            <a:avLst/>
          </a:prstGeom>
          <a:noFill/>
          <a:extLst>
            <a:ext uri="{909E8E84-426E-40DD-AFC4-6F175D3DCCD1}">
              <a14:hiddenFill xmlns:a14="http://schemas.microsoft.com/office/drawing/2010/main">
                <a:solidFill>
                  <a:srgbClr val="FFFFFF"/>
                </a:solidFill>
              </a14:hiddenFill>
            </a:ext>
          </a:extLst>
        </p:spPr>
      </p:pic>
      <p:sp>
        <p:nvSpPr>
          <p:cNvPr id="23556" name="Text Box 4"/>
          <p:cNvSpPr txBox="1">
            <a:spLocks noChangeArrowheads="1"/>
          </p:cNvSpPr>
          <p:nvPr/>
        </p:nvSpPr>
        <p:spPr bwMode="auto">
          <a:xfrm>
            <a:off x="6248400" y="2286000"/>
            <a:ext cx="18565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Arial" pitchFamily="34" charset="0"/>
                <a:cs typeface="Arial" pitchFamily="34" charset="0"/>
              </a:rPr>
              <a:t>F</a:t>
            </a:r>
            <a:r>
              <a:rPr lang="en-US" sz="2400" baseline="-25000">
                <a:latin typeface="Arial" pitchFamily="34" charset="0"/>
                <a:cs typeface="Arial" pitchFamily="34" charset="0"/>
              </a:rPr>
              <a:t>gravity</a:t>
            </a:r>
            <a:r>
              <a:rPr lang="en-US" sz="2400">
                <a:latin typeface="Arial" pitchFamily="34" charset="0"/>
                <a:cs typeface="Arial" pitchFamily="34" charset="0"/>
              </a:rPr>
              <a:t>=-mg </a:t>
            </a:r>
            <a:r>
              <a:rPr lang="en-US" sz="2400" b="1">
                <a:latin typeface="Arial" pitchFamily="34" charset="0"/>
                <a:cs typeface="Arial" pitchFamily="34" charset="0"/>
              </a:rPr>
              <a:t>j</a:t>
            </a:r>
          </a:p>
        </p:txBody>
      </p:sp>
      <p:sp>
        <p:nvSpPr>
          <p:cNvPr id="23557" name="Line 5"/>
          <p:cNvSpPr>
            <a:spLocks noChangeShapeType="1"/>
          </p:cNvSpPr>
          <p:nvPr/>
        </p:nvSpPr>
        <p:spPr bwMode="auto">
          <a:xfrm>
            <a:off x="6324600" y="1981200"/>
            <a:ext cx="0" cy="914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Arial" pitchFamily="34" charset="0"/>
              <a:cs typeface="Arial" pitchFamily="34" charset="0"/>
            </a:endParaRPr>
          </a:p>
        </p:txBody>
      </p:sp>
      <p:sp>
        <p:nvSpPr>
          <p:cNvPr id="23558" name="Line 6"/>
          <p:cNvSpPr>
            <a:spLocks noChangeShapeType="1"/>
          </p:cNvSpPr>
          <p:nvPr/>
        </p:nvSpPr>
        <p:spPr bwMode="auto">
          <a:xfrm flipH="1" flipV="1">
            <a:off x="5181600" y="2819400"/>
            <a:ext cx="0" cy="304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Arial" pitchFamily="34" charset="0"/>
              <a:cs typeface="Arial" pitchFamily="34" charset="0"/>
            </a:endParaRPr>
          </a:p>
        </p:txBody>
      </p:sp>
      <p:sp>
        <p:nvSpPr>
          <p:cNvPr id="23559" name="Text Box 7"/>
          <p:cNvSpPr txBox="1">
            <a:spLocks noChangeArrowheads="1"/>
          </p:cNvSpPr>
          <p:nvPr/>
        </p:nvSpPr>
        <p:spPr bwMode="auto">
          <a:xfrm>
            <a:off x="4419600" y="28956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Arial" pitchFamily="34" charset="0"/>
                <a:cs typeface="Arial" pitchFamily="34" charset="0"/>
              </a:rPr>
              <a:t>F</a:t>
            </a:r>
            <a:r>
              <a:rPr lang="en-US" sz="2400" baseline="-25000">
                <a:latin typeface="Arial" pitchFamily="34" charset="0"/>
                <a:cs typeface="Arial" pitchFamily="34" charset="0"/>
              </a:rPr>
              <a:t>scale</a:t>
            </a:r>
          </a:p>
        </p:txBody>
      </p:sp>
      <p:sp>
        <p:nvSpPr>
          <p:cNvPr id="23560" name="Text Box 8"/>
          <p:cNvSpPr txBox="1">
            <a:spLocks noChangeArrowheads="1"/>
          </p:cNvSpPr>
          <p:nvPr/>
        </p:nvSpPr>
        <p:spPr bwMode="auto">
          <a:xfrm>
            <a:off x="4419600" y="39624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t>F</a:t>
            </a:r>
            <a:r>
              <a:rPr lang="en-US" sz="2400" baseline="-25000"/>
              <a:t>scale </a:t>
            </a:r>
            <a:r>
              <a:rPr lang="en-US" sz="2400"/>
              <a:t>+ </a:t>
            </a:r>
            <a:r>
              <a:rPr lang="en-US" sz="2400" b="1"/>
              <a:t>F</a:t>
            </a:r>
            <a:r>
              <a:rPr lang="en-US" sz="2400" baseline="-25000"/>
              <a:t>gravity </a:t>
            </a:r>
            <a:r>
              <a:rPr lang="en-US" sz="2400"/>
              <a:t>= </a:t>
            </a:r>
            <a:r>
              <a:rPr lang="en-US" sz="2400" b="1"/>
              <a:t>0; </a:t>
            </a:r>
            <a:r>
              <a:rPr lang="en-US" sz="2400"/>
              <a:t>F</a:t>
            </a:r>
            <a:r>
              <a:rPr lang="en-US" sz="2400" baseline="-25000"/>
              <a:t>scale </a:t>
            </a:r>
            <a:r>
              <a:rPr lang="en-US" sz="2400"/>
              <a:t>= mg</a:t>
            </a:r>
          </a:p>
        </p:txBody>
      </p:sp>
      <p:sp>
        <p:nvSpPr>
          <p:cNvPr id="23561" name="Text Box 9"/>
          <p:cNvSpPr txBox="1">
            <a:spLocks noChangeArrowheads="1"/>
          </p:cNvSpPr>
          <p:nvPr/>
        </p:nvSpPr>
        <p:spPr bwMode="auto">
          <a:xfrm>
            <a:off x="533400" y="5257800"/>
            <a:ext cx="838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Question:  What if you step on the scale in the elevator?</a:t>
            </a:r>
          </a:p>
          <a:p>
            <a:pPr>
              <a:spcBef>
                <a:spcPct val="50000"/>
              </a:spcBef>
            </a:pPr>
            <a:r>
              <a:rPr lang="en-US" sz="2400"/>
              <a:t>             </a:t>
            </a:r>
            <a:r>
              <a:rPr lang="en-US" sz="2400" b="1"/>
              <a:t>F</a:t>
            </a:r>
            <a:r>
              <a:rPr lang="en-US" sz="2400" baseline="-25000"/>
              <a:t>scale </a:t>
            </a:r>
            <a:r>
              <a:rPr lang="en-US" sz="2400"/>
              <a:t>+ </a:t>
            </a:r>
            <a:r>
              <a:rPr lang="en-US" sz="2400" b="1"/>
              <a:t>F</a:t>
            </a:r>
            <a:r>
              <a:rPr lang="en-US" sz="2400" baseline="-25000"/>
              <a:t>gravity </a:t>
            </a:r>
            <a:r>
              <a:rPr lang="en-US" sz="2400"/>
              <a:t>= m</a:t>
            </a:r>
            <a:r>
              <a:rPr lang="en-US" sz="2400" b="1"/>
              <a:t> a;    </a:t>
            </a:r>
            <a:r>
              <a:rPr lang="en-US" sz="2400"/>
              <a:t>F</a:t>
            </a:r>
            <a:r>
              <a:rPr lang="en-US" sz="2400" baseline="-25000"/>
              <a:t>scale </a:t>
            </a:r>
            <a:r>
              <a:rPr lang="en-US" sz="2400"/>
              <a:t>= mg +m a</a:t>
            </a:r>
          </a:p>
          <a:p>
            <a:pPr>
              <a:spcBef>
                <a:spcPct val="50000"/>
              </a:spcBef>
            </a:pPr>
            <a:endParaRPr lang="en-US"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9/12/2012</a:t>
            </a:r>
            <a:endParaRPr lang="en-US"/>
          </a:p>
        </p:txBody>
      </p:sp>
      <p:sp>
        <p:nvSpPr>
          <p:cNvPr id="3" name="Footer Placeholder 2"/>
          <p:cNvSpPr>
            <a:spLocks noGrp="1"/>
          </p:cNvSpPr>
          <p:nvPr>
            <p:ph type="ftr" sz="quarter" idx="11"/>
          </p:nvPr>
        </p:nvSpPr>
        <p:spPr/>
        <p:txBody>
          <a:bodyPr/>
          <a:lstStyle/>
          <a:p>
            <a:r>
              <a:rPr lang="en-US" smtClean="0"/>
              <a:t>PHY 113 A  Fall 2012 -- Lecture 7</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pic>
        <p:nvPicPr>
          <p:cNvPr id="75778" name="Picture 2" descr="E:\Media\Image_Library\chapter5\0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5644"/>
            <a:ext cx="6275294" cy="651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95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9/12/2012</a:t>
            </a:r>
            <a:endParaRPr lang="en-US"/>
          </a:p>
        </p:txBody>
      </p:sp>
      <p:sp>
        <p:nvSpPr>
          <p:cNvPr id="3" name="Footer Placeholder 2"/>
          <p:cNvSpPr>
            <a:spLocks noGrp="1"/>
          </p:cNvSpPr>
          <p:nvPr>
            <p:ph type="ftr" sz="quarter" idx="11"/>
          </p:nvPr>
        </p:nvSpPr>
        <p:spPr/>
        <p:txBody>
          <a:bodyPr/>
          <a:lstStyle/>
          <a:p>
            <a:r>
              <a:rPr lang="en-US" smtClean="0"/>
              <a:t>PHY 113 A  Fall 2012 -- Lecture 7</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pic>
        <p:nvPicPr>
          <p:cNvPr id="768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34" t="33441" r="6997" b="32638"/>
          <a:stretch/>
        </p:blipFill>
        <p:spPr bwMode="auto">
          <a:xfrm>
            <a:off x="14514" y="381001"/>
            <a:ext cx="8955314"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5105400" y="609600"/>
            <a:ext cx="2667000" cy="1376065"/>
            <a:chOff x="5105400" y="609600"/>
            <a:chExt cx="2667000" cy="1376065"/>
          </a:xfrm>
        </p:grpSpPr>
        <p:sp>
          <p:nvSpPr>
            <p:cNvPr id="5" name="Rectangle 4"/>
            <p:cNvSpPr/>
            <p:nvPr/>
          </p:nvSpPr>
          <p:spPr>
            <a:xfrm>
              <a:off x="5105400" y="838200"/>
              <a:ext cx="685800" cy="60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448300" y="1143000"/>
              <a:ext cx="0" cy="609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86400" y="1524000"/>
              <a:ext cx="914400" cy="461665"/>
            </a:xfrm>
            <a:prstGeom prst="rect">
              <a:avLst/>
            </a:prstGeom>
            <a:noFill/>
          </p:spPr>
          <p:txBody>
            <a:bodyPr wrap="square" rtlCol="0">
              <a:spAutoFit/>
            </a:bodyPr>
            <a:lstStyle/>
            <a:p>
              <a:r>
                <a:rPr lang="en-US" sz="2400" b="1" i="1" dirty="0" smtClean="0">
                  <a:latin typeface="Arial" pitchFamily="34" charset="0"/>
                  <a:cs typeface="Arial" pitchFamily="34" charset="0"/>
                </a:rPr>
                <a:t>mg</a:t>
              </a:r>
            </a:p>
          </p:txBody>
        </p:sp>
        <p:cxnSp>
          <p:nvCxnSpPr>
            <p:cNvPr id="10" name="Straight Arrow Connector 9"/>
            <p:cNvCxnSpPr/>
            <p:nvPr/>
          </p:nvCxnSpPr>
          <p:spPr>
            <a:xfrm flipV="1">
              <a:off x="5600700" y="609600"/>
              <a:ext cx="0" cy="838200"/>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91200" y="838200"/>
              <a:ext cx="1981200" cy="461665"/>
            </a:xfrm>
            <a:prstGeom prst="rect">
              <a:avLst/>
            </a:prstGeom>
            <a:noFill/>
          </p:spPr>
          <p:txBody>
            <a:bodyPr wrap="square" rtlCol="0">
              <a:spAutoFit/>
            </a:bodyPr>
            <a:lstStyle/>
            <a:p>
              <a:r>
                <a:rPr lang="en-US" sz="2400" b="1" dirty="0" err="1" smtClean="0">
                  <a:latin typeface="Arial" pitchFamily="34" charset="0"/>
                  <a:cs typeface="Arial" pitchFamily="34" charset="0"/>
                </a:rPr>
                <a:t>F</a:t>
              </a:r>
              <a:r>
                <a:rPr lang="en-US" sz="2400" b="1" baseline="-25000" dirty="0" err="1" smtClean="0">
                  <a:latin typeface="Arial" pitchFamily="34" charset="0"/>
                  <a:cs typeface="Arial" pitchFamily="34" charset="0"/>
                </a:rPr>
                <a:t>floor</a:t>
              </a:r>
              <a:r>
                <a:rPr lang="en-US" sz="2400" b="1" baseline="-25000" dirty="0" smtClean="0">
                  <a:latin typeface="Arial" pitchFamily="34" charset="0"/>
                  <a:cs typeface="Arial" pitchFamily="34" charset="0"/>
                </a:rPr>
                <a:t> </a:t>
              </a:r>
              <a:r>
                <a:rPr lang="en-US" sz="2400" b="1" dirty="0" smtClean="0">
                  <a:latin typeface="Arial" pitchFamily="34" charset="0"/>
                  <a:cs typeface="Arial" pitchFamily="34" charset="0"/>
                </a:rPr>
                <a:t>= mg</a:t>
              </a:r>
            </a:p>
          </p:txBody>
        </p:sp>
      </p:grpSp>
      <p:grpSp>
        <p:nvGrpSpPr>
          <p:cNvPr id="15" name="Group 14"/>
          <p:cNvGrpSpPr/>
          <p:nvPr/>
        </p:nvGrpSpPr>
        <p:grpSpPr>
          <a:xfrm>
            <a:off x="990600" y="3957935"/>
            <a:ext cx="3124200" cy="1376065"/>
            <a:chOff x="3276600" y="609600"/>
            <a:chExt cx="3124200" cy="1376065"/>
          </a:xfrm>
        </p:grpSpPr>
        <p:sp>
          <p:nvSpPr>
            <p:cNvPr id="16" name="Rectangle 15"/>
            <p:cNvSpPr/>
            <p:nvPr/>
          </p:nvSpPr>
          <p:spPr>
            <a:xfrm>
              <a:off x="5105400" y="838200"/>
              <a:ext cx="685800" cy="60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5448300" y="1143000"/>
              <a:ext cx="0" cy="609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86400" y="1524000"/>
              <a:ext cx="914400" cy="461665"/>
            </a:xfrm>
            <a:prstGeom prst="rect">
              <a:avLst/>
            </a:prstGeom>
            <a:noFill/>
          </p:spPr>
          <p:txBody>
            <a:bodyPr wrap="square" rtlCol="0">
              <a:spAutoFit/>
            </a:bodyPr>
            <a:lstStyle/>
            <a:p>
              <a:r>
                <a:rPr lang="en-US" sz="2400" b="1" i="1" dirty="0" smtClean="0">
                  <a:latin typeface="Arial" pitchFamily="34" charset="0"/>
                  <a:cs typeface="Arial" pitchFamily="34" charset="0"/>
                </a:rPr>
                <a:t>mg</a:t>
              </a:r>
            </a:p>
          </p:txBody>
        </p:sp>
        <p:cxnSp>
          <p:nvCxnSpPr>
            <p:cNvPr id="19" name="Straight Arrow Connector 18"/>
            <p:cNvCxnSpPr/>
            <p:nvPr/>
          </p:nvCxnSpPr>
          <p:spPr>
            <a:xfrm flipV="1">
              <a:off x="5600700" y="609600"/>
              <a:ext cx="0" cy="838200"/>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76600" y="1216967"/>
              <a:ext cx="1981200" cy="461665"/>
            </a:xfrm>
            <a:prstGeom prst="rect">
              <a:avLst/>
            </a:prstGeom>
            <a:noFill/>
          </p:spPr>
          <p:txBody>
            <a:bodyPr wrap="square" rtlCol="0">
              <a:spAutoFit/>
            </a:bodyPr>
            <a:lstStyle/>
            <a:p>
              <a:r>
                <a:rPr lang="en-US" sz="2400" b="1" dirty="0" err="1" smtClean="0">
                  <a:latin typeface="Arial" pitchFamily="34" charset="0"/>
                  <a:cs typeface="Arial" pitchFamily="34" charset="0"/>
                </a:rPr>
                <a:t>F</a:t>
              </a:r>
              <a:r>
                <a:rPr lang="en-US" sz="2400" b="1" baseline="-25000" dirty="0" err="1" smtClean="0">
                  <a:latin typeface="Arial" pitchFamily="34" charset="0"/>
                  <a:cs typeface="Arial" pitchFamily="34" charset="0"/>
                </a:rPr>
                <a:t>floor</a:t>
              </a:r>
              <a:r>
                <a:rPr lang="en-US" sz="2400" b="1" baseline="-25000" dirty="0" smtClean="0">
                  <a:latin typeface="Arial" pitchFamily="34" charset="0"/>
                  <a:cs typeface="Arial" pitchFamily="34" charset="0"/>
                </a:rPr>
                <a:t> </a:t>
              </a:r>
              <a:r>
                <a:rPr lang="en-US" sz="2400" b="1" dirty="0" smtClean="0">
                  <a:latin typeface="Arial" pitchFamily="34" charset="0"/>
                  <a:cs typeface="Arial" pitchFamily="34" charset="0"/>
                </a:rPr>
                <a:t>= </a:t>
              </a:r>
              <a:r>
                <a:rPr lang="en-US" sz="2400" b="1" i="1" dirty="0" smtClean="0">
                  <a:latin typeface="Arial" pitchFamily="34" charset="0"/>
                  <a:cs typeface="Arial" pitchFamily="34" charset="0"/>
                </a:rPr>
                <a:t>mg-T</a:t>
              </a:r>
            </a:p>
          </p:txBody>
        </p:sp>
      </p:grpSp>
      <p:cxnSp>
        <p:nvCxnSpPr>
          <p:cNvPr id="21" name="Straight Connector 20"/>
          <p:cNvCxnSpPr>
            <a:stCxn id="16" idx="0"/>
          </p:cNvCxnSpPr>
          <p:nvPr/>
        </p:nvCxnSpPr>
        <p:spPr>
          <a:xfrm flipV="1">
            <a:off x="3162300" y="3200400"/>
            <a:ext cx="0" cy="986135"/>
          </a:xfrm>
          <a:prstGeom prst="line">
            <a:avLst/>
          </a:prstGeom>
          <a:ln w="635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124200" y="2529114"/>
            <a:ext cx="1119414" cy="990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4205514" y="3185886"/>
            <a:ext cx="0" cy="986135"/>
          </a:xfrm>
          <a:prstGeom prst="line">
            <a:avLst/>
          </a:prstGeom>
          <a:ln w="635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05100" y="3280437"/>
            <a:ext cx="533400" cy="478553"/>
          </a:xfrm>
          <a:prstGeom prst="rect">
            <a:avLst/>
          </a:prstGeom>
          <a:noFill/>
        </p:spPr>
        <p:txBody>
          <a:bodyPr wrap="square" rtlCol="0">
            <a:spAutoFit/>
          </a:bodyPr>
          <a:lstStyle/>
          <a:p>
            <a:r>
              <a:rPr lang="en-US" sz="2400" b="1" i="1" dirty="0" smtClean="0">
                <a:latin typeface="Arial" pitchFamily="34" charset="0"/>
                <a:cs typeface="Arial" pitchFamily="34" charset="0"/>
              </a:rPr>
              <a:t>T</a:t>
            </a:r>
          </a:p>
        </p:txBody>
      </p:sp>
      <p:sp>
        <p:nvSpPr>
          <p:cNvPr id="26" name="TextBox 25"/>
          <p:cNvSpPr txBox="1"/>
          <p:nvPr/>
        </p:nvSpPr>
        <p:spPr>
          <a:xfrm>
            <a:off x="4191000" y="3124200"/>
            <a:ext cx="533400" cy="478553"/>
          </a:xfrm>
          <a:prstGeom prst="rect">
            <a:avLst/>
          </a:prstGeom>
          <a:noFill/>
        </p:spPr>
        <p:txBody>
          <a:bodyPr wrap="square" rtlCol="0">
            <a:spAutoFit/>
          </a:bodyPr>
          <a:lstStyle/>
          <a:p>
            <a:r>
              <a:rPr lang="en-US" sz="2400" b="1" i="1" dirty="0" smtClean="0">
                <a:latin typeface="Arial" pitchFamily="34" charset="0"/>
                <a:cs typeface="Arial" pitchFamily="34" charset="0"/>
              </a:rPr>
              <a:t>T</a:t>
            </a:r>
          </a:p>
        </p:txBody>
      </p:sp>
      <p:sp>
        <p:nvSpPr>
          <p:cNvPr id="27" name="Rectangle 26"/>
          <p:cNvSpPr/>
          <p:nvPr/>
        </p:nvSpPr>
        <p:spPr>
          <a:xfrm>
            <a:off x="3810000" y="3733800"/>
            <a:ext cx="685800" cy="60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4191000" y="4009572"/>
            <a:ext cx="0" cy="609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114800" y="4495800"/>
            <a:ext cx="914400" cy="461665"/>
          </a:xfrm>
          <a:prstGeom prst="rect">
            <a:avLst/>
          </a:prstGeom>
          <a:noFill/>
        </p:spPr>
        <p:txBody>
          <a:bodyPr wrap="square" rtlCol="0">
            <a:spAutoFit/>
          </a:bodyPr>
          <a:lstStyle/>
          <a:p>
            <a:r>
              <a:rPr lang="en-US" sz="2400" b="1" i="1" dirty="0" smtClean="0">
                <a:latin typeface="Arial" pitchFamily="34" charset="0"/>
                <a:cs typeface="Arial" pitchFamily="34" charset="0"/>
              </a:rPr>
              <a:t>Mg</a:t>
            </a:r>
          </a:p>
        </p:txBody>
      </p:sp>
    </p:spTree>
    <p:extLst>
      <p:ext uri="{BB962C8B-B14F-4D97-AF65-F5344CB8AC3E}">
        <p14:creationId xmlns:p14="http://schemas.microsoft.com/office/powerpoint/2010/main" val="2004938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smtClean="0"/>
              <a:t>9/12/2012</a:t>
            </a:r>
            <a:endParaRPr lang="en-US"/>
          </a:p>
        </p:txBody>
      </p:sp>
      <p:sp>
        <p:nvSpPr>
          <p:cNvPr id="7" name="Footer Placeholder 2"/>
          <p:cNvSpPr>
            <a:spLocks noGrp="1"/>
          </p:cNvSpPr>
          <p:nvPr>
            <p:ph type="ftr" sz="quarter" idx="11"/>
          </p:nvPr>
        </p:nvSpPr>
        <p:spPr/>
        <p:txBody>
          <a:bodyPr/>
          <a:lstStyle/>
          <a:p>
            <a:r>
              <a:rPr lang="en-US" smtClean="0"/>
              <a:t>PHY 113 A  Fall 2012 -- Lecture 7</a:t>
            </a:r>
            <a:endParaRPr lang="en-US"/>
          </a:p>
        </p:txBody>
      </p:sp>
      <p:sp>
        <p:nvSpPr>
          <p:cNvPr id="8" name="Slide Number Placeholder 3"/>
          <p:cNvSpPr>
            <a:spLocks noGrp="1"/>
          </p:cNvSpPr>
          <p:nvPr>
            <p:ph type="sldNum" sz="quarter" idx="12"/>
          </p:nvPr>
        </p:nvSpPr>
        <p:spPr/>
        <p:txBody>
          <a:bodyPr/>
          <a:lstStyle/>
          <a:p>
            <a:fld id="{1812FE2B-26F7-47A3-8695-9AFA406E3474}" type="slidenum">
              <a:rPr lang="en-US"/>
              <a:pPr/>
              <a:t>23</a:t>
            </a:fld>
            <a:endParaRPr lang="en-US"/>
          </a:p>
        </p:txBody>
      </p:sp>
      <p:sp>
        <p:nvSpPr>
          <p:cNvPr id="31746" name="Text Box 2"/>
          <p:cNvSpPr txBox="1">
            <a:spLocks noChangeArrowheads="1"/>
          </p:cNvSpPr>
          <p:nvPr/>
        </p:nvSpPr>
        <p:spPr bwMode="auto">
          <a:xfrm>
            <a:off x="381000" y="585043"/>
            <a:ext cx="8382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latin typeface="Arial" pitchFamily="34" charset="0"/>
                <a:cs typeface="Arial" pitchFamily="34" charset="0"/>
              </a:rPr>
              <a:t>Exercise</a:t>
            </a:r>
          </a:p>
          <a:p>
            <a:pPr>
              <a:spcBef>
                <a:spcPct val="50000"/>
              </a:spcBef>
            </a:pPr>
            <a:r>
              <a:rPr lang="en-US" sz="2400" dirty="0">
                <a:latin typeface="Arial" pitchFamily="34" charset="0"/>
                <a:cs typeface="Arial" pitchFamily="34" charset="0"/>
              </a:rPr>
              <a:t>For this exercise, you should ride the elevator from the first floor of Olin Physical Laboratory up to the second or third floor.  While in the elevator, stand on the scale and record the scale readings to answer the following questions.</a:t>
            </a:r>
          </a:p>
          <a:p>
            <a:pPr>
              <a:spcBef>
                <a:spcPct val="50000"/>
              </a:spcBef>
            </a:pPr>
            <a:r>
              <a:rPr lang="en-US" sz="2400" dirty="0">
                <a:latin typeface="Arial" pitchFamily="34" charset="0"/>
                <a:cs typeface="Arial" pitchFamily="34" charset="0"/>
              </a:rPr>
              <a:t>1. What is the scale reading when the elevator is stationary? </a:t>
            </a:r>
          </a:p>
          <a:p>
            <a:pPr>
              <a:spcBef>
                <a:spcPct val="50000"/>
              </a:spcBef>
            </a:pPr>
            <a:r>
              <a:rPr lang="en-US" sz="2400" dirty="0">
                <a:latin typeface="Arial" pitchFamily="34" charset="0"/>
                <a:cs typeface="Arial" pitchFamily="34" charset="0"/>
              </a:rPr>
              <a:t>2. What is the scale reading when the elevator just starts moving upward?</a:t>
            </a:r>
          </a:p>
          <a:p>
            <a:pPr>
              <a:spcBef>
                <a:spcPct val="50000"/>
              </a:spcBef>
            </a:pPr>
            <a:r>
              <a:rPr lang="en-US" sz="2400" dirty="0">
                <a:latin typeface="Arial" pitchFamily="34" charset="0"/>
                <a:cs typeface="Arial" pitchFamily="34" charset="0"/>
              </a:rPr>
              <a:t>3. What is the scale reading when the elevator is coming to a stop just before your destination floor?</a:t>
            </a:r>
          </a:p>
          <a:p>
            <a:pPr>
              <a:spcBef>
                <a:spcPct val="50000"/>
              </a:spcBef>
            </a:pPr>
            <a:endParaRPr lang="en-US" sz="2400" dirty="0">
              <a:latin typeface="Arial" pitchFamily="34" charset="0"/>
              <a:cs typeface="Arial" pitchFamily="34" charset="0"/>
            </a:endParaRPr>
          </a:p>
        </p:txBody>
      </p:sp>
      <p:sp>
        <p:nvSpPr>
          <p:cNvPr id="31747" name="Text Box 3"/>
          <p:cNvSpPr txBox="1">
            <a:spLocks noChangeArrowheads="1"/>
          </p:cNvSpPr>
          <p:nvPr/>
        </p:nvSpPr>
        <p:spPr bwMode="auto">
          <a:xfrm>
            <a:off x="8610600" y="2667000"/>
            <a:ext cx="5334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x</a:t>
            </a:r>
          </a:p>
        </p:txBody>
      </p:sp>
      <p:sp>
        <p:nvSpPr>
          <p:cNvPr id="31748" name="Text Box 4"/>
          <p:cNvSpPr txBox="1">
            <a:spLocks noChangeArrowheads="1"/>
          </p:cNvSpPr>
          <p:nvPr/>
        </p:nvSpPr>
        <p:spPr bwMode="auto">
          <a:xfrm>
            <a:off x="6019800" y="4648200"/>
            <a:ext cx="5334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&lt;x</a:t>
            </a:r>
          </a:p>
        </p:txBody>
      </p:sp>
      <p:sp>
        <p:nvSpPr>
          <p:cNvPr id="31749" name="Text Box 5"/>
          <p:cNvSpPr txBox="1">
            <a:spLocks noChangeArrowheads="1"/>
          </p:cNvSpPr>
          <p:nvPr/>
        </p:nvSpPr>
        <p:spPr bwMode="auto">
          <a:xfrm>
            <a:off x="2743200" y="3733800"/>
            <a:ext cx="5334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&gt;x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1+#ppt_w/2"/>
                                          </p:val>
                                        </p:tav>
                                        <p:tav tm="100000">
                                          <p:val>
                                            <p:strVal val="#ppt_x"/>
                                          </p:val>
                                        </p:tav>
                                      </p:tavLst>
                                    </p:anim>
                                    <p:anim calcmode="lin" valueType="num">
                                      <p:cBhvr additive="base">
                                        <p:cTn id="8" dur="500" fill="hold"/>
                                        <p:tgtEl>
                                          <p:spTgt spid="317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749"/>
                                        </p:tgtEl>
                                        <p:attrNameLst>
                                          <p:attrName>style.visibility</p:attrName>
                                        </p:attrNameLst>
                                      </p:cBhvr>
                                      <p:to>
                                        <p:strVal val="visible"/>
                                      </p:to>
                                    </p:set>
                                    <p:anim calcmode="lin" valueType="num">
                                      <p:cBhvr additive="base">
                                        <p:cTn id="13" dur="500" fill="hold"/>
                                        <p:tgtEl>
                                          <p:spTgt spid="31749"/>
                                        </p:tgtEl>
                                        <p:attrNameLst>
                                          <p:attrName>ppt_x</p:attrName>
                                        </p:attrNameLst>
                                      </p:cBhvr>
                                      <p:tavLst>
                                        <p:tav tm="0">
                                          <p:val>
                                            <p:strVal val="1+#ppt_w/2"/>
                                          </p:val>
                                        </p:tav>
                                        <p:tav tm="100000">
                                          <p:val>
                                            <p:strVal val="#ppt_x"/>
                                          </p:val>
                                        </p:tav>
                                      </p:tavLst>
                                    </p:anim>
                                    <p:anim calcmode="lin" valueType="num">
                                      <p:cBhvr additive="base">
                                        <p:cTn id="14" dur="500" fill="hold"/>
                                        <p:tgtEl>
                                          <p:spTgt spid="3174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748"/>
                                        </p:tgtEl>
                                        <p:attrNameLst>
                                          <p:attrName>style.visibility</p:attrName>
                                        </p:attrNameLst>
                                      </p:cBhvr>
                                      <p:to>
                                        <p:strVal val="visible"/>
                                      </p:to>
                                    </p:set>
                                    <p:anim calcmode="lin" valueType="num">
                                      <p:cBhvr additive="base">
                                        <p:cTn id="19" dur="500" fill="hold"/>
                                        <p:tgtEl>
                                          <p:spTgt spid="31748"/>
                                        </p:tgtEl>
                                        <p:attrNameLst>
                                          <p:attrName>ppt_x</p:attrName>
                                        </p:attrNameLst>
                                      </p:cBhvr>
                                      <p:tavLst>
                                        <p:tav tm="0">
                                          <p:val>
                                            <p:strVal val="1+#ppt_w/2"/>
                                          </p:val>
                                        </p:tav>
                                        <p:tav tm="100000">
                                          <p:val>
                                            <p:strVal val="#ppt_x"/>
                                          </p:val>
                                        </p:tav>
                                      </p:tavLst>
                                    </p:anim>
                                    <p:anim calcmode="lin" valueType="num">
                                      <p:cBhvr additive="base">
                                        <p:cTn id="20" dur="500" fill="hold"/>
                                        <p:tgtEl>
                                          <p:spTgt spid="317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autoUpdateAnimBg="0"/>
      <p:bldP spid="31748" grpId="0" animBg="1" autoUpdateAnimBg="0"/>
      <p:bldP spid="31749"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9/12/2012</a:t>
            </a:r>
            <a:endParaRPr lang="en-US" dirty="0"/>
          </a:p>
        </p:txBody>
      </p:sp>
      <p:sp>
        <p:nvSpPr>
          <p:cNvPr id="3" name="Footer Placeholder 2"/>
          <p:cNvSpPr>
            <a:spLocks noGrp="1"/>
          </p:cNvSpPr>
          <p:nvPr>
            <p:ph type="ftr" sz="quarter" idx="11"/>
          </p:nvPr>
        </p:nvSpPr>
        <p:spPr/>
        <p:txBody>
          <a:bodyPr/>
          <a:lstStyle/>
          <a:p>
            <a:r>
              <a:rPr lang="en-US" smtClean="0"/>
              <a:t>PHY 711  Fall 2012 --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pic>
        <p:nvPicPr>
          <p:cNvPr id="573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6" t="26424" r="27090" b="4256"/>
          <a:stretch/>
        </p:blipFill>
        <p:spPr bwMode="auto">
          <a:xfrm>
            <a:off x="457200" y="533400"/>
            <a:ext cx="7635241" cy="524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791200" y="1524000"/>
            <a:ext cx="16764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252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9/12/2012</a:t>
            </a:r>
            <a:endParaRPr lang="en-US" dirty="0"/>
          </a:p>
        </p:txBody>
      </p:sp>
      <p:sp>
        <p:nvSpPr>
          <p:cNvPr id="3" name="Footer Placeholder 2"/>
          <p:cNvSpPr>
            <a:spLocks noGrp="1"/>
          </p:cNvSpPr>
          <p:nvPr>
            <p:ph type="ftr" sz="quarter" idx="11"/>
          </p:nvPr>
        </p:nvSpPr>
        <p:spPr/>
        <p:txBody>
          <a:bodyPr/>
          <a:lstStyle/>
          <a:p>
            <a:r>
              <a:rPr lang="en-US" smtClean="0"/>
              <a:t>PHY 711  Fall 2012 -- Lecture 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pic>
        <p:nvPicPr>
          <p:cNvPr id="58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73" t="25806" r="18584" b="11700"/>
          <a:stretch/>
        </p:blipFill>
        <p:spPr bwMode="auto">
          <a:xfrm>
            <a:off x="1143000" y="914400"/>
            <a:ext cx="6813755" cy="472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929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9/12/2012</a:t>
            </a:r>
            <a:endParaRPr lang="en-US"/>
          </a:p>
        </p:txBody>
      </p:sp>
      <p:sp>
        <p:nvSpPr>
          <p:cNvPr id="3" name="Footer Placeholder 2"/>
          <p:cNvSpPr>
            <a:spLocks noGrp="1"/>
          </p:cNvSpPr>
          <p:nvPr>
            <p:ph type="ftr" sz="quarter" idx="11"/>
          </p:nvPr>
        </p:nvSpPr>
        <p:spPr/>
        <p:txBody>
          <a:bodyPr/>
          <a:lstStyle/>
          <a:p>
            <a:r>
              <a:rPr lang="en-US" smtClean="0"/>
              <a:t>PHY 113 A  Fall 2012 -- Lecture 7</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pic>
        <p:nvPicPr>
          <p:cNvPr id="69634" name="Picture 2" descr="Portrait of Isaac Newton: A copy of one printed in 1689 by Sir Godfrey Kneller, which is owned by the 10th Earl of Portsmout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3857625" cy="40005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381000"/>
            <a:ext cx="7924800" cy="830997"/>
          </a:xfrm>
          <a:prstGeom prst="rect">
            <a:avLst/>
          </a:prstGeom>
          <a:noFill/>
        </p:spPr>
        <p:txBody>
          <a:bodyPr wrap="square" rtlCol="0">
            <a:spAutoFit/>
          </a:bodyPr>
          <a:lstStyle/>
          <a:p>
            <a:r>
              <a:rPr lang="en-US" sz="2400" b="1" dirty="0" smtClean="0">
                <a:latin typeface="Arial" pitchFamily="34" charset="0"/>
                <a:cs typeface="Arial" pitchFamily="34" charset="0"/>
              </a:rPr>
              <a:t>Isaac Newton, English physicist and mathematician</a:t>
            </a:r>
          </a:p>
          <a:p>
            <a:r>
              <a:rPr lang="en-US" sz="2400" b="1" dirty="0">
                <a:latin typeface="Arial" pitchFamily="34" charset="0"/>
                <a:cs typeface="Arial" pitchFamily="34" charset="0"/>
              </a:rPr>
              <a:t> </a:t>
            </a:r>
            <a:r>
              <a:rPr lang="en-US" sz="2400" b="1" dirty="0" smtClean="0">
                <a:latin typeface="Arial" pitchFamily="34" charset="0"/>
                <a:cs typeface="Arial" pitchFamily="34" charset="0"/>
              </a:rPr>
              <a:t>  (1642—1727)</a:t>
            </a:r>
          </a:p>
        </p:txBody>
      </p:sp>
      <p:sp>
        <p:nvSpPr>
          <p:cNvPr id="6" name="TextBox 5"/>
          <p:cNvSpPr txBox="1"/>
          <p:nvPr/>
        </p:nvSpPr>
        <p:spPr>
          <a:xfrm>
            <a:off x="457200" y="5943600"/>
            <a:ext cx="7010400" cy="461665"/>
          </a:xfrm>
          <a:prstGeom prst="rect">
            <a:avLst/>
          </a:prstGeom>
          <a:noFill/>
        </p:spPr>
        <p:txBody>
          <a:bodyPr wrap="square" rtlCol="0">
            <a:spAutoFit/>
          </a:bodyPr>
          <a:lstStyle/>
          <a:p>
            <a:r>
              <a:rPr lang="en-US" sz="2400" b="1" dirty="0">
                <a:latin typeface="Arial" pitchFamily="34" charset="0"/>
                <a:cs typeface="Arial" pitchFamily="34" charset="0"/>
                <a:hlinkClick r:id="rId3"/>
              </a:rPr>
              <a:t>http://www.newton.ac.uk/newton.html</a:t>
            </a:r>
            <a:endParaRPr lang="en-US" sz="2400" b="1" dirty="0" smtClean="0">
              <a:latin typeface="Arial" pitchFamily="34" charset="0"/>
              <a:cs typeface="Arial" pitchFamily="34" charset="0"/>
            </a:endParaRPr>
          </a:p>
        </p:txBody>
      </p:sp>
      <p:sp>
        <p:nvSpPr>
          <p:cNvPr id="7" name="TextBox 6"/>
          <p:cNvSpPr txBox="1"/>
          <p:nvPr/>
        </p:nvSpPr>
        <p:spPr>
          <a:xfrm>
            <a:off x="4724400" y="1447800"/>
            <a:ext cx="3886200" cy="3785652"/>
          </a:xfrm>
          <a:prstGeom prst="rect">
            <a:avLst/>
          </a:prstGeom>
          <a:noFill/>
        </p:spPr>
        <p:txBody>
          <a:bodyPr wrap="square" rtlCol="0">
            <a:spAutoFit/>
          </a:bodyPr>
          <a:lstStyle/>
          <a:p>
            <a:pPr marL="457200" indent="-457200">
              <a:buFont typeface="+mj-lt"/>
              <a:buAutoNum type="arabicPeriod"/>
            </a:pPr>
            <a:r>
              <a:rPr lang="en-US" sz="2400" b="1" dirty="0" smtClean="0">
                <a:latin typeface="Arial" pitchFamily="34" charset="0"/>
                <a:cs typeface="Arial" pitchFamily="34" charset="0"/>
              </a:rPr>
              <a:t>In the absence of a net force, an object remains at constant velocity or at rest.</a:t>
            </a:r>
          </a:p>
          <a:p>
            <a:pPr marL="457200" indent="-457200">
              <a:buFont typeface="+mj-lt"/>
              <a:buAutoNum type="arabicPeriod"/>
            </a:pPr>
            <a:r>
              <a:rPr lang="en-US" sz="2400" b="1" dirty="0" smtClean="0">
                <a:latin typeface="Arial" pitchFamily="34" charset="0"/>
                <a:cs typeface="Arial" pitchFamily="34" charset="0"/>
              </a:rPr>
              <a:t>In the presence of a net force F, the motion of an object of mass m is described by the form F=ma.</a:t>
            </a:r>
          </a:p>
          <a:p>
            <a:pPr marL="457200" indent="-457200">
              <a:buFont typeface="+mj-lt"/>
              <a:buAutoNum type="arabicPeriod"/>
            </a:pPr>
            <a:r>
              <a:rPr lang="en-US" sz="2400" b="1" dirty="0" smtClean="0">
                <a:latin typeface="Arial" pitchFamily="34" charset="0"/>
                <a:cs typeface="Arial" pitchFamily="34" charset="0"/>
              </a:rPr>
              <a:t>F</a:t>
            </a:r>
            <a:r>
              <a:rPr lang="en-US" sz="2400" b="1" baseline="-25000" dirty="0" smtClean="0">
                <a:latin typeface="Arial" pitchFamily="34" charset="0"/>
                <a:cs typeface="Arial" pitchFamily="34" charset="0"/>
              </a:rPr>
              <a:t>12</a:t>
            </a:r>
            <a:r>
              <a:rPr lang="en-US" sz="2400" b="1" dirty="0" smtClean="0">
                <a:latin typeface="Arial" pitchFamily="34" charset="0"/>
                <a:cs typeface="Arial" pitchFamily="34" charset="0"/>
              </a:rPr>
              <a:t> =– F</a:t>
            </a:r>
            <a:r>
              <a:rPr lang="en-US" sz="2400" b="1" baseline="-25000" dirty="0" smtClean="0">
                <a:latin typeface="Arial" pitchFamily="34" charset="0"/>
                <a:cs typeface="Arial" pitchFamily="34" charset="0"/>
              </a:rPr>
              <a:t>21</a:t>
            </a:r>
            <a:r>
              <a:rPr lang="en-US" sz="2400" b="1" dirty="0" smtClean="0">
                <a:latin typeface="Arial" pitchFamily="34" charset="0"/>
                <a:cs typeface="Arial" pitchFamily="34" charset="0"/>
              </a:rPr>
              <a:t>.</a:t>
            </a:r>
          </a:p>
        </p:txBody>
      </p:sp>
    </p:spTree>
    <p:extLst>
      <p:ext uri="{BB962C8B-B14F-4D97-AF65-F5344CB8AC3E}">
        <p14:creationId xmlns:p14="http://schemas.microsoft.com/office/powerpoint/2010/main" val="3230376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9/12/2012</a:t>
            </a:r>
            <a:endParaRPr lang="en-US"/>
          </a:p>
        </p:txBody>
      </p:sp>
      <p:sp>
        <p:nvSpPr>
          <p:cNvPr id="3" name="Footer Placeholder 2"/>
          <p:cNvSpPr>
            <a:spLocks noGrp="1"/>
          </p:cNvSpPr>
          <p:nvPr>
            <p:ph type="ftr" sz="quarter" idx="11"/>
          </p:nvPr>
        </p:nvSpPr>
        <p:spPr/>
        <p:txBody>
          <a:bodyPr/>
          <a:lstStyle/>
          <a:p>
            <a:r>
              <a:rPr lang="en-US" smtClean="0"/>
              <a:t>PHY 113 A  Fall 2012 -- Lecture 7</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p:cNvSpPr txBox="1"/>
          <p:nvPr/>
        </p:nvSpPr>
        <p:spPr>
          <a:xfrm>
            <a:off x="304800" y="304800"/>
            <a:ext cx="8686800" cy="2308324"/>
          </a:xfrm>
          <a:prstGeom prst="rect">
            <a:avLst/>
          </a:prstGeom>
          <a:noFill/>
        </p:spPr>
        <p:txBody>
          <a:bodyPr wrap="square" rtlCol="0">
            <a:spAutoFit/>
          </a:bodyPr>
          <a:lstStyle/>
          <a:p>
            <a:r>
              <a:rPr lang="en-US" sz="2400" b="1" dirty="0" smtClean="0">
                <a:latin typeface="Arial" pitchFamily="34" charset="0"/>
                <a:cs typeface="Arial" pitchFamily="34" charset="0"/>
              </a:rPr>
              <a:t>Detail:   “Inertial” frame of reference</a:t>
            </a:r>
          </a:p>
          <a:p>
            <a:endParaRPr lang="en-US" sz="2400" b="1" dirty="0">
              <a:latin typeface="Arial" pitchFamily="34" charset="0"/>
              <a:cs typeface="Arial" pitchFamily="34" charset="0"/>
            </a:endParaRPr>
          </a:p>
          <a:p>
            <a:r>
              <a:rPr lang="en-US" sz="2400" b="1" dirty="0" smtClean="0">
                <a:latin typeface="Arial" pitchFamily="34" charset="0"/>
                <a:cs typeface="Arial" pitchFamily="34" charset="0"/>
              </a:rPr>
              <a:t>Strictly speaking, Newton’s laws work only in a reference frame (coordinate system) that is stationary or moving at constant velocity. In a non-inertial (accelerating) reference frame, there are some extra contributions.</a:t>
            </a:r>
          </a:p>
        </p:txBody>
      </p:sp>
      <p:sp>
        <p:nvSpPr>
          <p:cNvPr id="6" name="TextBox 5"/>
          <p:cNvSpPr txBox="1"/>
          <p:nvPr/>
        </p:nvSpPr>
        <p:spPr>
          <a:xfrm>
            <a:off x="457200" y="3124200"/>
            <a:ext cx="7696200" cy="1938992"/>
          </a:xfrm>
          <a:prstGeom prst="rect">
            <a:avLst/>
          </a:prstGeom>
          <a:noFill/>
        </p:spPr>
        <p:txBody>
          <a:bodyPr wrap="square" rtlCol="0">
            <a:spAutoFit/>
          </a:bodyPr>
          <a:lstStyle/>
          <a:p>
            <a:r>
              <a:rPr lang="en-US" sz="2400" b="1" i="1" dirty="0" err="1" smtClean="0">
                <a:solidFill>
                  <a:srgbClr val="FF0000"/>
                </a:solidFill>
                <a:latin typeface="Arial" pitchFamily="34" charset="0"/>
                <a:cs typeface="Arial" pitchFamily="34" charset="0"/>
              </a:rPr>
              <a:t>iclicker</a:t>
            </a:r>
            <a:r>
              <a:rPr lang="en-US" sz="2400" b="1" i="1" dirty="0" smtClean="0">
                <a:solidFill>
                  <a:srgbClr val="FF0000"/>
                </a:solidFill>
                <a:latin typeface="Arial" pitchFamily="34" charset="0"/>
                <a:cs typeface="Arial" pitchFamily="34" charset="0"/>
              </a:rPr>
              <a:t> question:</a:t>
            </a:r>
          </a:p>
          <a:p>
            <a:r>
              <a:rPr lang="en-US" sz="2400" b="1" dirty="0" smtClean="0">
                <a:latin typeface="Arial" pitchFamily="34" charset="0"/>
                <a:cs typeface="Arial" pitchFamily="34" charset="0"/>
              </a:rPr>
              <a:t>Are we (here in Winston-Salem) </a:t>
            </a:r>
          </a:p>
          <a:p>
            <a:pPr marL="914400" lvl="1" indent="-457200">
              <a:buFont typeface="+mj-lt"/>
              <a:buAutoNum type="alphaUcPeriod"/>
            </a:pPr>
            <a:r>
              <a:rPr lang="en-US" sz="2400" b="1" dirty="0" smtClean="0">
                <a:latin typeface="Arial" pitchFamily="34" charset="0"/>
                <a:cs typeface="Arial" pitchFamily="34" charset="0"/>
              </a:rPr>
              <a:t>In an inertial frame of reference (exactly)</a:t>
            </a:r>
          </a:p>
          <a:p>
            <a:pPr marL="914400" lvl="1" indent="-457200">
              <a:buFont typeface="+mj-lt"/>
              <a:buAutoNum type="alphaUcPeriod"/>
            </a:pPr>
            <a:r>
              <a:rPr lang="en-US" sz="2400" b="1" dirty="0" smtClean="0">
                <a:latin typeface="Arial" pitchFamily="34" charset="0"/>
                <a:cs typeface="Arial" pitchFamily="34" charset="0"/>
              </a:rPr>
              <a:t>In a non-inertial frame of reference</a:t>
            </a:r>
          </a:p>
          <a:p>
            <a:pPr marL="914400" lvl="1" indent="-457200">
              <a:buFont typeface="+mj-lt"/>
              <a:buAutoNum type="alphaUcPeriod"/>
            </a:pPr>
            <a:endParaRPr lang="en-US" sz="2400" b="1" dirty="0" smtClean="0">
              <a:latin typeface="Arial" pitchFamily="34" charset="0"/>
              <a:cs typeface="Arial" pitchFamily="34" charset="0"/>
            </a:endParaRPr>
          </a:p>
        </p:txBody>
      </p:sp>
      <p:sp>
        <p:nvSpPr>
          <p:cNvPr id="7" name="TextBox 6"/>
          <p:cNvSpPr txBox="1"/>
          <p:nvPr/>
        </p:nvSpPr>
        <p:spPr>
          <a:xfrm>
            <a:off x="304800" y="5410200"/>
            <a:ext cx="8458200" cy="830997"/>
          </a:xfrm>
          <a:prstGeom prst="rect">
            <a:avLst/>
          </a:prstGeom>
          <a:noFill/>
        </p:spPr>
        <p:txBody>
          <a:bodyPr wrap="square" rtlCol="0">
            <a:spAutoFit/>
          </a:bodyPr>
          <a:lstStyle/>
          <a:p>
            <a:r>
              <a:rPr lang="en-US" sz="2400" b="1" dirty="0" smtClean="0">
                <a:latin typeface="Arial" pitchFamily="34" charset="0"/>
                <a:cs typeface="Arial" pitchFamily="34" charset="0"/>
              </a:rPr>
              <a:t>Newton’s laws are only approximately true in Winston-Salem, but the corrections are very small.</a:t>
            </a:r>
          </a:p>
        </p:txBody>
      </p:sp>
    </p:spTree>
    <p:extLst>
      <p:ext uri="{BB962C8B-B14F-4D97-AF65-F5344CB8AC3E}">
        <p14:creationId xmlns:p14="http://schemas.microsoft.com/office/powerpoint/2010/main" val="314499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9/12/2012</a:t>
            </a:r>
            <a:endParaRPr lang="en-US"/>
          </a:p>
        </p:txBody>
      </p:sp>
      <p:sp>
        <p:nvSpPr>
          <p:cNvPr id="3" name="Footer Placeholder 2"/>
          <p:cNvSpPr>
            <a:spLocks noGrp="1"/>
          </p:cNvSpPr>
          <p:nvPr>
            <p:ph type="ftr" sz="quarter" idx="11"/>
          </p:nvPr>
        </p:nvSpPr>
        <p:spPr/>
        <p:txBody>
          <a:bodyPr/>
          <a:lstStyle/>
          <a:p>
            <a:r>
              <a:rPr lang="en-US" smtClean="0"/>
              <a:t>PHY 113 A  Fall 2012 -- Lecture 7</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pic>
        <p:nvPicPr>
          <p:cNvPr id="70658" name="Picture 2" descr="https://encrypted-tbn3.google.com/images?q=tbn:ANd9GcTlOmg61K5sIpwL5ml1d9-CFyF4a4h2KxHczOfUHpeFXoW2yn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685800"/>
            <a:ext cx="50006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8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9/12/2012</a:t>
            </a:r>
            <a:endParaRPr lang="en-US"/>
          </a:p>
        </p:txBody>
      </p:sp>
      <p:sp>
        <p:nvSpPr>
          <p:cNvPr id="3" name="Footer Placeholder 2"/>
          <p:cNvSpPr>
            <a:spLocks noGrp="1"/>
          </p:cNvSpPr>
          <p:nvPr>
            <p:ph type="ftr" sz="quarter" idx="11"/>
          </p:nvPr>
        </p:nvSpPr>
        <p:spPr/>
        <p:txBody>
          <a:bodyPr/>
          <a:lstStyle/>
          <a:p>
            <a:r>
              <a:rPr lang="en-US" smtClean="0"/>
              <a:t>PHY 113 A  Fall 2012 -- Lecture 7</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a:p>
        </p:txBody>
      </p:sp>
      <p:sp>
        <p:nvSpPr>
          <p:cNvPr id="6" name="TextBox 5"/>
          <p:cNvSpPr txBox="1"/>
          <p:nvPr/>
        </p:nvSpPr>
        <p:spPr>
          <a:xfrm>
            <a:off x="762000" y="47171"/>
            <a:ext cx="4419600" cy="1569660"/>
          </a:xfrm>
          <a:prstGeom prst="rect">
            <a:avLst/>
          </a:prstGeom>
          <a:noFill/>
        </p:spPr>
        <p:txBody>
          <a:bodyPr wrap="square" rtlCol="0">
            <a:spAutoFit/>
          </a:bodyPr>
          <a:lstStyle/>
          <a:p>
            <a:r>
              <a:rPr lang="en-US" sz="2400" b="1" dirty="0" smtClean="0">
                <a:latin typeface="Arial" pitchFamily="34" charset="0"/>
                <a:cs typeface="Arial" pitchFamily="34" charset="0"/>
              </a:rPr>
              <a:t>Example force – weight</a:t>
            </a:r>
          </a:p>
          <a:p>
            <a:endParaRPr lang="en-US" sz="2400" b="1" dirty="0">
              <a:latin typeface="Arial" pitchFamily="34" charset="0"/>
              <a:cs typeface="Arial" pitchFamily="34" charset="0"/>
            </a:endParaRPr>
          </a:p>
          <a:p>
            <a:r>
              <a:rPr lang="en-US" sz="2400" b="1" dirty="0" smtClean="0">
                <a:latin typeface="Arial" pitchFamily="34" charset="0"/>
                <a:cs typeface="Arial" pitchFamily="34" charset="0"/>
              </a:rPr>
              <a:t>    1 </a:t>
            </a:r>
            <a:r>
              <a:rPr lang="en-US" sz="2400" b="1" dirty="0" err="1" smtClean="0">
                <a:latin typeface="Arial" pitchFamily="34" charset="0"/>
                <a:cs typeface="Arial" pitchFamily="34" charset="0"/>
              </a:rPr>
              <a:t>lb</a:t>
            </a:r>
            <a:r>
              <a:rPr lang="en-US" sz="2400" b="1" dirty="0" smtClean="0">
                <a:latin typeface="Arial" pitchFamily="34" charset="0"/>
                <a:cs typeface="Arial" pitchFamily="34" charset="0"/>
              </a:rPr>
              <a:t> = 4.45    N</a:t>
            </a:r>
          </a:p>
          <a:p>
            <a:r>
              <a:rPr lang="en-US" sz="2400" b="1" dirty="0">
                <a:latin typeface="Arial" pitchFamily="34" charset="0"/>
                <a:cs typeface="Arial" pitchFamily="34" charset="0"/>
              </a:rPr>
              <a:t> </a:t>
            </a:r>
            <a:r>
              <a:rPr lang="en-US" sz="2400" b="1" dirty="0" smtClean="0">
                <a:latin typeface="Arial" pitchFamily="34" charset="0"/>
                <a:cs typeface="Arial" pitchFamily="34" charset="0"/>
              </a:rPr>
              <a:t>    1 N = 0.225 </a:t>
            </a:r>
            <a:r>
              <a:rPr lang="en-US" sz="2400" b="1" dirty="0" err="1" smtClean="0">
                <a:latin typeface="Arial" pitchFamily="34" charset="0"/>
                <a:cs typeface="Arial" pitchFamily="34" charset="0"/>
              </a:rPr>
              <a:t>lb</a:t>
            </a:r>
            <a:endParaRPr lang="en-US" sz="2400" b="1" dirty="0" smtClean="0">
              <a:latin typeface="Arial" pitchFamily="34" charset="0"/>
              <a:cs typeface="Arial" pitchFamily="34" charset="0"/>
            </a:endParaRPr>
          </a:p>
        </p:txBody>
      </p:sp>
      <p:pic>
        <p:nvPicPr>
          <p:cNvPr id="75784" name="Picture 8" descr="http://1.bp.blogspot.com/_R9M_k4l3qtg/THgygitkJ2I/AAAAAAAAAPk/9QUJ2O1uMkg/s1600/Quarter+Pounder+Delux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1981200"/>
            <a:ext cx="6677025" cy="41719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71800" y="5486400"/>
            <a:ext cx="2057400" cy="461665"/>
          </a:xfrm>
          <a:prstGeom prst="rect">
            <a:avLst/>
          </a:prstGeom>
          <a:solidFill>
            <a:schemeClr val="accent6">
              <a:lumMod val="75000"/>
            </a:schemeClr>
          </a:solidFill>
        </p:spPr>
        <p:txBody>
          <a:bodyPr wrap="square" rtlCol="0">
            <a:spAutoFit/>
          </a:bodyPr>
          <a:lstStyle/>
          <a:p>
            <a:pPr algn="ctr"/>
            <a:r>
              <a:rPr lang="en-US" sz="2400" b="1" dirty="0" smtClean="0">
                <a:solidFill>
                  <a:schemeClr val="bg1"/>
                </a:solidFill>
                <a:latin typeface="Arial" pitchFamily="34" charset="0"/>
                <a:cs typeface="Arial" pitchFamily="34" charset="0"/>
              </a:rPr>
              <a:t>Newton</a:t>
            </a:r>
          </a:p>
        </p:txBody>
      </p:sp>
    </p:spTree>
    <p:extLst>
      <p:ext uri="{BB962C8B-B14F-4D97-AF65-F5344CB8AC3E}">
        <p14:creationId xmlns:p14="http://schemas.microsoft.com/office/powerpoint/2010/main" val="172933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9/12/2012</a:t>
            </a:r>
            <a:endParaRPr lang="en-US"/>
          </a:p>
        </p:txBody>
      </p:sp>
      <p:sp>
        <p:nvSpPr>
          <p:cNvPr id="3" name="Footer Placeholder 2"/>
          <p:cNvSpPr>
            <a:spLocks noGrp="1"/>
          </p:cNvSpPr>
          <p:nvPr>
            <p:ph type="ftr" sz="quarter" idx="11"/>
          </p:nvPr>
        </p:nvSpPr>
        <p:spPr/>
        <p:txBody>
          <a:bodyPr/>
          <a:lstStyle/>
          <a:p>
            <a:r>
              <a:rPr lang="en-US" smtClean="0"/>
              <a:t>PHY 113 A  Fall 2012 -- Lecture 7</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p:cNvSpPr txBox="1"/>
          <p:nvPr/>
        </p:nvSpPr>
        <p:spPr>
          <a:xfrm>
            <a:off x="762000" y="381000"/>
            <a:ext cx="7086600" cy="3046988"/>
          </a:xfrm>
          <a:prstGeom prst="rect">
            <a:avLst/>
          </a:prstGeom>
          <a:noFill/>
        </p:spPr>
        <p:txBody>
          <a:bodyPr wrap="square" rtlCol="0">
            <a:spAutoFit/>
          </a:bodyPr>
          <a:lstStyle/>
          <a:p>
            <a:r>
              <a:rPr lang="en-US" sz="2400" b="1" dirty="0" smtClean="0">
                <a:latin typeface="Arial" pitchFamily="34" charset="0"/>
                <a:cs typeface="Arial" pitchFamily="34" charset="0"/>
              </a:rPr>
              <a:t>Gravitational mass versus inertial mass –</a:t>
            </a:r>
          </a:p>
          <a:p>
            <a:endParaRPr lang="en-US" sz="2400" b="1" dirty="0">
              <a:latin typeface="Arial" pitchFamily="34" charset="0"/>
              <a:cs typeface="Arial" pitchFamily="34" charset="0"/>
            </a:endParaRPr>
          </a:p>
          <a:p>
            <a:r>
              <a:rPr lang="en-US" sz="2400" b="1" dirty="0" smtClean="0">
                <a:latin typeface="Arial" pitchFamily="34" charset="0"/>
                <a:cs typeface="Arial" pitchFamily="34" charset="0"/>
              </a:rPr>
              <a:t>       The concept of mass (“inertial” mass </a:t>
            </a:r>
            <a:r>
              <a:rPr lang="en-US" sz="2400" b="1" i="1" dirty="0" smtClean="0">
                <a:latin typeface="Arial" pitchFamily="34" charset="0"/>
                <a:cs typeface="Arial" pitchFamily="34" charset="0"/>
              </a:rPr>
              <a:t>m</a:t>
            </a:r>
            <a:r>
              <a:rPr lang="en-US" sz="2400" b="1" dirty="0" smtClean="0">
                <a:latin typeface="Arial" pitchFamily="34" charset="0"/>
                <a:cs typeface="Arial" pitchFamily="34" charset="0"/>
              </a:rPr>
              <a:t>) is distinct from the concept of weight </a:t>
            </a:r>
            <a:r>
              <a:rPr lang="en-US" sz="2400" b="1" i="1" dirty="0" smtClean="0">
                <a:latin typeface="Arial" pitchFamily="34" charset="0"/>
                <a:cs typeface="Arial" pitchFamily="34" charset="0"/>
              </a:rPr>
              <a:t>mg</a:t>
            </a:r>
            <a:r>
              <a:rPr lang="en-US" sz="2400" b="1" dirty="0" smtClean="0">
                <a:latin typeface="Arial" pitchFamily="34" charset="0"/>
                <a:cs typeface="Arial" pitchFamily="34" charset="0"/>
              </a:rPr>
              <a:t>.  In fact the gravitation “constant” </a:t>
            </a:r>
            <a:r>
              <a:rPr lang="en-US" sz="2400" b="1" i="1" dirty="0" smtClean="0">
                <a:latin typeface="Arial" pitchFamily="34" charset="0"/>
                <a:cs typeface="Arial" pitchFamily="34" charset="0"/>
              </a:rPr>
              <a:t>g</a:t>
            </a:r>
            <a:r>
              <a:rPr lang="en-US" sz="2400" b="1" dirty="0" smtClean="0">
                <a:latin typeface="Arial" pitchFamily="34" charset="0"/>
                <a:cs typeface="Arial" pitchFamily="34" charset="0"/>
              </a:rPr>
              <a:t> varies slightly throughout the globe.   Of course the weight of mass </a:t>
            </a:r>
            <a:r>
              <a:rPr lang="en-US" sz="2400" b="1" i="1" dirty="0" smtClean="0">
                <a:latin typeface="Arial" pitchFamily="34" charset="0"/>
                <a:cs typeface="Arial" pitchFamily="34" charset="0"/>
              </a:rPr>
              <a:t>m</a:t>
            </a:r>
            <a:r>
              <a:rPr lang="en-US" sz="2400" b="1" dirty="0" smtClean="0">
                <a:latin typeface="Arial" pitchFamily="34" charset="0"/>
                <a:cs typeface="Arial" pitchFamily="34" charset="0"/>
              </a:rPr>
              <a:t> on the surface of the moon is considerable different than  its weight on earth.</a:t>
            </a:r>
          </a:p>
        </p:txBody>
      </p:sp>
    </p:spTree>
    <p:extLst>
      <p:ext uri="{BB962C8B-B14F-4D97-AF65-F5344CB8AC3E}">
        <p14:creationId xmlns:p14="http://schemas.microsoft.com/office/powerpoint/2010/main" val="3819763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b="1"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3881</TotalTime>
  <Words>906</Words>
  <Application>Microsoft Office PowerPoint</Application>
  <PresentationFormat>On-screen Show (4:3)</PresentationFormat>
  <Paragraphs>174</Paragraphs>
  <Slides>23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Natalie</cp:lastModifiedBy>
  <cp:revision>250</cp:revision>
  <cp:lastPrinted>2012-01-14T20:35:51Z</cp:lastPrinted>
  <dcterms:created xsi:type="dcterms:W3CDTF">2012-01-10T18:32:24Z</dcterms:created>
  <dcterms:modified xsi:type="dcterms:W3CDTF">2012-09-12T15:54:57Z</dcterms:modified>
</cp:coreProperties>
</file>