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sldIdLst>
    <p:sldId id="296" r:id="rId2"/>
    <p:sldId id="327" r:id="rId3"/>
    <p:sldId id="328" r:id="rId4"/>
    <p:sldId id="346" r:id="rId5"/>
    <p:sldId id="349" r:id="rId6"/>
    <p:sldId id="350" r:id="rId7"/>
    <p:sldId id="354" r:id="rId8"/>
    <p:sldId id="355" r:id="rId9"/>
    <p:sldId id="356" r:id="rId10"/>
    <p:sldId id="357" r:id="rId11"/>
    <p:sldId id="358" r:id="rId12"/>
    <p:sldId id="360" r:id="rId13"/>
    <p:sldId id="364" r:id="rId14"/>
    <p:sldId id="365" r:id="rId15"/>
    <p:sldId id="362" r:id="rId16"/>
    <p:sldId id="366" r:id="rId17"/>
    <p:sldId id="367" r:id="rId18"/>
  </p:sldIdLst>
  <p:sldSz cx="9144000" cy="6858000" type="screen4x3"/>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A32A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84" autoAdjust="0"/>
    <p:restoredTop sz="94660"/>
  </p:normalViewPr>
  <p:slideViewPr>
    <p:cSldViewPr>
      <p:cViewPr>
        <p:scale>
          <a:sx n="66" d="100"/>
          <a:sy n="66" d="100"/>
        </p:scale>
        <p:origin x="-2094" y="-480"/>
      </p:cViewPr>
      <p:guideLst>
        <p:guide orient="horz" pos="2160"/>
        <p:guide pos="2880"/>
      </p:guideLst>
    </p:cSldViewPr>
  </p:slideViewPr>
  <p:notesTextViewPr>
    <p:cViewPr>
      <p:scale>
        <a:sx n="1" d="1"/>
        <a:sy n="1" d="1"/>
      </p:scale>
      <p:origin x="0" y="0"/>
    </p:cViewPr>
  </p:notesTextViewPr>
  <p:sorterViewPr>
    <p:cViewPr>
      <p:scale>
        <a:sx n="100" d="100"/>
        <a:sy n="100" d="100"/>
      </p:scale>
      <p:origin x="0" y="3474"/>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image" Target="../media/image3.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6.wmf"/></Relationships>
</file>

<file path=ppt/drawings/_rels/vmlDrawing3.vml.rels><?xml version="1.0" encoding="UTF-8" standalone="yes"?>
<Relationships xmlns="http://schemas.openxmlformats.org/package/2006/relationships"><Relationship Id="rId2" Type="http://schemas.openxmlformats.org/officeDocument/2006/relationships/image" Target="../media/image9.wmf"/><Relationship Id="rId1" Type="http://schemas.openxmlformats.org/officeDocument/2006/relationships/image" Target="../media/image8.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11.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12.w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15.wmf"/></Relationships>
</file>

<file path=ppt/drawings/_rels/vmlDrawing7.vml.rels><?xml version="1.0" encoding="UTF-8" standalone="yes"?>
<Relationships xmlns="http://schemas.openxmlformats.org/package/2006/relationships"><Relationship Id="rId2" Type="http://schemas.openxmlformats.org/officeDocument/2006/relationships/image" Target="../media/image18.wmf"/><Relationship Id="rId1" Type="http://schemas.openxmlformats.org/officeDocument/2006/relationships/image" Target="../media/image15.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0060"/>
          </a:xfrm>
          <a:prstGeom prst="rect">
            <a:avLst/>
          </a:prstGeom>
        </p:spPr>
        <p:txBody>
          <a:bodyPr vert="horz" lIns="96661" tIns="48331" rIns="96661" bIns="48331" rtlCol="0"/>
          <a:lstStyle>
            <a:lvl1pPr algn="l">
              <a:defRPr sz="1300"/>
            </a:lvl1pPr>
          </a:lstStyle>
          <a:p>
            <a:endParaRPr lang="en-US"/>
          </a:p>
        </p:txBody>
      </p:sp>
      <p:sp>
        <p:nvSpPr>
          <p:cNvPr id="3" name="Date Placeholder 2"/>
          <p:cNvSpPr>
            <a:spLocks noGrp="1"/>
          </p:cNvSpPr>
          <p:nvPr>
            <p:ph type="dt" idx="1"/>
          </p:nvPr>
        </p:nvSpPr>
        <p:spPr>
          <a:xfrm>
            <a:off x="4143587" y="0"/>
            <a:ext cx="3169920" cy="480060"/>
          </a:xfrm>
          <a:prstGeom prst="rect">
            <a:avLst/>
          </a:prstGeom>
        </p:spPr>
        <p:txBody>
          <a:bodyPr vert="horz" lIns="96661" tIns="48331" rIns="96661" bIns="48331" rtlCol="0"/>
          <a:lstStyle>
            <a:lvl1pPr algn="r">
              <a:defRPr sz="1300"/>
            </a:lvl1pPr>
          </a:lstStyle>
          <a:p>
            <a:fld id="{AC5D2E9F-93AF-4192-9362-BE5EFDABCE46}" type="datetimeFigureOut">
              <a:rPr lang="en-US" smtClean="0"/>
              <a:t>9/13/2012</a:t>
            </a:fld>
            <a:endParaRPr lang="en-US"/>
          </a:p>
        </p:txBody>
      </p:sp>
      <p:sp>
        <p:nvSpPr>
          <p:cNvPr id="4" name="Slide Image Placeholder 3"/>
          <p:cNvSpPr>
            <a:spLocks noGrp="1" noRot="1" noChangeAspect="1"/>
          </p:cNvSpPr>
          <p:nvPr>
            <p:ph type="sldImg" idx="2"/>
          </p:nvPr>
        </p:nvSpPr>
        <p:spPr>
          <a:xfrm>
            <a:off x="1257300" y="720725"/>
            <a:ext cx="4800600" cy="3600450"/>
          </a:xfrm>
          <a:prstGeom prst="rect">
            <a:avLst/>
          </a:prstGeom>
          <a:noFill/>
          <a:ln w="12700">
            <a:solidFill>
              <a:prstClr val="black"/>
            </a:solidFill>
          </a:ln>
        </p:spPr>
        <p:txBody>
          <a:bodyPr vert="horz" lIns="96661" tIns="48331" rIns="96661" bIns="48331" rtlCol="0" anchor="ctr"/>
          <a:lstStyle/>
          <a:p>
            <a:endParaRPr lang="en-US"/>
          </a:p>
        </p:txBody>
      </p:sp>
      <p:sp>
        <p:nvSpPr>
          <p:cNvPr id="5" name="Notes Placeholder 4"/>
          <p:cNvSpPr>
            <a:spLocks noGrp="1"/>
          </p:cNvSpPr>
          <p:nvPr>
            <p:ph type="body" sz="quarter" idx="3"/>
          </p:nvPr>
        </p:nvSpPr>
        <p:spPr>
          <a:xfrm>
            <a:off x="731520" y="4560570"/>
            <a:ext cx="5852160" cy="4320540"/>
          </a:xfrm>
          <a:prstGeom prst="rect">
            <a:avLst/>
          </a:prstGeom>
        </p:spPr>
        <p:txBody>
          <a:bodyPr vert="horz" lIns="96661" tIns="48331" rIns="96661" bIns="48331"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119474"/>
            <a:ext cx="3169920" cy="480060"/>
          </a:xfrm>
          <a:prstGeom prst="rect">
            <a:avLst/>
          </a:prstGeom>
        </p:spPr>
        <p:txBody>
          <a:bodyPr vert="horz" lIns="96661" tIns="48331" rIns="96661" bIns="48331" rtlCol="0" anchor="b"/>
          <a:lstStyle>
            <a:lvl1pPr algn="l">
              <a:defRPr sz="1300"/>
            </a:lvl1pPr>
          </a:lstStyle>
          <a:p>
            <a:endParaRPr lang="en-US"/>
          </a:p>
        </p:txBody>
      </p:sp>
      <p:sp>
        <p:nvSpPr>
          <p:cNvPr id="7" name="Slide Number Placeholder 6"/>
          <p:cNvSpPr>
            <a:spLocks noGrp="1"/>
          </p:cNvSpPr>
          <p:nvPr>
            <p:ph type="sldNum" sz="quarter" idx="5"/>
          </p:nvPr>
        </p:nvSpPr>
        <p:spPr>
          <a:xfrm>
            <a:off x="4143587" y="9119474"/>
            <a:ext cx="3169920" cy="480060"/>
          </a:xfrm>
          <a:prstGeom prst="rect">
            <a:avLst/>
          </a:prstGeom>
        </p:spPr>
        <p:txBody>
          <a:bodyPr vert="horz" lIns="96661" tIns="48331" rIns="96661" bIns="48331" rtlCol="0" anchor="b"/>
          <a:lstStyle>
            <a:lvl1pPr algn="r">
              <a:defRPr sz="1300"/>
            </a:lvl1pPr>
          </a:lstStyle>
          <a:p>
            <a:fld id="{615B37F0-B5B5-4873-843A-F6B8A32A0D0F}" type="slidenum">
              <a:rPr lang="en-US" smtClean="0"/>
              <a:t>‹#›</a:t>
            </a:fld>
            <a:endParaRPr lang="en-US"/>
          </a:p>
        </p:txBody>
      </p:sp>
    </p:spTree>
    <p:extLst>
      <p:ext uri="{BB962C8B-B14F-4D97-AF65-F5344CB8AC3E}">
        <p14:creationId xmlns:p14="http://schemas.microsoft.com/office/powerpoint/2010/main" val="28721609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mtClean="0"/>
              <a:t>Problems</a:t>
            </a:r>
            <a:r>
              <a:rPr lang="en-US" baseline="0" smtClean="0"/>
              <a:t> 1.1,1.6,1.10,1.11</a:t>
            </a:r>
            <a:endParaRPr lang="en-US"/>
          </a:p>
        </p:txBody>
      </p:sp>
      <p:sp>
        <p:nvSpPr>
          <p:cNvPr id="4" name="Slide Number Placeholder 3"/>
          <p:cNvSpPr>
            <a:spLocks noGrp="1"/>
          </p:cNvSpPr>
          <p:nvPr>
            <p:ph type="sldNum" sz="quarter" idx="10"/>
          </p:nvPr>
        </p:nvSpPr>
        <p:spPr/>
        <p:txBody>
          <a:bodyPr/>
          <a:lstStyle/>
          <a:p>
            <a:fld id="{615B37F0-B5B5-4873-843A-F6B8A32A0D0F}" type="slidenum">
              <a:rPr lang="en-US" smtClean="0"/>
              <a:t>1</a:t>
            </a:fld>
            <a:endParaRPr lang="en-US"/>
          </a:p>
        </p:txBody>
      </p:sp>
    </p:spTree>
    <p:extLst>
      <p:ext uri="{BB962C8B-B14F-4D97-AF65-F5344CB8AC3E}">
        <p14:creationId xmlns:p14="http://schemas.microsoft.com/office/powerpoint/2010/main" val="18585143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r>
              <a:rPr lang="en-US" smtClean="0"/>
              <a:t>9/14/2012</a:t>
            </a:r>
            <a:endParaRPr lang="en-US"/>
          </a:p>
        </p:txBody>
      </p:sp>
      <p:sp>
        <p:nvSpPr>
          <p:cNvPr id="5" name="Footer Placeholder 4"/>
          <p:cNvSpPr>
            <a:spLocks noGrp="1"/>
          </p:cNvSpPr>
          <p:nvPr>
            <p:ph type="ftr" sz="quarter" idx="11"/>
          </p:nvPr>
        </p:nvSpPr>
        <p:spPr/>
        <p:txBody>
          <a:bodyPr/>
          <a:lstStyle/>
          <a:p>
            <a:r>
              <a:rPr lang="en-US" smtClean="0"/>
              <a:t>PHY 113 A  Fall 2012 -- Lecture 8</a:t>
            </a:r>
            <a:endParaRPr lang="en-US"/>
          </a:p>
        </p:txBody>
      </p:sp>
      <p:sp>
        <p:nvSpPr>
          <p:cNvPr id="6" name="Slide Number Placeholder 5"/>
          <p:cNvSpPr>
            <a:spLocks noGrp="1"/>
          </p:cNvSpPr>
          <p:nvPr>
            <p:ph type="sldNum" sz="quarter" idx="12"/>
          </p:nvPr>
        </p:nvSpPr>
        <p:spPr/>
        <p:txBody>
          <a:bodyPr/>
          <a:lstStyle/>
          <a:p>
            <a:fld id="{CE368B07-CEBF-4C80-90AF-53B34FA04CF3}" type="slidenum">
              <a:rPr lang="en-US" smtClean="0"/>
              <a:t>‹#›</a:t>
            </a:fld>
            <a:endParaRPr lang="en-US"/>
          </a:p>
        </p:txBody>
      </p:sp>
    </p:spTree>
    <p:extLst>
      <p:ext uri="{BB962C8B-B14F-4D97-AF65-F5344CB8AC3E}">
        <p14:creationId xmlns:p14="http://schemas.microsoft.com/office/powerpoint/2010/main" val="18022542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9/14/2012</a:t>
            </a:r>
            <a:endParaRPr lang="en-US"/>
          </a:p>
        </p:txBody>
      </p:sp>
      <p:sp>
        <p:nvSpPr>
          <p:cNvPr id="5" name="Footer Placeholder 4"/>
          <p:cNvSpPr>
            <a:spLocks noGrp="1"/>
          </p:cNvSpPr>
          <p:nvPr>
            <p:ph type="ftr" sz="quarter" idx="11"/>
          </p:nvPr>
        </p:nvSpPr>
        <p:spPr/>
        <p:txBody>
          <a:bodyPr/>
          <a:lstStyle/>
          <a:p>
            <a:r>
              <a:rPr lang="en-US" smtClean="0"/>
              <a:t>PHY 113 A  Fall 2012 -- Lecture 8</a:t>
            </a:r>
            <a:endParaRPr lang="en-US"/>
          </a:p>
        </p:txBody>
      </p:sp>
      <p:sp>
        <p:nvSpPr>
          <p:cNvPr id="6" name="Slide Number Placeholder 5"/>
          <p:cNvSpPr>
            <a:spLocks noGrp="1"/>
          </p:cNvSpPr>
          <p:nvPr>
            <p:ph type="sldNum" sz="quarter" idx="12"/>
          </p:nvPr>
        </p:nvSpPr>
        <p:spPr/>
        <p:txBody>
          <a:bodyPr/>
          <a:lstStyle/>
          <a:p>
            <a:fld id="{CE368B07-CEBF-4C80-90AF-53B34FA04CF3}" type="slidenum">
              <a:rPr lang="en-US" smtClean="0"/>
              <a:t>‹#›</a:t>
            </a:fld>
            <a:endParaRPr lang="en-US"/>
          </a:p>
        </p:txBody>
      </p:sp>
    </p:spTree>
    <p:extLst>
      <p:ext uri="{BB962C8B-B14F-4D97-AF65-F5344CB8AC3E}">
        <p14:creationId xmlns:p14="http://schemas.microsoft.com/office/powerpoint/2010/main" val="40401551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9/14/2012</a:t>
            </a:r>
            <a:endParaRPr lang="en-US"/>
          </a:p>
        </p:txBody>
      </p:sp>
      <p:sp>
        <p:nvSpPr>
          <p:cNvPr id="5" name="Footer Placeholder 4"/>
          <p:cNvSpPr>
            <a:spLocks noGrp="1"/>
          </p:cNvSpPr>
          <p:nvPr>
            <p:ph type="ftr" sz="quarter" idx="11"/>
          </p:nvPr>
        </p:nvSpPr>
        <p:spPr/>
        <p:txBody>
          <a:bodyPr/>
          <a:lstStyle/>
          <a:p>
            <a:r>
              <a:rPr lang="en-US" smtClean="0"/>
              <a:t>PHY 113 A  Fall 2012 -- Lecture 8</a:t>
            </a:r>
            <a:endParaRPr lang="en-US"/>
          </a:p>
        </p:txBody>
      </p:sp>
      <p:sp>
        <p:nvSpPr>
          <p:cNvPr id="6" name="Slide Number Placeholder 5"/>
          <p:cNvSpPr>
            <a:spLocks noGrp="1"/>
          </p:cNvSpPr>
          <p:nvPr>
            <p:ph type="sldNum" sz="quarter" idx="12"/>
          </p:nvPr>
        </p:nvSpPr>
        <p:spPr/>
        <p:txBody>
          <a:bodyPr/>
          <a:lstStyle/>
          <a:p>
            <a:fld id="{CE368B07-CEBF-4C80-90AF-53B34FA04CF3}" type="slidenum">
              <a:rPr lang="en-US" smtClean="0"/>
              <a:t>‹#›</a:t>
            </a:fld>
            <a:endParaRPr lang="en-US"/>
          </a:p>
        </p:txBody>
      </p:sp>
    </p:spTree>
    <p:extLst>
      <p:ext uri="{BB962C8B-B14F-4D97-AF65-F5344CB8AC3E}">
        <p14:creationId xmlns:p14="http://schemas.microsoft.com/office/powerpoint/2010/main" val="18042887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9/14/2012</a:t>
            </a:r>
            <a:endParaRPr lang="en-US"/>
          </a:p>
        </p:txBody>
      </p:sp>
      <p:sp>
        <p:nvSpPr>
          <p:cNvPr id="5" name="Footer Placeholder 4"/>
          <p:cNvSpPr>
            <a:spLocks noGrp="1"/>
          </p:cNvSpPr>
          <p:nvPr>
            <p:ph type="ftr" sz="quarter" idx="11"/>
          </p:nvPr>
        </p:nvSpPr>
        <p:spPr/>
        <p:txBody>
          <a:bodyPr/>
          <a:lstStyle/>
          <a:p>
            <a:r>
              <a:rPr lang="en-US" smtClean="0"/>
              <a:t>PHY 113 A  Fall 2012 -- Lecture 8</a:t>
            </a:r>
            <a:endParaRPr lang="en-US"/>
          </a:p>
        </p:txBody>
      </p:sp>
      <p:sp>
        <p:nvSpPr>
          <p:cNvPr id="6" name="Slide Number Placeholder 5"/>
          <p:cNvSpPr>
            <a:spLocks noGrp="1"/>
          </p:cNvSpPr>
          <p:nvPr>
            <p:ph type="sldNum" sz="quarter" idx="12"/>
          </p:nvPr>
        </p:nvSpPr>
        <p:spPr/>
        <p:txBody>
          <a:bodyPr/>
          <a:lstStyle/>
          <a:p>
            <a:fld id="{CE368B07-CEBF-4C80-90AF-53B34FA04CF3}" type="slidenum">
              <a:rPr lang="en-US" smtClean="0"/>
              <a:t>‹#›</a:t>
            </a:fld>
            <a:endParaRPr lang="en-US"/>
          </a:p>
        </p:txBody>
      </p:sp>
    </p:spTree>
    <p:extLst>
      <p:ext uri="{BB962C8B-B14F-4D97-AF65-F5344CB8AC3E}">
        <p14:creationId xmlns:p14="http://schemas.microsoft.com/office/powerpoint/2010/main" val="33328557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smtClean="0"/>
              <a:t>9/14/2012</a:t>
            </a:r>
            <a:endParaRPr lang="en-US"/>
          </a:p>
        </p:txBody>
      </p:sp>
      <p:sp>
        <p:nvSpPr>
          <p:cNvPr id="5" name="Footer Placeholder 4"/>
          <p:cNvSpPr>
            <a:spLocks noGrp="1"/>
          </p:cNvSpPr>
          <p:nvPr>
            <p:ph type="ftr" sz="quarter" idx="11"/>
          </p:nvPr>
        </p:nvSpPr>
        <p:spPr/>
        <p:txBody>
          <a:bodyPr/>
          <a:lstStyle/>
          <a:p>
            <a:r>
              <a:rPr lang="en-US" smtClean="0"/>
              <a:t>PHY 113 A  Fall 2012 -- Lecture 8</a:t>
            </a:r>
            <a:endParaRPr lang="en-US"/>
          </a:p>
        </p:txBody>
      </p:sp>
      <p:sp>
        <p:nvSpPr>
          <p:cNvPr id="6" name="Slide Number Placeholder 5"/>
          <p:cNvSpPr>
            <a:spLocks noGrp="1"/>
          </p:cNvSpPr>
          <p:nvPr>
            <p:ph type="sldNum" sz="quarter" idx="12"/>
          </p:nvPr>
        </p:nvSpPr>
        <p:spPr/>
        <p:txBody>
          <a:bodyPr/>
          <a:lstStyle/>
          <a:p>
            <a:fld id="{CE368B07-CEBF-4C80-90AF-53B34FA04CF3}" type="slidenum">
              <a:rPr lang="en-US" smtClean="0"/>
              <a:t>‹#›</a:t>
            </a:fld>
            <a:endParaRPr lang="en-US"/>
          </a:p>
        </p:txBody>
      </p:sp>
    </p:spTree>
    <p:extLst>
      <p:ext uri="{BB962C8B-B14F-4D97-AF65-F5344CB8AC3E}">
        <p14:creationId xmlns:p14="http://schemas.microsoft.com/office/powerpoint/2010/main" val="33203837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US" smtClean="0"/>
              <a:t>9/14/2012</a:t>
            </a:r>
            <a:endParaRPr lang="en-US"/>
          </a:p>
        </p:txBody>
      </p:sp>
      <p:sp>
        <p:nvSpPr>
          <p:cNvPr id="6" name="Footer Placeholder 5"/>
          <p:cNvSpPr>
            <a:spLocks noGrp="1"/>
          </p:cNvSpPr>
          <p:nvPr>
            <p:ph type="ftr" sz="quarter" idx="11"/>
          </p:nvPr>
        </p:nvSpPr>
        <p:spPr/>
        <p:txBody>
          <a:bodyPr/>
          <a:lstStyle/>
          <a:p>
            <a:r>
              <a:rPr lang="en-US" smtClean="0"/>
              <a:t>PHY 113 A  Fall 2012 -- Lecture 8</a:t>
            </a:r>
            <a:endParaRPr lang="en-US"/>
          </a:p>
        </p:txBody>
      </p:sp>
      <p:sp>
        <p:nvSpPr>
          <p:cNvPr id="7" name="Slide Number Placeholder 6"/>
          <p:cNvSpPr>
            <a:spLocks noGrp="1"/>
          </p:cNvSpPr>
          <p:nvPr>
            <p:ph type="sldNum" sz="quarter" idx="12"/>
          </p:nvPr>
        </p:nvSpPr>
        <p:spPr/>
        <p:txBody>
          <a:bodyPr/>
          <a:lstStyle/>
          <a:p>
            <a:fld id="{CE368B07-CEBF-4C80-90AF-53B34FA04CF3}" type="slidenum">
              <a:rPr lang="en-US" smtClean="0"/>
              <a:t>‹#›</a:t>
            </a:fld>
            <a:endParaRPr lang="en-US"/>
          </a:p>
        </p:txBody>
      </p:sp>
    </p:spTree>
    <p:extLst>
      <p:ext uri="{BB962C8B-B14F-4D97-AF65-F5344CB8AC3E}">
        <p14:creationId xmlns:p14="http://schemas.microsoft.com/office/powerpoint/2010/main" val="32736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US" smtClean="0"/>
              <a:t>9/14/2012</a:t>
            </a:r>
            <a:endParaRPr lang="en-US"/>
          </a:p>
        </p:txBody>
      </p:sp>
      <p:sp>
        <p:nvSpPr>
          <p:cNvPr id="8" name="Footer Placeholder 7"/>
          <p:cNvSpPr>
            <a:spLocks noGrp="1"/>
          </p:cNvSpPr>
          <p:nvPr>
            <p:ph type="ftr" sz="quarter" idx="11"/>
          </p:nvPr>
        </p:nvSpPr>
        <p:spPr/>
        <p:txBody>
          <a:bodyPr/>
          <a:lstStyle/>
          <a:p>
            <a:r>
              <a:rPr lang="en-US" smtClean="0"/>
              <a:t>PHY 113 A  Fall 2012 -- Lecture 8</a:t>
            </a:r>
            <a:endParaRPr lang="en-US"/>
          </a:p>
        </p:txBody>
      </p:sp>
      <p:sp>
        <p:nvSpPr>
          <p:cNvPr id="9" name="Slide Number Placeholder 8"/>
          <p:cNvSpPr>
            <a:spLocks noGrp="1"/>
          </p:cNvSpPr>
          <p:nvPr>
            <p:ph type="sldNum" sz="quarter" idx="12"/>
          </p:nvPr>
        </p:nvSpPr>
        <p:spPr/>
        <p:txBody>
          <a:bodyPr/>
          <a:lstStyle/>
          <a:p>
            <a:fld id="{CE368B07-CEBF-4C80-90AF-53B34FA04CF3}" type="slidenum">
              <a:rPr lang="en-US" smtClean="0"/>
              <a:t>‹#›</a:t>
            </a:fld>
            <a:endParaRPr lang="en-US"/>
          </a:p>
        </p:txBody>
      </p:sp>
    </p:spTree>
    <p:extLst>
      <p:ext uri="{BB962C8B-B14F-4D97-AF65-F5344CB8AC3E}">
        <p14:creationId xmlns:p14="http://schemas.microsoft.com/office/powerpoint/2010/main" val="20369225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smtClean="0"/>
              <a:t>9/14/2012</a:t>
            </a:r>
            <a:endParaRPr lang="en-US"/>
          </a:p>
        </p:txBody>
      </p:sp>
      <p:sp>
        <p:nvSpPr>
          <p:cNvPr id="4" name="Footer Placeholder 3"/>
          <p:cNvSpPr>
            <a:spLocks noGrp="1"/>
          </p:cNvSpPr>
          <p:nvPr>
            <p:ph type="ftr" sz="quarter" idx="11"/>
          </p:nvPr>
        </p:nvSpPr>
        <p:spPr/>
        <p:txBody>
          <a:bodyPr/>
          <a:lstStyle/>
          <a:p>
            <a:r>
              <a:rPr lang="en-US" smtClean="0"/>
              <a:t>PHY 113 A  Fall 2012 -- Lecture 8</a:t>
            </a:r>
            <a:endParaRPr lang="en-US"/>
          </a:p>
        </p:txBody>
      </p:sp>
      <p:sp>
        <p:nvSpPr>
          <p:cNvPr id="5" name="Slide Number Placeholder 4"/>
          <p:cNvSpPr>
            <a:spLocks noGrp="1"/>
          </p:cNvSpPr>
          <p:nvPr>
            <p:ph type="sldNum" sz="quarter" idx="12"/>
          </p:nvPr>
        </p:nvSpPr>
        <p:spPr/>
        <p:txBody>
          <a:bodyPr/>
          <a:lstStyle/>
          <a:p>
            <a:fld id="{CE368B07-CEBF-4C80-90AF-53B34FA04CF3}" type="slidenum">
              <a:rPr lang="en-US" smtClean="0"/>
              <a:t>‹#›</a:t>
            </a:fld>
            <a:endParaRPr lang="en-US"/>
          </a:p>
        </p:txBody>
      </p:sp>
    </p:spTree>
    <p:extLst>
      <p:ext uri="{BB962C8B-B14F-4D97-AF65-F5344CB8AC3E}">
        <p14:creationId xmlns:p14="http://schemas.microsoft.com/office/powerpoint/2010/main" val="36689163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9/14/2012</a:t>
            </a:r>
            <a:endParaRPr lang="en-US"/>
          </a:p>
        </p:txBody>
      </p:sp>
      <p:sp>
        <p:nvSpPr>
          <p:cNvPr id="3" name="Footer Placeholder 2"/>
          <p:cNvSpPr>
            <a:spLocks noGrp="1"/>
          </p:cNvSpPr>
          <p:nvPr>
            <p:ph type="ftr" sz="quarter" idx="11"/>
          </p:nvPr>
        </p:nvSpPr>
        <p:spPr/>
        <p:txBody>
          <a:bodyPr/>
          <a:lstStyle/>
          <a:p>
            <a:r>
              <a:rPr lang="en-US" smtClean="0"/>
              <a:t>PHY 113 A  Fall 2012 -- Lecture 8</a:t>
            </a:r>
            <a:endParaRPr lang="en-US"/>
          </a:p>
        </p:txBody>
      </p:sp>
      <p:sp>
        <p:nvSpPr>
          <p:cNvPr id="4" name="Slide Number Placeholder 3"/>
          <p:cNvSpPr>
            <a:spLocks noGrp="1"/>
          </p:cNvSpPr>
          <p:nvPr>
            <p:ph type="sldNum" sz="quarter" idx="12"/>
          </p:nvPr>
        </p:nvSpPr>
        <p:spPr/>
        <p:txBody>
          <a:bodyPr/>
          <a:lstStyle/>
          <a:p>
            <a:fld id="{CE368B07-CEBF-4C80-90AF-53B34FA04CF3}" type="slidenum">
              <a:rPr lang="en-US" smtClean="0"/>
              <a:t>‹#›</a:t>
            </a:fld>
            <a:endParaRPr lang="en-US"/>
          </a:p>
        </p:txBody>
      </p:sp>
    </p:spTree>
    <p:extLst>
      <p:ext uri="{BB962C8B-B14F-4D97-AF65-F5344CB8AC3E}">
        <p14:creationId xmlns:p14="http://schemas.microsoft.com/office/powerpoint/2010/main" val="10958655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9/14/2012</a:t>
            </a:r>
            <a:endParaRPr lang="en-US"/>
          </a:p>
        </p:txBody>
      </p:sp>
      <p:sp>
        <p:nvSpPr>
          <p:cNvPr id="6" name="Footer Placeholder 5"/>
          <p:cNvSpPr>
            <a:spLocks noGrp="1"/>
          </p:cNvSpPr>
          <p:nvPr>
            <p:ph type="ftr" sz="quarter" idx="11"/>
          </p:nvPr>
        </p:nvSpPr>
        <p:spPr/>
        <p:txBody>
          <a:bodyPr/>
          <a:lstStyle/>
          <a:p>
            <a:r>
              <a:rPr lang="en-US" smtClean="0"/>
              <a:t>PHY 113 A  Fall 2012 -- Lecture 8</a:t>
            </a:r>
            <a:endParaRPr lang="en-US"/>
          </a:p>
        </p:txBody>
      </p:sp>
      <p:sp>
        <p:nvSpPr>
          <p:cNvPr id="7" name="Slide Number Placeholder 6"/>
          <p:cNvSpPr>
            <a:spLocks noGrp="1"/>
          </p:cNvSpPr>
          <p:nvPr>
            <p:ph type="sldNum" sz="quarter" idx="12"/>
          </p:nvPr>
        </p:nvSpPr>
        <p:spPr/>
        <p:txBody>
          <a:bodyPr/>
          <a:lstStyle/>
          <a:p>
            <a:fld id="{CE368B07-CEBF-4C80-90AF-53B34FA04CF3}" type="slidenum">
              <a:rPr lang="en-US" smtClean="0"/>
              <a:t>‹#›</a:t>
            </a:fld>
            <a:endParaRPr lang="en-US"/>
          </a:p>
        </p:txBody>
      </p:sp>
    </p:spTree>
    <p:extLst>
      <p:ext uri="{BB962C8B-B14F-4D97-AF65-F5344CB8AC3E}">
        <p14:creationId xmlns:p14="http://schemas.microsoft.com/office/powerpoint/2010/main" val="14225024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9/14/2012</a:t>
            </a:r>
            <a:endParaRPr lang="en-US"/>
          </a:p>
        </p:txBody>
      </p:sp>
      <p:sp>
        <p:nvSpPr>
          <p:cNvPr id="6" name="Footer Placeholder 5"/>
          <p:cNvSpPr>
            <a:spLocks noGrp="1"/>
          </p:cNvSpPr>
          <p:nvPr>
            <p:ph type="ftr" sz="quarter" idx="11"/>
          </p:nvPr>
        </p:nvSpPr>
        <p:spPr/>
        <p:txBody>
          <a:bodyPr/>
          <a:lstStyle/>
          <a:p>
            <a:r>
              <a:rPr lang="en-US" smtClean="0"/>
              <a:t>PHY 113 A  Fall 2012 -- Lecture 8</a:t>
            </a:r>
            <a:endParaRPr lang="en-US"/>
          </a:p>
        </p:txBody>
      </p:sp>
      <p:sp>
        <p:nvSpPr>
          <p:cNvPr id="7" name="Slide Number Placeholder 6"/>
          <p:cNvSpPr>
            <a:spLocks noGrp="1"/>
          </p:cNvSpPr>
          <p:nvPr>
            <p:ph type="sldNum" sz="quarter" idx="12"/>
          </p:nvPr>
        </p:nvSpPr>
        <p:spPr/>
        <p:txBody>
          <a:bodyPr/>
          <a:lstStyle/>
          <a:p>
            <a:fld id="{CE368B07-CEBF-4C80-90AF-53B34FA04CF3}" type="slidenum">
              <a:rPr lang="en-US" smtClean="0"/>
              <a:t>‹#›</a:t>
            </a:fld>
            <a:endParaRPr lang="en-US"/>
          </a:p>
        </p:txBody>
      </p:sp>
    </p:spTree>
    <p:extLst>
      <p:ext uri="{BB962C8B-B14F-4D97-AF65-F5344CB8AC3E}">
        <p14:creationId xmlns:p14="http://schemas.microsoft.com/office/powerpoint/2010/main" val="36302447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smtClean="0"/>
              <a:t>9/14/2012</a:t>
            </a: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PHY 113 A  Fall 2012 -- Lecture 8</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E368B07-CEBF-4C80-90AF-53B34FA04CF3}" type="slidenum">
              <a:rPr lang="en-US" smtClean="0"/>
              <a:t>‹#›</a:t>
            </a:fld>
            <a:endParaRPr lang="en-US"/>
          </a:p>
        </p:txBody>
      </p:sp>
    </p:spTree>
    <p:extLst>
      <p:ext uri="{BB962C8B-B14F-4D97-AF65-F5344CB8AC3E}">
        <p14:creationId xmlns:p14="http://schemas.microsoft.com/office/powerpoint/2010/main" val="27001727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slideLayout" Target="../slideLayouts/slideLayout7.xml"/><Relationship Id="rId1" Type="http://schemas.openxmlformats.org/officeDocument/2006/relationships/vmlDrawing" Target="../drawings/vmlDrawing4.vml"/><Relationship Id="rId5" Type="http://schemas.openxmlformats.org/officeDocument/2006/relationships/image" Target="../media/image11.wmf"/><Relationship Id="rId4" Type="http://schemas.openxmlformats.org/officeDocument/2006/relationships/oleObject" Target="../embeddings/oleObject6.bin"/></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slideLayout" Target="../slideLayouts/slideLayout7.xml"/><Relationship Id="rId1" Type="http://schemas.openxmlformats.org/officeDocument/2006/relationships/vmlDrawing" Target="../drawings/vmlDrawing5.vml"/><Relationship Id="rId6" Type="http://schemas.openxmlformats.org/officeDocument/2006/relationships/image" Target="../media/image14.jpeg"/><Relationship Id="rId5" Type="http://schemas.openxmlformats.org/officeDocument/2006/relationships/image" Target="../media/image12.wmf"/><Relationship Id="rId4" Type="http://schemas.openxmlformats.org/officeDocument/2006/relationships/oleObject" Target="../embeddings/oleObject7.bin"/></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slideLayout" Target="../slideLayouts/slideLayout7.xml"/><Relationship Id="rId1" Type="http://schemas.openxmlformats.org/officeDocument/2006/relationships/vmlDrawing" Target="../drawings/vmlDrawing6.vml"/><Relationship Id="rId6" Type="http://schemas.openxmlformats.org/officeDocument/2006/relationships/image" Target="../media/image17.jpeg"/><Relationship Id="rId5" Type="http://schemas.openxmlformats.org/officeDocument/2006/relationships/image" Target="../media/image15.wmf"/><Relationship Id="rId4" Type="http://schemas.openxmlformats.org/officeDocument/2006/relationships/oleObject" Target="../embeddings/oleObject8.bin"/></Relationships>
</file>

<file path=ppt/slides/_rels/slide17.xml.rels><?xml version="1.0" encoding="UTF-8" standalone="yes"?>
<Relationships xmlns="http://schemas.openxmlformats.org/package/2006/relationships"><Relationship Id="rId3" Type="http://schemas.openxmlformats.org/officeDocument/2006/relationships/oleObject" Target="../embeddings/oleObject9.bin"/><Relationship Id="rId7" Type="http://schemas.openxmlformats.org/officeDocument/2006/relationships/image" Target="../media/image18.wmf"/><Relationship Id="rId2" Type="http://schemas.openxmlformats.org/officeDocument/2006/relationships/slideLayout" Target="../slideLayouts/slideLayout7.xml"/><Relationship Id="rId1" Type="http://schemas.openxmlformats.org/officeDocument/2006/relationships/vmlDrawing" Target="../drawings/vmlDrawing7.vml"/><Relationship Id="rId6" Type="http://schemas.openxmlformats.org/officeDocument/2006/relationships/oleObject" Target="../embeddings/oleObject10.bin"/><Relationship Id="rId5" Type="http://schemas.openxmlformats.org/officeDocument/2006/relationships/image" Target="../media/image17.jpeg"/><Relationship Id="rId4" Type="http://schemas.openxmlformats.org/officeDocument/2006/relationships/image" Target="../media/image15.wmf"/></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hyperlink" Target="http://www.newton.ac.uk/newton.html" TargetMode="External"/><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5.jpeg"/><Relationship Id="rId7" Type="http://schemas.openxmlformats.org/officeDocument/2006/relationships/image" Target="../media/image4.wmf"/><Relationship Id="rId2" Type="http://schemas.openxmlformats.org/officeDocument/2006/relationships/slideLayout" Target="../slideLayouts/slideLayout7.xml"/><Relationship Id="rId1" Type="http://schemas.openxmlformats.org/officeDocument/2006/relationships/vmlDrawing" Target="../drawings/vmlDrawing1.vml"/><Relationship Id="rId6" Type="http://schemas.openxmlformats.org/officeDocument/2006/relationships/oleObject" Target="../embeddings/oleObject2.bin"/><Relationship Id="rId5" Type="http://schemas.openxmlformats.org/officeDocument/2006/relationships/image" Target="../media/image3.wmf"/><Relationship Id="rId4" Type="http://schemas.openxmlformats.org/officeDocument/2006/relationships/oleObject" Target="../embeddings/oleObject1.bin"/></Relationships>
</file>

<file path=ppt/slides/_rels/slide6.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slideLayout" Target="../slideLayouts/slideLayout7.xml"/><Relationship Id="rId1" Type="http://schemas.openxmlformats.org/officeDocument/2006/relationships/vmlDrawing" Target="../drawings/vmlDrawing2.vml"/><Relationship Id="rId5" Type="http://schemas.openxmlformats.org/officeDocument/2006/relationships/image" Target="../media/image6.wmf"/><Relationship Id="rId4" Type="http://schemas.openxmlformats.org/officeDocument/2006/relationships/oleObject" Target="../embeddings/oleObject3.bin"/></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7.xml"/><Relationship Id="rId1" Type="http://schemas.openxmlformats.org/officeDocument/2006/relationships/vmlDrawing" Target="../drawings/vmlDrawing3.vml"/><Relationship Id="rId6" Type="http://schemas.openxmlformats.org/officeDocument/2006/relationships/image" Target="../media/image9.wmf"/><Relationship Id="rId5" Type="http://schemas.openxmlformats.org/officeDocument/2006/relationships/oleObject" Target="../embeddings/oleObject5.bin"/><Relationship Id="rId4" Type="http://schemas.openxmlformats.org/officeDocument/2006/relationships/image" Target="../media/image8.wmf"/></Relationships>
</file>

<file path=ppt/slides/_rels/slide8.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9/14/2012</a:t>
            </a:r>
            <a:endParaRPr lang="en-US"/>
          </a:p>
        </p:txBody>
      </p:sp>
      <p:sp>
        <p:nvSpPr>
          <p:cNvPr id="3" name="Footer Placeholder 2"/>
          <p:cNvSpPr>
            <a:spLocks noGrp="1"/>
          </p:cNvSpPr>
          <p:nvPr>
            <p:ph type="ftr" sz="quarter" idx="11"/>
          </p:nvPr>
        </p:nvSpPr>
        <p:spPr/>
        <p:txBody>
          <a:bodyPr/>
          <a:lstStyle/>
          <a:p>
            <a:r>
              <a:rPr lang="en-US" smtClean="0"/>
              <a:t>PHY 113 A  Fall 2012 -- Lecture 8</a:t>
            </a:r>
            <a:endParaRPr lang="en-US"/>
          </a:p>
        </p:txBody>
      </p:sp>
      <p:sp>
        <p:nvSpPr>
          <p:cNvPr id="4" name="Slide Number Placeholder 3"/>
          <p:cNvSpPr>
            <a:spLocks noGrp="1"/>
          </p:cNvSpPr>
          <p:nvPr>
            <p:ph type="sldNum" sz="quarter" idx="12"/>
          </p:nvPr>
        </p:nvSpPr>
        <p:spPr/>
        <p:txBody>
          <a:bodyPr/>
          <a:lstStyle/>
          <a:p>
            <a:fld id="{CE368B07-CEBF-4C80-90AF-53B34FA04CF3}" type="slidenum">
              <a:rPr lang="en-US" smtClean="0"/>
              <a:t>1</a:t>
            </a:fld>
            <a:endParaRPr lang="en-US"/>
          </a:p>
        </p:txBody>
      </p:sp>
      <p:sp>
        <p:nvSpPr>
          <p:cNvPr id="5" name="TextBox 4"/>
          <p:cNvSpPr txBox="1"/>
          <p:nvPr/>
        </p:nvSpPr>
        <p:spPr>
          <a:xfrm>
            <a:off x="914400" y="457200"/>
            <a:ext cx="7239000" cy="5416868"/>
          </a:xfrm>
          <a:prstGeom prst="rect">
            <a:avLst/>
          </a:prstGeom>
          <a:noFill/>
        </p:spPr>
        <p:txBody>
          <a:bodyPr wrap="square" rtlCol="0">
            <a:spAutoFit/>
          </a:bodyPr>
          <a:lstStyle/>
          <a:p>
            <a:pPr algn="ctr"/>
            <a:r>
              <a:rPr lang="en-US" sz="3200" b="1" dirty="0" smtClean="0"/>
              <a:t>PHY 113 A General Physics I</a:t>
            </a:r>
          </a:p>
          <a:p>
            <a:pPr algn="ctr"/>
            <a:r>
              <a:rPr lang="en-US" sz="3200" b="1" dirty="0" smtClean="0"/>
              <a:t>9-9:50 AM  MWF  Olin 101</a:t>
            </a:r>
          </a:p>
          <a:p>
            <a:pPr algn="ctr"/>
            <a:endParaRPr lang="en-US" sz="3200" b="1" dirty="0"/>
          </a:p>
          <a:p>
            <a:pPr algn="ctr"/>
            <a:r>
              <a:rPr lang="en-US" sz="3200" b="1" dirty="0" smtClean="0"/>
              <a:t>Plan for Lecture 8:</a:t>
            </a:r>
          </a:p>
          <a:p>
            <a:pPr>
              <a:spcBef>
                <a:spcPct val="50000"/>
              </a:spcBef>
            </a:pPr>
            <a:r>
              <a:rPr lang="en-US" sz="3200" b="1" dirty="0" smtClean="0">
                <a:solidFill>
                  <a:schemeClr val="folHlink"/>
                </a:solidFill>
              </a:rPr>
              <a:t> Chapter 5 – More a</a:t>
            </a:r>
            <a:r>
              <a:rPr lang="en-US" sz="3600" b="1" dirty="0" smtClean="0">
                <a:solidFill>
                  <a:schemeClr val="folHlink"/>
                </a:solidFill>
              </a:rPr>
              <a:t>pplications of Newton’s laws</a:t>
            </a:r>
          </a:p>
          <a:p>
            <a:pPr marL="971550" lvl="1" indent="-514350">
              <a:spcBef>
                <a:spcPct val="50000"/>
              </a:spcBef>
              <a:buFont typeface="+mj-lt"/>
              <a:buAutoNum type="arabicPeriod"/>
            </a:pPr>
            <a:r>
              <a:rPr lang="en-US" sz="3200" b="1" dirty="0" smtClean="0">
                <a:solidFill>
                  <a:schemeClr val="folHlink"/>
                </a:solidFill>
              </a:rPr>
              <a:t>Two dimensional statics and dynamics</a:t>
            </a:r>
          </a:p>
          <a:p>
            <a:pPr marL="971550" lvl="1" indent="-514350">
              <a:spcBef>
                <a:spcPct val="50000"/>
              </a:spcBef>
              <a:buFont typeface="+mj-lt"/>
              <a:buAutoNum type="arabicPeriod"/>
            </a:pPr>
            <a:r>
              <a:rPr lang="en-US" sz="3200" b="1" dirty="0" smtClean="0">
                <a:solidFill>
                  <a:schemeClr val="folHlink"/>
                </a:solidFill>
              </a:rPr>
              <a:t>Friction forces</a:t>
            </a:r>
          </a:p>
        </p:txBody>
      </p:sp>
    </p:spTree>
    <p:extLst>
      <p:ext uri="{BB962C8B-B14F-4D97-AF65-F5344CB8AC3E}">
        <p14:creationId xmlns:p14="http://schemas.microsoft.com/office/powerpoint/2010/main" val="379987409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Date Placeholder 1"/>
          <p:cNvSpPr>
            <a:spLocks noGrp="1"/>
          </p:cNvSpPr>
          <p:nvPr>
            <p:ph type="dt" sz="half" idx="10"/>
          </p:nvPr>
        </p:nvSpPr>
        <p:spPr/>
        <p:txBody>
          <a:bodyPr/>
          <a:lstStyle/>
          <a:p>
            <a:fld id="{B795E29E-1848-46D1-A311-0672E6967F6B}" type="datetime1">
              <a:rPr lang="en-US"/>
              <a:pPr/>
              <a:t>9/13/2012</a:t>
            </a:fld>
            <a:endParaRPr lang="en-US"/>
          </a:p>
        </p:txBody>
      </p:sp>
      <p:sp>
        <p:nvSpPr>
          <p:cNvPr id="9" name="Footer Placeholder 2"/>
          <p:cNvSpPr>
            <a:spLocks noGrp="1"/>
          </p:cNvSpPr>
          <p:nvPr>
            <p:ph type="ftr" sz="quarter" idx="11"/>
          </p:nvPr>
        </p:nvSpPr>
        <p:spPr/>
        <p:txBody>
          <a:bodyPr/>
          <a:lstStyle/>
          <a:p>
            <a:r>
              <a:rPr lang="en-US"/>
              <a:t>PHY 113 -- Lecture 6</a:t>
            </a:r>
          </a:p>
        </p:txBody>
      </p:sp>
      <p:sp>
        <p:nvSpPr>
          <p:cNvPr id="10" name="Slide Number Placeholder 3"/>
          <p:cNvSpPr>
            <a:spLocks noGrp="1"/>
          </p:cNvSpPr>
          <p:nvPr>
            <p:ph type="sldNum" sz="quarter" idx="12"/>
          </p:nvPr>
        </p:nvSpPr>
        <p:spPr/>
        <p:txBody>
          <a:bodyPr/>
          <a:lstStyle/>
          <a:p>
            <a:fld id="{A7A62071-E3D0-4328-86A3-C6D7C89152EC}" type="slidenum">
              <a:rPr lang="en-US"/>
              <a:pPr/>
              <a:t>10</a:t>
            </a:fld>
            <a:endParaRPr lang="en-US"/>
          </a:p>
        </p:txBody>
      </p:sp>
      <p:sp>
        <p:nvSpPr>
          <p:cNvPr id="37890" name="Text Box 2"/>
          <p:cNvSpPr txBox="1">
            <a:spLocks noChangeArrowheads="1"/>
          </p:cNvSpPr>
          <p:nvPr/>
        </p:nvSpPr>
        <p:spPr bwMode="auto">
          <a:xfrm>
            <a:off x="609600" y="736937"/>
            <a:ext cx="8001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2400" dirty="0">
                <a:latin typeface="Arial" pitchFamily="34" charset="0"/>
                <a:cs typeface="Arial" pitchFamily="34" charset="0"/>
              </a:rPr>
              <a:t>Surface friction:</a:t>
            </a:r>
          </a:p>
        </p:txBody>
      </p:sp>
      <p:pic>
        <p:nvPicPr>
          <p:cNvPr id="37891" name="Picture 3"/>
          <p:cNvPicPr>
            <a:picLocks noChangeAspect="1" noChangeArrowheads="1"/>
          </p:cNvPicPr>
          <p:nvPr/>
        </p:nvPicPr>
        <p:blipFill>
          <a:blip r:embed="rId3">
            <a:extLst>
              <a:ext uri="{28A0092B-C50C-407E-A947-70E740481C1C}">
                <a14:useLocalDpi xmlns:a14="http://schemas.microsoft.com/office/drawing/2010/main" val="0"/>
              </a:ext>
            </a:extLst>
          </a:blip>
          <a:srcRect l="52095" t="22229" r="23941" b="54153"/>
          <a:stretch>
            <a:fillRect/>
          </a:stretch>
        </p:blipFill>
        <p:spPr bwMode="auto">
          <a:xfrm>
            <a:off x="4346161" y="609600"/>
            <a:ext cx="2629193" cy="19434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7892" name="Rectangle 4"/>
          <p:cNvSpPr>
            <a:spLocks noChangeArrowheads="1"/>
          </p:cNvSpPr>
          <p:nvPr/>
        </p:nvSpPr>
        <p:spPr bwMode="auto">
          <a:xfrm>
            <a:off x="1828800" y="1143000"/>
            <a:ext cx="914400" cy="22860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7893" name="Text Box 5"/>
          <p:cNvSpPr txBox="1">
            <a:spLocks noChangeArrowheads="1"/>
          </p:cNvSpPr>
          <p:nvPr/>
        </p:nvSpPr>
        <p:spPr bwMode="auto">
          <a:xfrm>
            <a:off x="3695332" y="2750829"/>
            <a:ext cx="3463640"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sz="2400" i="1" dirty="0">
                <a:latin typeface="Arial" pitchFamily="34" charset="0"/>
                <a:cs typeface="Arial" pitchFamily="34" charset="0"/>
              </a:rPr>
              <a:t>F-</a:t>
            </a:r>
            <a:r>
              <a:rPr lang="en-US" sz="2400" i="1" dirty="0" err="1">
                <a:latin typeface="Arial" pitchFamily="34" charset="0"/>
                <a:cs typeface="Arial" pitchFamily="34" charset="0"/>
              </a:rPr>
              <a:t>f</a:t>
            </a:r>
            <a:r>
              <a:rPr lang="en-US" sz="2400" i="1" baseline="-25000" dirty="0" err="1">
                <a:latin typeface="Arial" pitchFamily="34" charset="0"/>
                <a:cs typeface="Arial" pitchFamily="34" charset="0"/>
              </a:rPr>
              <a:t>s</a:t>
            </a:r>
            <a:r>
              <a:rPr lang="en-US" sz="2400" i="1" dirty="0">
                <a:latin typeface="Arial" pitchFamily="34" charset="0"/>
                <a:cs typeface="Arial" pitchFamily="34" charset="0"/>
              </a:rPr>
              <a:t> = 0</a:t>
            </a:r>
            <a:r>
              <a:rPr lang="en-US" sz="2400" dirty="0">
                <a:latin typeface="Arial" pitchFamily="34" charset="0"/>
                <a:cs typeface="Arial" pitchFamily="34" charset="0"/>
              </a:rPr>
              <a:t> </a:t>
            </a:r>
            <a:r>
              <a:rPr lang="en-US" sz="2400" dirty="0" smtClean="0">
                <a:latin typeface="Arial" pitchFamily="34" charset="0"/>
                <a:cs typeface="Arial" pitchFamily="34" charset="0"/>
              </a:rPr>
              <a:t> if </a:t>
            </a:r>
            <a:r>
              <a:rPr lang="en-US" sz="2400" i="1" dirty="0" smtClean="0">
                <a:latin typeface="Arial" pitchFamily="34" charset="0"/>
                <a:cs typeface="Arial" pitchFamily="34" charset="0"/>
              </a:rPr>
              <a:t>F &lt; </a:t>
            </a:r>
            <a:r>
              <a:rPr lang="en-US" sz="2400" i="1" dirty="0" smtClean="0">
                <a:latin typeface="Symbol" pitchFamily="18" charset="2"/>
                <a:cs typeface="Arial" pitchFamily="34" charset="0"/>
              </a:rPr>
              <a:t>m</a:t>
            </a:r>
            <a:r>
              <a:rPr lang="en-US" sz="2400" i="1" baseline="-25000" dirty="0" smtClean="0">
                <a:latin typeface="Arial" pitchFamily="34" charset="0"/>
                <a:cs typeface="Arial" pitchFamily="34" charset="0"/>
              </a:rPr>
              <a:t>s</a:t>
            </a:r>
            <a:r>
              <a:rPr lang="en-US" sz="2400" i="1" dirty="0" smtClean="0">
                <a:latin typeface="Arial" pitchFamily="34" charset="0"/>
                <a:cs typeface="Arial" pitchFamily="34" charset="0"/>
              </a:rPr>
              <a:t>n=</a:t>
            </a:r>
            <a:r>
              <a:rPr lang="en-US" sz="2400" i="1" dirty="0" err="1" smtClean="0">
                <a:latin typeface="Symbol" pitchFamily="18" charset="2"/>
                <a:cs typeface="Arial" pitchFamily="34" charset="0"/>
              </a:rPr>
              <a:t>m</a:t>
            </a:r>
            <a:r>
              <a:rPr lang="en-US" sz="2400" i="1" baseline="-25000" dirty="0" err="1" smtClean="0">
                <a:latin typeface="Arial" pitchFamily="34" charset="0"/>
                <a:cs typeface="Arial" pitchFamily="34" charset="0"/>
              </a:rPr>
              <a:t>s</a:t>
            </a:r>
            <a:r>
              <a:rPr lang="en-US" sz="2400" i="1" dirty="0" err="1" smtClean="0">
                <a:latin typeface="Arial" pitchFamily="34" charset="0"/>
                <a:cs typeface="Arial" pitchFamily="34" charset="0"/>
              </a:rPr>
              <a:t>mg</a:t>
            </a:r>
            <a:endParaRPr lang="en-US" sz="2400" i="1" dirty="0">
              <a:latin typeface="Arial" pitchFamily="34" charset="0"/>
              <a:cs typeface="Arial" pitchFamily="34" charset="0"/>
            </a:endParaRPr>
          </a:p>
        </p:txBody>
      </p:sp>
      <p:sp>
        <p:nvSpPr>
          <p:cNvPr id="37894" name="Text Box 6"/>
          <p:cNvSpPr txBox="1">
            <a:spLocks noChangeArrowheads="1"/>
          </p:cNvSpPr>
          <p:nvPr/>
        </p:nvSpPr>
        <p:spPr bwMode="auto">
          <a:xfrm>
            <a:off x="816429" y="4627602"/>
            <a:ext cx="8077200"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2400" dirty="0">
                <a:latin typeface="Arial" pitchFamily="34" charset="0"/>
                <a:cs typeface="Arial" pitchFamily="34" charset="0"/>
              </a:rPr>
              <a:t>if </a:t>
            </a:r>
            <a:r>
              <a:rPr lang="en-US" sz="2400" i="1" dirty="0">
                <a:latin typeface="Arial" pitchFamily="34" charset="0"/>
                <a:cs typeface="Arial" pitchFamily="34" charset="0"/>
              </a:rPr>
              <a:t>F&gt;</a:t>
            </a:r>
            <a:r>
              <a:rPr lang="en-US" sz="2400" i="1" dirty="0">
                <a:latin typeface="Symbol" pitchFamily="18" charset="2"/>
                <a:cs typeface="Arial" pitchFamily="34" charset="0"/>
              </a:rPr>
              <a:t>m</a:t>
            </a:r>
            <a:r>
              <a:rPr lang="en-US" sz="2400" i="1" baseline="-25000" dirty="0">
                <a:latin typeface="Arial" pitchFamily="34" charset="0"/>
                <a:cs typeface="Arial" pitchFamily="34" charset="0"/>
              </a:rPr>
              <a:t>s</a:t>
            </a:r>
            <a:r>
              <a:rPr lang="en-US" sz="2400" i="1" dirty="0">
                <a:latin typeface="Arial" pitchFamily="34" charset="0"/>
                <a:cs typeface="Arial" pitchFamily="34" charset="0"/>
              </a:rPr>
              <a:t>n=</a:t>
            </a:r>
            <a:r>
              <a:rPr lang="en-US" sz="2400" i="1" dirty="0" err="1">
                <a:latin typeface="Symbol" pitchFamily="18" charset="2"/>
                <a:cs typeface="Arial" pitchFamily="34" charset="0"/>
              </a:rPr>
              <a:t>m</a:t>
            </a:r>
            <a:r>
              <a:rPr lang="en-US" sz="2400" i="1" baseline="-25000" dirty="0" err="1">
                <a:latin typeface="Arial" pitchFamily="34" charset="0"/>
                <a:cs typeface="Arial" pitchFamily="34" charset="0"/>
              </a:rPr>
              <a:t>s</a:t>
            </a:r>
            <a:r>
              <a:rPr lang="en-US" sz="2400" i="1" dirty="0" err="1">
                <a:latin typeface="Arial" pitchFamily="34" charset="0"/>
                <a:cs typeface="Arial" pitchFamily="34" charset="0"/>
              </a:rPr>
              <a:t>mg</a:t>
            </a:r>
            <a:r>
              <a:rPr lang="en-US" sz="2400" i="1" dirty="0">
                <a:latin typeface="Arial" pitchFamily="34" charset="0"/>
                <a:cs typeface="Arial" pitchFamily="34" charset="0"/>
              </a:rPr>
              <a:t> , </a:t>
            </a:r>
            <a:r>
              <a:rPr lang="en-US" sz="2400" dirty="0">
                <a:latin typeface="Arial" pitchFamily="34" charset="0"/>
                <a:cs typeface="Arial" pitchFamily="34" charset="0"/>
              </a:rPr>
              <a:t>then  </a:t>
            </a:r>
            <a:r>
              <a:rPr lang="en-US" sz="2400" i="1" dirty="0">
                <a:latin typeface="Arial" pitchFamily="34" charset="0"/>
                <a:cs typeface="Arial" pitchFamily="34" charset="0"/>
              </a:rPr>
              <a:t>F-</a:t>
            </a:r>
            <a:r>
              <a:rPr lang="en-US" sz="2400" i="1" dirty="0" err="1">
                <a:latin typeface="Arial" pitchFamily="34" charset="0"/>
                <a:cs typeface="Arial" pitchFamily="34" charset="0"/>
              </a:rPr>
              <a:t>f</a:t>
            </a:r>
            <a:r>
              <a:rPr lang="en-US" sz="2400" i="1" baseline="-25000" dirty="0" err="1">
                <a:latin typeface="Arial" pitchFamily="34" charset="0"/>
                <a:cs typeface="Arial" pitchFamily="34" charset="0"/>
              </a:rPr>
              <a:t>k</a:t>
            </a:r>
            <a:r>
              <a:rPr lang="en-US" sz="2400" i="1" dirty="0">
                <a:latin typeface="Arial" pitchFamily="34" charset="0"/>
                <a:cs typeface="Arial" pitchFamily="34" charset="0"/>
              </a:rPr>
              <a:t>=ma   (</a:t>
            </a:r>
            <a:r>
              <a:rPr lang="en-US" sz="2400" i="1" dirty="0" err="1">
                <a:latin typeface="Arial" pitchFamily="34" charset="0"/>
                <a:cs typeface="Arial" pitchFamily="34" charset="0"/>
              </a:rPr>
              <a:t>f</a:t>
            </a:r>
            <a:r>
              <a:rPr lang="en-US" sz="2400" i="1" baseline="-25000" dirty="0" err="1">
                <a:latin typeface="Arial" pitchFamily="34" charset="0"/>
                <a:cs typeface="Arial" pitchFamily="34" charset="0"/>
              </a:rPr>
              <a:t>k</a:t>
            </a:r>
            <a:r>
              <a:rPr lang="en-US" sz="2400" i="1" dirty="0">
                <a:latin typeface="Arial" pitchFamily="34" charset="0"/>
                <a:cs typeface="Arial" pitchFamily="34" charset="0"/>
              </a:rPr>
              <a:t>= </a:t>
            </a:r>
            <a:r>
              <a:rPr lang="en-US" sz="2400" i="1" dirty="0" err="1">
                <a:latin typeface="Symbol" pitchFamily="18" charset="2"/>
                <a:cs typeface="Arial" pitchFamily="34" charset="0"/>
              </a:rPr>
              <a:t>m</a:t>
            </a:r>
            <a:r>
              <a:rPr lang="en-US" sz="2400" i="1" baseline="-25000" dirty="0" err="1">
                <a:latin typeface="Arial" pitchFamily="34" charset="0"/>
                <a:cs typeface="Arial" pitchFamily="34" charset="0"/>
              </a:rPr>
              <a:t>k</a:t>
            </a:r>
            <a:r>
              <a:rPr lang="en-US" sz="2400" i="1" dirty="0" err="1">
                <a:latin typeface="Arial" pitchFamily="34" charset="0"/>
                <a:cs typeface="Arial" pitchFamily="34" charset="0"/>
              </a:rPr>
              <a:t>mg</a:t>
            </a:r>
            <a:r>
              <a:rPr lang="en-US" sz="2400" i="1" dirty="0" smtClean="0">
                <a:latin typeface="Arial" pitchFamily="34" charset="0"/>
                <a:cs typeface="Arial" pitchFamily="34" charset="0"/>
              </a:rPr>
              <a:t>)                                   </a:t>
            </a:r>
            <a:endParaRPr lang="en-US" sz="2400" i="1" dirty="0">
              <a:latin typeface="Arial" pitchFamily="34" charset="0"/>
              <a:cs typeface="Arial" pitchFamily="34" charset="0"/>
            </a:endParaRPr>
          </a:p>
        </p:txBody>
      </p:sp>
      <p:graphicFrame>
        <p:nvGraphicFramePr>
          <p:cNvPr id="37895" name="Object 7"/>
          <p:cNvGraphicFramePr>
            <a:graphicFrameLocks noChangeAspect="1"/>
          </p:cNvGraphicFramePr>
          <p:nvPr>
            <p:extLst>
              <p:ext uri="{D42A27DB-BD31-4B8C-83A1-F6EECF244321}">
                <p14:modId xmlns:p14="http://schemas.microsoft.com/office/powerpoint/2010/main" val="709896144"/>
              </p:ext>
            </p:extLst>
          </p:nvPr>
        </p:nvGraphicFramePr>
        <p:xfrm>
          <a:off x="3886200" y="5295900"/>
          <a:ext cx="1739900" cy="723900"/>
        </p:xfrm>
        <a:graphic>
          <a:graphicData uri="http://schemas.openxmlformats.org/presentationml/2006/ole">
            <mc:AlternateContent xmlns:mc="http://schemas.openxmlformats.org/markup-compatibility/2006">
              <mc:Choice xmlns:v="urn:schemas-microsoft-com:vml" Requires="v">
                <p:oleObj spid="_x0000_s78885" name="Equation" r:id="rId4" imgW="1739880" imgH="723600" progId="Equation.3">
                  <p:embed/>
                </p:oleObj>
              </mc:Choice>
              <mc:Fallback>
                <p:oleObj name="Equation" r:id="rId4" imgW="1739880" imgH="723600" progId="Equation.3">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886200" y="5295900"/>
                        <a:ext cx="1739900" cy="7239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Date Placeholder 1"/>
          <p:cNvSpPr>
            <a:spLocks noGrp="1"/>
          </p:cNvSpPr>
          <p:nvPr>
            <p:ph type="dt" sz="half" idx="10"/>
          </p:nvPr>
        </p:nvSpPr>
        <p:spPr/>
        <p:txBody>
          <a:bodyPr/>
          <a:lstStyle/>
          <a:p>
            <a:fld id="{1C6177F3-BDD4-4467-932A-37C13E934326}" type="datetime1">
              <a:rPr lang="en-US"/>
              <a:pPr/>
              <a:t>9/13/2012</a:t>
            </a:fld>
            <a:endParaRPr lang="en-US"/>
          </a:p>
        </p:txBody>
      </p:sp>
      <p:sp>
        <p:nvSpPr>
          <p:cNvPr id="13" name="Footer Placeholder 2"/>
          <p:cNvSpPr>
            <a:spLocks noGrp="1"/>
          </p:cNvSpPr>
          <p:nvPr>
            <p:ph type="ftr" sz="quarter" idx="11"/>
          </p:nvPr>
        </p:nvSpPr>
        <p:spPr/>
        <p:txBody>
          <a:bodyPr/>
          <a:lstStyle/>
          <a:p>
            <a:r>
              <a:rPr lang="en-US"/>
              <a:t>PHY 113 -- Lecture 6</a:t>
            </a:r>
          </a:p>
        </p:txBody>
      </p:sp>
      <p:sp>
        <p:nvSpPr>
          <p:cNvPr id="14" name="Slide Number Placeholder 3"/>
          <p:cNvSpPr>
            <a:spLocks noGrp="1"/>
          </p:cNvSpPr>
          <p:nvPr>
            <p:ph type="sldNum" sz="quarter" idx="12"/>
          </p:nvPr>
        </p:nvSpPr>
        <p:spPr/>
        <p:txBody>
          <a:bodyPr/>
          <a:lstStyle/>
          <a:p>
            <a:fld id="{17288B78-B0A4-48AB-9182-D6F4C988366E}" type="slidenum">
              <a:rPr lang="en-US"/>
              <a:pPr/>
              <a:t>11</a:t>
            </a:fld>
            <a:endParaRPr lang="en-US"/>
          </a:p>
        </p:txBody>
      </p:sp>
      <p:grpSp>
        <p:nvGrpSpPr>
          <p:cNvPr id="3" name="Group 2"/>
          <p:cNvGrpSpPr/>
          <p:nvPr/>
        </p:nvGrpSpPr>
        <p:grpSpPr>
          <a:xfrm>
            <a:off x="1752600" y="3576935"/>
            <a:ext cx="6248400" cy="2900065"/>
            <a:chOff x="1752600" y="2667000"/>
            <a:chExt cx="6248400" cy="2900065"/>
          </a:xfrm>
        </p:grpSpPr>
        <p:sp>
          <p:nvSpPr>
            <p:cNvPr id="52228" name="AutoShape 4"/>
            <p:cNvSpPr>
              <a:spLocks noChangeArrowheads="1"/>
            </p:cNvSpPr>
            <p:nvPr/>
          </p:nvSpPr>
          <p:spPr bwMode="auto">
            <a:xfrm>
              <a:off x="1752600" y="4419600"/>
              <a:ext cx="5715000" cy="457200"/>
            </a:xfrm>
            <a:prstGeom prst="cube">
              <a:avLst>
                <a:gd name="adj" fmla="val 70833"/>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en-US"/>
            </a:p>
          </p:txBody>
        </p:sp>
        <p:sp>
          <p:nvSpPr>
            <p:cNvPr id="52229" name="AutoShape 5"/>
            <p:cNvSpPr>
              <a:spLocks noChangeArrowheads="1"/>
            </p:cNvSpPr>
            <p:nvPr/>
          </p:nvSpPr>
          <p:spPr bwMode="auto">
            <a:xfrm>
              <a:off x="3657600" y="4191000"/>
              <a:ext cx="1981200" cy="457200"/>
            </a:xfrm>
            <a:prstGeom prst="cube">
              <a:avLst>
                <a:gd name="adj" fmla="val 25000"/>
              </a:avLst>
            </a:prstGeom>
            <a:solidFill>
              <a:srgbClr val="FF99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2230" name="Line 6"/>
            <p:cNvSpPr>
              <a:spLocks noChangeShapeType="1"/>
            </p:cNvSpPr>
            <p:nvPr/>
          </p:nvSpPr>
          <p:spPr bwMode="auto">
            <a:xfrm flipH="1">
              <a:off x="3048000" y="4419600"/>
              <a:ext cx="6096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2231" name="Text Box 7"/>
            <p:cNvSpPr txBox="1">
              <a:spLocks noChangeArrowheads="1"/>
            </p:cNvSpPr>
            <p:nvPr/>
          </p:nvSpPr>
          <p:spPr bwMode="auto">
            <a:xfrm>
              <a:off x="3108325" y="3886200"/>
              <a:ext cx="452368"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sz="2400" i="1" dirty="0">
                  <a:latin typeface="Arial" pitchFamily="34" charset="0"/>
                  <a:cs typeface="Arial" pitchFamily="34" charset="0"/>
                </a:rPr>
                <a:t>v</a:t>
              </a:r>
              <a:r>
                <a:rPr lang="en-US" sz="2400" i="1" baseline="-25000" dirty="0">
                  <a:latin typeface="Arial" pitchFamily="34" charset="0"/>
                  <a:cs typeface="Arial" pitchFamily="34" charset="0"/>
                </a:rPr>
                <a:t>0</a:t>
              </a:r>
              <a:endParaRPr lang="en-US" sz="2400" i="1" dirty="0">
                <a:latin typeface="Arial" pitchFamily="34" charset="0"/>
                <a:cs typeface="Arial" pitchFamily="34" charset="0"/>
              </a:endParaRPr>
            </a:p>
          </p:txBody>
        </p:sp>
        <p:sp>
          <p:nvSpPr>
            <p:cNvPr id="52232" name="Line 8"/>
            <p:cNvSpPr>
              <a:spLocks noChangeShapeType="1"/>
            </p:cNvSpPr>
            <p:nvPr/>
          </p:nvSpPr>
          <p:spPr bwMode="auto">
            <a:xfrm>
              <a:off x="5638800" y="4572000"/>
              <a:ext cx="3810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2234" name="Text Box 10"/>
            <p:cNvSpPr txBox="1">
              <a:spLocks noChangeArrowheads="1"/>
            </p:cNvSpPr>
            <p:nvPr/>
          </p:nvSpPr>
          <p:spPr bwMode="auto">
            <a:xfrm>
              <a:off x="5775325" y="3886200"/>
              <a:ext cx="2225675"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sz="2400" i="1" dirty="0">
                  <a:latin typeface="Arial" pitchFamily="34" charset="0"/>
                  <a:cs typeface="Arial" pitchFamily="34" charset="0"/>
                </a:rPr>
                <a:t>f = </a:t>
              </a:r>
              <a:r>
                <a:rPr lang="en-US" sz="2400" i="1" dirty="0" err="1">
                  <a:latin typeface="Symbol" pitchFamily="18" charset="2"/>
                  <a:cs typeface="Arial" pitchFamily="34" charset="0"/>
                </a:rPr>
                <a:t>m</a:t>
              </a:r>
              <a:r>
                <a:rPr lang="en-US" sz="2400" i="1" baseline="-25000" dirty="0" err="1">
                  <a:latin typeface="Arial" pitchFamily="34" charset="0"/>
                  <a:cs typeface="Arial" pitchFamily="34" charset="0"/>
                </a:rPr>
                <a:t>k</a:t>
              </a:r>
              <a:r>
                <a:rPr lang="en-US" sz="2400" i="1" dirty="0" err="1">
                  <a:latin typeface="Arial" pitchFamily="34" charset="0"/>
                  <a:cs typeface="Arial" pitchFamily="34" charset="0"/>
                </a:rPr>
                <a:t>N</a:t>
              </a:r>
              <a:endParaRPr lang="en-US" sz="2400" i="1" baseline="-25000" dirty="0">
                <a:latin typeface="Arial" pitchFamily="34" charset="0"/>
                <a:cs typeface="Arial" pitchFamily="34" charset="0"/>
              </a:endParaRPr>
            </a:p>
          </p:txBody>
        </p:sp>
        <p:sp>
          <p:nvSpPr>
            <p:cNvPr id="52235" name="Line 11"/>
            <p:cNvSpPr>
              <a:spLocks noChangeShapeType="1"/>
            </p:cNvSpPr>
            <p:nvPr/>
          </p:nvSpPr>
          <p:spPr bwMode="auto">
            <a:xfrm flipV="1">
              <a:off x="4572000" y="3352800"/>
              <a:ext cx="0" cy="12192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2236" name="Text Box 12"/>
            <p:cNvSpPr txBox="1">
              <a:spLocks noChangeArrowheads="1"/>
            </p:cNvSpPr>
            <p:nvPr/>
          </p:nvSpPr>
          <p:spPr bwMode="auto">
            <a:xfrm>
              <a:off x="4648200" y="2667000"/>
              <a:ext cx="685800"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2400" i="1">
                  <a:latin typeface="Arial" pitchFamily="34" charset="0"/>
                  <a:cs typeface="Arial" pitchFamily="34" charset="0"/>
                </a:rPr>
                <a:t>N</a:t>
              </a:r>
            </a:p>
          </p:txBody>
        </p:sp>
        <p:sp>
          <p:nvSpPr>
            <p:cNvPr id="52237" name="Line 13"/>
            <p:cNvSpPr>
              <a:spLocks noChangeShapeType="1"/>
            </p:cNvSpPr>
            <p:nvPr/>
          </p:nvSpPr>
          <p:spPr bwMode="auto">
            <a:xfrm>
              <a:off x="4724400" y="4495800"/>
              <a:ext cx="0" cy="5334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2238" name="Text Box 14"/>
            <p:cNvSpPr txBox="1">
              <a:spLocks noChangeArrowheads="1"/>
            </p:cNvSpPr>
            <p:nvPr/>
          </p:nvSpPr>
          <p:spPr bwMode="auto">
            <a:xfrm>
              <a:off x="4495800" y="5105400"/>
              <a:ext cx="914400"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2400" i="1">
                  <a:latin typeface="Arial" pitchFamily="34" charset="0"/>
                  <a:cs typeface="Arial" pitchFamily="34" charset="0"/>
                </a:rPr>
                <a:t>mg</a:t>
              </a:r>
            </a:p>
          </p:txBody>
        </p:sp>
      </p:grpSp>
      <p:sp>
        <p:nvSpPr>
          <p:cNvPr id="2" name="TextBox 1"/>
          <p:cNvSpPr txBox="1"/>
          <p:nvPr/>
        </p:nvSpPr>
        <p:spPr>
          <a:xfrm>
            <a:off x="762000" y="381000"/>
            <a:ext cx="7848600" cy="3046988"/>
          </a:xfrm>
          <a:prstGeom prst="rect">
            <a:avLst/>
          </a:prstGeom>
          <a:noFill/>
        </p:spPr>
        <p:txBody>
          <a:bodyPr wrap="square" rtlCol="0">
            <a:spAutoFit/>
          </a:bodyPr>
          <a:lstStyle/>
          <a:p>
            <a:r>
              <a:rPr lang="en-US" sz="2400" b="1" i="1" dirty="0" err="1" smtClean="0">
                <a:solidFill>
                  <a:srgbClr val="FF0000"/>
                </a:solidFill>
                <a:latin typeface="Arial" pitchFamily="34" charset="0"/>
                <a:cs typeface="Arial" pitchFamily="34" charset="0"/>
              </a:rPr>
              <a:t>iclicker</a:t>
            </a:r>
            <a:r>
              <a:rPr lang="en-US" sz="2400" b="1" i="1" dirty="0" smtClean="0">
                <a:solidFill>
                  <a:srgbClr val="FF0000"/>
                </a:solidFill>
                <a:latin typeface="Arial" pitchFamily="34" charset="0"/>
                <a:cs typeface="Arial" pitchFamily="34" charset="0"/>
              </a:rPr>
              <a:t> exercise:</a:t>
            </a:r>
          </a:p>
          <a:p>
            <a:r>
              <a:rPr lang="en-US" sz="2400" dirty="0" smtClean="0">
                <a:latin typeface="Arial" pitchFamily="34" charset="0"/>
                <a:cs typeface="Arial" pitchFamily="34" charset="0"/>
              </a:rPr>
              <a:t>The figure below shows a block of mass m moving to left at constant velocity </a:t>
            </a:r>
            <a:r>
              <a:rPr lang="en-US" sz="2400" i="1" dirty="0" smtClean="0">
                <a:latin typeface="Arial" pitchFamily="34" charset="0"/>
                <a:cs typeface="Arial" pitchFamily="34" charset="0"/>
              </a:rPr>
              <a:t>v</a:t>
            </a:r>
            <a:r>
              <a:rPr lang="en-US" sz="2400" i="1" baseline="-25000" dirty="0" smtClean="0">
                <a:latin typeface="Arial" pitchFamily="34" charset="0"/>
                <a:cs typeface="Arial" pitchFamily="34" charset="0"/>
              </a:rPr>
              <a:t>0</a:t>
            </a:r>
            <a:r>
              <a:rPr lang="en-US" sz="2400" dirty="0" smtClean="0">
                <a:latin typeface="Arial" pitchFamily="34" charset="0"/>
                <a:cs typeface="Arial" pitchFamily="34" charset="0"/>
              </a:rPr>
              <a:t>.    How is this possible?</a:t>
            </a:r>
          </a:p>
          <a:p>
            <a:pPr marL="914400" lvl="1" indent="-457200">
              <a:buFont typeface="+mj-lt"/>
              <a:buAutoNum type="alphaUcPeriod"/>
            </a:pPr>
            <a:r>
              <a:rPr lang="en-US" sz="2400" dirty="0" smtClean="0">
                <a:latin typeface="Arial" pitchFamily="34" charset="0"/>
                <a:cs typeface="Arial" pitchFamily="34" charset="0"/>
              </a:rPr>
              <a:t>There is an additional horizontal force pulling the block to the left.</a:t>
            </a:r>
          </a:p>
          <a:p>
            <a:pPr marL="914400" lvl="1" indent="-457200">
              <a:buFont typeface="+mj-lt"/>
              <a:buAutoNum type="alphaUcPeriod"/>
            </a:pPr>
            <a:r>
              <a:rPr lang="en-US" sz="2400" dirty="0" smtClean="0">
                <a:latin typeface="Arial" pitchFamily="34" charset="0"/>
                <a:cs typeface="Arial" pitchFamily="34" charset="0"/>
              </a:rPr>
              <a:t>There is and additional horizontal force pulling the block to the right.</a:t>
            </a:r>
          </a:p>
          <a:p>
            <a:pPr marL="914400" lvl="1" indent="-457200">
              <a:buFont typeface="+mj-lt"/>
              <a:buAutoNum type="alphaUcPeriod"/>
            </a:pPr>
            <a:r>
              <a:rPr lang="en-US" sz="2400" dirty="0" smtClean="0">
                <a:latin typeface="Arial" pitchFamily="34" charset="0"/>
                <a:cs typeface="Arial" pitchFamily="34" charset="0"/>
              </a:rPr>
              <a:t>This is not a possible physical situation.</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Date Placeholder 1"/>
          <p:cNvSpPr>
            <a:spLocks noGrp="1"/>
          </p:cNvSpPr>
          <p:nvPr>
            <p:ph type="dt" sz="half" idx="10"/>
          </p:nvPr>
        </p:nvSpPr>
        <p:spPr/>
        <p:txBody>
          <a:bodyPr/>
          <a:lstStyle/>
          <a:p>
            <a:fld id="{B92358F1-83F3-42AB-AF11-026A07DF81C4}" type="datetime1">
              <a:rPr lang="en-US"/>
              <a:pPr/>
              <a:t>9/13/2012</a:t>
            </a:fld>
            <a:endParaRPr lang="en-US"/>
          </a:p>
        </p:txBody>
      </p:sp>
      <p:sp>
        <p:nvSpPr>
          <p:cNvPr id="17" name="Footer Placeholder 2"/>
          <p:cNvSpPr>
            <a:spLocks noGrp="1"/>
          </p:cNvSpPr>
          <p:nvPr>
            <p:ph type="ftr" sz="quarter" idx="11"/>
          </p:nvPr>
        </p:nvSpPr>
        <p:spPr/>
        <p:txBody>
          <a:bodyPr/>
          <a:lstStyle/>
          <a:p>
            <a:r>
              <a:rPr lang="en-US"/>
              <a:t>PHY 113 -- Lecture 6</a:t>
            </a:r>
          </a:p>
        </p:txBody>
      </p:sp>
      <p:sp>
        <p:nvSpPr>
          <p:cNvPr id="18" name="Slide Number Placeholder 3"/>
          <p:cNvSpPr>
            <a:spLocks noGrp="1"/>
          </p:cNvSpPr>
          <p:nvPr>
            <p:ph type="sldNum" sz="quarter" idx="12"/>
          </p:nvPr>
        </p:nvSpPr>
        <p:spPr/>
        <p:txBody>
          <a:bodyPr/>
          <a:lstStyle/>
          <a:p>
            <a:fld id="{B3E7976C-6AFE-40FF-A59C-3989BF77E521}" type="slidenum">
              <a:rPr lang="en-US"/>
              <a:pPr/>
              <a:t>12</a:t>
            </a:fld>
            <a:endParaRPr lang="en-US"/>
          </a:p>
        </p:txBody>
      </p:sp>
      <p:sp>
        <p:nvSpPr>
          <p:cNvPr id="17410" name="AutoShape 2"/>
          <p:cNvSpPr>
            <a:spLocks noChangeArrowheads="1"/>
          </p:cNvSpPr>
          <p:nvPr/>
        </p:nvSpPr>
        <p:spPr bwMode="auto">
          <a:xfrm flipH="1">
            <a:off x="838200" y="1752600"/>
            <a:ext cx="7467600" cy="3276600"/>
          </a:xfrm>
          <a:prstGeom prst="rtTriangle">
            <a:avLst/>
          </a:prstGeom>
          <a:solidFill>
            <a:schemeClr val="accent1"/>
          </a:solidFill>
          <a:ln w="9525">
            <a:miter lim="800000"/>
            <a:headEnd/>
            <a:tailEnd/>
          </a:ln>
          <a:effectLst/>
          <a:scene3d>
            <a:camera prst="legacyObliqueTopLeft"/>
            <a:lightRig rig="legacyFlat3" dir="t"/>
          </a:scene3d>
          <a:sp3d extrusionH="430200" prstMaterial="legacyMatte">
            <a:bevelT w="13500" h="13500" prst="angle"/>
            <a:bevelB w="13500" h="13500" prst="angle"/>
            <a:extrusionClr>
              <a:schemeClr val="accent1"/>
            </a:extrusion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endParaRPr lang="en-US" sz="2400">
              <a:latin typeface="Arial" pitchFamily="34" charset="0"/>
              <a:cs typeface="Arial" pitchFamily="34" charset="0"/>
            </a:endParaRPr>
          </a:p>
        </p:txBody>
      </p:sp>
      <p:sp>
        <p:nvSpPr>
          <p:cNvPr id="17411" name="Rectangle 3"/>
          <p:cNvSpPr>
            <a:spLocks noChangeArrowheads="1"/>
          </p:cNvSpPr>
          <p:nvPr/>
        </p:nvSpPr>
        <p:spPr bwMode="auto">
          <a:xfrm rot="20280000">
            <a:off x="3962400" y="1828800"/>
            <a:ext cx="1981200" cy="1295400"/>
          </a:xfrm>
          <a:prstGeom prst="rect">
            <a:avLst/>
          </a:prstGeom>
          <a:solidFill>
            <a:srgbClr val="993300"/>
          </a:solidFill>
          <a:ln w="9525">
            <a:miter lim="800000"/>
            <a:headEnd/>
            <a:tailEnd/>
          </a:ln>
          <a:effectLst/>
          <a:scene3d>
            <a:camera prst="legacyObliqueTopLeft"/>
            <a:lightRig rig="legacyFlat3" dir="t"/>
          </a:scene3d>
          <a:sp3d extrusionH="430200" prstMaterial="legacyMatte">
            <a:bevelT w="13500" h="13500" prst="angle"/>
            <a:bevelB w="13500" h="13500" prst="angle"/>
            <a:extrusionClr>
              <a:srgbClr val="993300"/>
            </a:extrusion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endParaRPr lang="en-US" sz="2400">
              <a:latin typeface="Arial" pitchFamily="34" charset="0"/>
              <a:cs typeface="Arial" pitchFamily="34" charset="0"/>
            </a:endParaRPr>
          </a:p>
        </p:txBody>
      </p:sp>
      <p:sp>
        <p:nvSpPr>
          <p:cNvPr id="17412" name="Line 4"/>
          <p:cNvSpPr>
            <a:spLocks noChangeShapeType="1"/>
          </p:cNvSpPr>
          <p:nvPr/>
        </p:nvSpPr>
        <p:spPr bwMode="auto">
          <a:xfrm>
            <a:off x="4876800" y="2514600"/>
            <a:ext cx="0" cy="20574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2400">
              <a:latin typeface="Arial" pitchFamily="34" charset="0"/>
              <a:cs typeface="Arial" pitchFamily="34" charset="0"/>
            </a:endParaRPr>
          </a:p>
        </p:txBody>
      </p:sp>
      <p:sp>
        <p:nvSpPr>
          <p:cNvPr id="17413" name="Text Box 5"/>
          <p:cNvSpPr txBox="1">
            <a:spLocks noChangeArrowheads="1"/>
          </p:cNvSpPr>
          <p:nvPr/>
        </p:nvSpPr>
        <p:spPr bwMode="auto">
          <a:xfrm>
            <a:off x="4267200" y="3733800"/>
            <a:ext cx="12731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2400">
                <a:latin typeface="Arial" pitchFamily="34" charset="0"/>
                <a:cs typeface="Arial" pitchFamily="34" charset="0"/>
              </a:rPr>
              <a:t>mg</a:t>
            </a:r>
          </a:p>
        </p:txBody>
      </p:sp>
      <p:sp>
        <p:nvSpPr>
          <p:cNvPr id="17414" name="Line 6"/>
          <p:cNvSpPr>
            <a:spLocks noChangeShapeType="1"/>
          </p:cNvSpPr>
          <p:nvPr/>
        </p:nvSpPr>
        <p:spPr bwMode="auto">
          <a:xfrm flipV="1">
            <a:off x="6096000" y="2209800"/>
            <a:ext cx="762000" cy="3810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2400">
              <a:latin typeface="Arial" pitchFamily="34" charset="0"/>
              <a:cs typeface="Arial" pitchFamily="34" charset="0"/>
            </a:endParaRPr>
          </a:p>
        </p:txBody>
      </p:sp>
      <p:sp>
        <p:nvSpPr>
          <p:cNvPr id="17415" name="Text Box 7"/>
          <p:cNvSpPr txBox="1">
            <a:spLocks noChangeArrowheads="1"/>
          </p:cNvSpPr>
          <p:nvPr/>
        </p:nvSpPr>
        <p:spPr bwMode="auto">
          <a:xfrm rot="20280000">
            <a:off x="6172200" y="1676400"/>
            <a:ext cx="8382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2400" i="1">
                <a:latin typeface="Arial" pitchFamily="34" charset="0"/>
                <a:cs typeface="Arial" pitchFamily="34" charset="0"/>
              </a:rPr>
              <a:t>f</a:t>
            </a:r>
          </a:p>
        </p:txBody>
      </p:sp>
      <p:sp>
        <p:nvSpPr>
          <p:cNvPr id="17416" name="Line 8"/>
          <p:cNvSpPr>
            <a:spLocks noChangeShapeType="1"/>
          </p:cNvSpPr>
          <p:nvPr/>
        </p:nvSpPr>
        <p:spPr bwMode="auto">
          <a:xfrm flipH="1" flipV="1">
            <a:off x="4191000" y="838200"/>
            <a:ext cx="914400" cy="21336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2400">
              <a:latin typeface="Arial" pitchFamily="34" charset="0"/>
              <a:cs typeface="Arial" pitchFamily="34" charset="0"/>
            </a:endParaRPr>
          </a:p>
        </p:txBody>
      </p:sp>
      <p:sp>
        <p:nvSpPr>
          <p:cNvPr id="17417" name="Text Box 9"/>
          <p:cNvSpPr txBox="1">
            <a:spLocks noChangeArrowheads="1"/>
          </p:cNvSpPr>
          <p:nvPr/>
        </p:nvSpPr>
        <p:spPr bwMode="auto">
          <a:xfrm>
            <a:off x="3886200" y="457200"/>
            <a:ext cx="76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2400">
                <a:latin typeface="Arial" pitchFamily="34" charset="0"/>
                <a:cs typeface="Arial" pitchFamily="34" charset="0"/>
              </a:rPr>
              <a:t>n</a:t>
            </a:r>
          </a:p>
        </p:txBody>
      </p:sp>
      <p:sp>
        <p:nvSpPr>
          <p:cNvPr id="17418" name="Line 10"/>
          <p:cNvSpPr>
            <a:spLocks noChangeShapeType="1"/>
          </p:cNvSpPr>
          <p:nvPr/>
        </p:nvSpPr>
        <p:spPr bwMode="auto">
          <a:xfrm>
            <a:off x="4876800" y="2514600"/>
            <a:ext cx="762000" cy="1524000"/>
          </a:xfrm>
          <a:prstGeom prst="line">
            <a:avLst/>
          </a:prstGeom>
          <a:noFill/>
          <a:ln w="9525" cap="rnd">
            <a:solidFill>
              <a:schemeClr val="tx1"/>
            </a:solidFill>
            <a:prstDash val="sysDot"/>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2400">
              <a:latin typeface="Arial" pitchFamily="34" charset="0"/>
              <a:cs typeface="Arial" pitchFamily="34" charset="0"/>
            </a:endParaRPr>
          </a:p>
        </p:txBody>
      </p:sp>
      <p:sp>
        <p:nvSpPr>
          <p:cNvPr id="17419" name="Line 11"/>
          <p:cNvSpPr>
            <a:spLocks noChangeShapeType="1"/>
          </p:cNvSpPr>
          <p:nvPr/>
        </p:nvSpPr>
        <p:spPr bwMode="auto">
          <a:xfrm flipH="1">
            <a:off x="4876800" y="4038600"/>
            <a:ext cx="838200" cy="533400"/>
          </a:xfrm>
          <a:prstGeom prst="line">
            <a:avLst/>
          </a:prstGeom>
          <a:noFill/>
          <a:ln w="9525" cap="rnd">
            <a:solidFill>
              <a:schemeClr val="tx1"/>
            </a:solidFill>
            <a:prstDash val="sysDot"/>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2400">
              <a:latin typeface="Arial" pitchFamily="34" charset="0"/>
              <a:cs typeface="Arial" pitchFamily="34" charset="0"/>
            </a:endParaRPr>
          </a:p>
        </p:txBody>
      </p:sp>
      <p:sp>
        <p:nvSpPr>
          <p:cNvPr id="17420" name="Text Box 12"/>
          <p:cNvSpPr txBox="1">
            <a:spLocks noChangeArrowheads="1"/>
          </p:cNvSpPr>
          <p:nvPr/>
        </p:nvSpPr>
        <p:spPr bwMode="auto">
          <a:xfrm>
            <a:off x="1752600" y="4572000"/>
            <a:ext cx="533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2400" dirty="0">
                <a:latin typeface="Symbol" pitchFamily="18" charset="2"/>
                <a:cs typeface="Arial" pitchFamily="34" charset="0"/>
              </a:rPr>
              <a:t>q</a:t>
            </a:r>
          </a:p>
        </p:txBody>
      </p:sp>
      <p:sp>
        <p:nvSpPr>
          <p:cNvPr id="17421" name="Text Box 13"/>
          <p:cNvSpPr txBox="1">
            <a:spLocks noChangeArrowheads="1"/>
          </p:cNvSpPr>
          <p:nvPr/>
        </p:nvSpPr>
        <p:spPr bwMode="auto">
          <a:xfrm>
            <a:off x="5410200" y="4191000"/>
            <a:ext cx="1447800"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en-US" sz="2400" dirty="0">
                <a:latin typeface="Arial" pitchFamily="34" charset="0"/>
                <a:cs typeface="Arial" pitchFamily="34" charset="0"/>
              </a:rPr>
              <a:t>mg sin </a:t>
            </a:r>
            <a:r>
              <a:rPr lang="en-US" sz="2400" dirty="0">
                <a:latin typeface="Symbol" pitchFamily="18" charset="2"/>
                <a:cs typeface="Arial" pitchFamily="34" charset="0"/>
              </a:rPr>
              <a:t>q</a:t>
            </a:r>
          </a:p>
        </p:txBody>
      </p:sp>
      <p:sp>
        <p:nvSpPr>
          <p:cNvPr id="17422" name="Text Box 14"/>
          <p:cNvSpPr txBox="1">
            <a:spLocks noChangeArrowheads="1"/>
          </p:cNvSpPr>
          <p:nvPr/>
        </p:nvSpPr>
        <p:spPr bwMode="auto">
          <a:xfrm>
            <a:off x="5334000" y="3124200"/>
            <a:ext cx="1731518"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en-US" sz="2400" dirty="0">
                <a:latin typeface="Arial" pitchFamily="34" charset="0"/>
                <a:cs typeface="Arial" pitchFamily="34" charset="0"/>
              </a:rPr>
              <a:t>mg </a:t>
            </a:r>
            <a:r>
              <a:rPr lang="en-US" sz="2400" dirty="0" err="1">
                <a:latin typeface="Arial" pitchFamily="34" charset="0"/>
                <a:cs typeface="Arial" pitchFamily="34" charset="0"/>
              </a:rPr>
              <a:t>cos</a:t>
            </a:r>
            <a:r>
              <a:rPr lang="en-US" sz="2400" dirty="0">
                <a:latin typeface="Arial" pitchFamily="34" charset="0"/>
                <a:cs typeface="Arial" pitchFamily="34" charset="0"/>
              </a:rPr>
              <a:t> </a:t>
            </a:r>
            <a:r>
              <a:rPr lang="en-US" sz="2400" dirty="0">
                <a:latin typeface="Symbol" pitchFamily="18" charset="2"/>
                <a:cs typeface="Arial" pitchFamily="34" charset="0"/>
              </a:rPr>
              <a:t>q</a:t>
            </a:r>
          </a:p>
        </p:txBody>
      </p:sp>
      <p:sp>
        <p:nvSpPr>
          <p:cNvPr id="17423" name="Text Box 15"/>
          <p:cNvSpPr txBox="1">
            <a:spLocks noChangeArrowheads="1"/>
          </p:cNvSpPr>
          <p:nvPr/>
        </p:nvSpPr>
        <p:spPr bwMode="auto">
          <a:xfrm>
            <a:off x="304800" y="4953000"/>
            <a:ext cx="8458200" cy="15696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en-US" sz="2400" dirty="0">
                <a:latin typeface="Arial" pitchFamily="34" charset="0"/>
                <a:cs typeface="Arial" pitchFamily="34" charset="0"/>
              </a:rPr>
              <a:t>just before block slips:</a:t>
            </a:r>
          </a:p>
          <a:p>
            <a:pPr>
              <a:spcBef>
                <a:spcPct val="50000"/>
              </a:spcBef>
            </a:pPr>
            <a:r>
              <a:rPr lang="en-US" sz="2400" dirty="0">
                <a:latin typeface="Arial" pitchFamily="34" charset="0"/>
                <a:cs typeface="Arial" pitchFamily="34" charset="0"/>
              </a:rPr>
              <a:t> </a:t>
            </a:r>
            <a:r>
              <a:rPr lang="en-US" sz="2400" i="1" dirty="0" err="1">
                <a:latin typeface="Arial" pitchFamily="34" charset="0"/>
                <a:cs typeface="Arial" pitchFamily="34" charset="0"/>
              </a:rPr>
              <a:t>f</a:t>
            </a:r>
            <a:r>
              <a:rPr lang="en-US" sz="2400" baseline="-25000" dirty="0" err="1">
                <a:latin typeface="Arial" pitchFamily="34" charset="0"/>
                <a:cs typeface="Arial" pitchFamily="34" charset="0"/>
              </a:rPr>
              <a:t>s,max</a:t>
            </a:r>
            <a:r>
              <a:rPr lang="en-US" sz="2400" dirty="0">
                <a:latin typeface="Arial" pitchFamily="34" charset="0"/>
                <a:cs typeface="Arial" pitchFamily="34" charset="0"/>
              </a:rPr>
              <a:t>-mg sin </a:t>
            </a:r>
            <a:r>
              <a:rPr lang="en-US" sz="2400" dirty="0">
                <a:latin typeface="Symbol" pitchFamily="18" charset="2"/>
                <a:cs typeface="Arial" pitchFamily="34" charset="0"/>
              </a:rPr>
              <a:t>q</a:t>
            </a:r>
            <a:r>
              <a:rPr lang="en-US" sz="2400" dirty="0">
                <a:latin typeface="Arial" pitchFamily="34" charset="0"/>
                <a:cs typeface="Arial" pitchFamily="34" charset="0"/>
              </a:rPr>
              <a:t> = </a:t>
            </a:r>
            <a:r>
              <a:rPr lang="en-US" sz="2400" dirty="0" err="1">
                <a:latin typeface="Symbol" pitchFamily="18" charset="2"/>
                <a:cs typeface="Arial" pitchFamily="34" charset="0"/>
              </a:rPr>
              <a:t>m</a:t>
            </a:r>
            <a:r>
              <a:rPr lang="en-US" sz="2400" baseline="-25000" dirty="0" err="1">
                <a:latin typeface="Arial" pitchFamily="34" charset="0"/>
                <a:cs typeface="Arial" pitchFamily="34" charset="0"/>
              </a:rPr>
              <a:t>s</a:t>
            </a:r>
            <a:r>
              <a:rPr lang="en-US" sz="2400" dirty="0">
                <a:latin typeface="Arial" pitchFamily="34" charset="0"/>
                <a:cs typeface="Arial" pitchFamily="34" charset="0"/>
              </a:rPr>
              <a:t> n-mg sin </a:t>
            </a:r>
            <a:r>
              <a:rPr lang="en-US" sz="2400" dirty="0">
                <a:latin typeface="Symbol" pitchFamily="18" charset="2"/>
                <a:cs typeface="Arial" pitchFamily="34" charset="0"/>
              </a:rPr>
              <a:t>q</a:t>
            </a:r>
            <a:r>
              <a:rPr lang="en-US" sz="2400" dirty="0">
                <a:latin typeface="Arial" pitchFamily="34" charset="0"/>
                <a:cs typeface="Arial" pitchFamily="34" charset="0"/>
              </a:rPr>
              <a:t> = </a:t>
            </a:r>
            <a:r>
              <a:rPr lang="en-US" sz="2400" dirty="0" err="1">
                <a:latin typeface="Symbol" pitchFamily="18" charset="2"/>
                <a:cs typeface="Arial" pitchFamily="34" charset="0"/>
              </a:rPr>
              <a:t>m</a:t>
            </a:r>
            <a:r>
              <a:rPr lang="en-US" sz="2400" baseline="-25000" dirty="0" err="1">
                <a:latin typeface="Arial" pitchFamily="34" charset="0"/>
                <a:cs typeface="Arial" pitchFamily="34" charset="0"/>
              </a:rPr>
              <a:t>s</a:t>
            </a:r>
            <a:r>
              <a:rPr lang="en-US" sz="2400" dirty="0">
                <a:latin typeface="Arial" pitchFamily="34" charset="0"/>
                <a:cs typeface="Arial" pitchFamily="34" charset="0"/>
              </a:rPr>
              <a:t> mg </a:t>
            </a:r>
            <a:r>
              <a:rPr lang="en-US" sz="2400" dirty="0" err="1">
                <a:latin typeface="Arial" pitchFamily="34" charset="0"/>
                <a:cs typeface="Arial" pitchFamily="34" charset="0"/>
              </a:rPr>
              <a:t>cos</a:t>
            </a:r>
            <a:r>
              <a:rPr lang="en-US" sz="2400" dirty="0" err="1">
                <a:latin typeface="Symbol" pitchFamily="18" charset="2"/>
                <a:cs typeface="Arial" pitchFamily="34" charset="0"/>
              </a:rPr>
              <a:t>q</a:t>
            </a:r>
            <a:r>
              <a:rPr lang="en-US" sz="2400" dirty="0">
                <a:latin typeface="Arial" pitchFamily="34" charset="0"/>
                <a:cs typeface="Arial" pitchFamily="34" charset="0"/>
              </a:rPr>
              <a:t> -mg </a:t>
            </a:r>
            <a:r>
              <a:rPr lang="en-US" sz="2400" dirty="0" err="1">
                <a:latin typeface="Arial" pitchFamily="34" charset="0"/>
                <a:cs typeface="Arial" pitchFamily="34" charset="0"/>
              </a:rPr>
              <a:t>sin</a:t>
            </a:r>
            <a:r>
              <a:rPr lang="en-US" sz="2400" dirty="0" err="1">
                <a:latin typeface="Symbol" pitchFamily="18" charset="2"/>
                <a:cs typeface="Arial" pitchFamily="34" charset="0"/>
              </a:rPr>
              <a:t>q</a:t>
            </a:r>
            <a:r>
              <a:rPr lang="en-US" sz="2400" dirty="0">
                <a:latin typeface="Arial" pitchFamily="34" charset="0"/>
                <a:cs typeface="Arial" pitchFamily="34" charset="0"/>
              </a:rPr>
              <a:t> = 0</a:t>
            </a:r>
            <a:endParaRPr lang="en-US" sz="2400" i="1" dirty="0">
              <a:latin typeface="Arial" pitchFamily="34" charset="0"/>
              <a:cs typeface="Arial" pitchFamily="34" charset="0"/>
            </a:endParaRPr>
          </a:p>
          <a:p>
            <a:pPr>
              <a:spcBef>
                <a:spcPct val="50000"/>
              </a:spcBef>
            </a:pPr>
            <a:r>
              <a:rPr lang="en-US" sz="2400" dirty="0">
                <a:latin typeface="Arial" pitchFamily="34" charset="0"/>
                <a:cs typeface="Arial" pitchFamily="34" charset="0"/>
              </a:rPr>
              <a:t>                </a:t>
            </a:r>
            <a:r>
              <a:rPr lang="en-US" sz="2400" dirty="0">
                <a:latin typeface="Arial" pitchFamily="34" charset="0"/>
                <a:cs typeface="Arial" pitchFamily="34" charset="0"/>
                <a:sym typeface="Wingdings" pitchFamily="2" charset="2"/>
              </a:rPr>
              <a:t> </a:t>
            </a:r>
            <a:r>
              <a:rPr lang="en-US" sz="2400" b="1" dirty="0" err="1">
                <a:solidFill>
                  <a:srgbClr val="9900CC"/>
                </a:solidFill>
                <a:latin typeface="Symbol" pitchFamily="18" charset="2"/>
                <a:cs typeface="Arial" pitchFamily="34" charset="0"/>
              </a:rPr>
              <a:t>m</a:t>
            </a:r>
            <a:r>
              <a:rPr lang="en-US" sz="2400" b="1" baseline="-25000" dirty="0" err="1">
                <a:solidFill>
                  <a:srgbClr val="9900CC"/>
                </a:solidFill>
                <a:latin typeface="Arial" pitchFamily="34" charset="0"/>
                <a:cs typeface="Arial" pitchFamily="34" charset="0"/>
              </a:rPr>
              <a:t>s</a:t>
            </a:r>
            <a:r>
              <a:rPr lang="en-US" sz="2400" b="1" baseline="-25000" dirty="0">
                <a:solidFill>
                  <a:srgbClr val="9900CC"/>
                </a:solidFill>
                <a:latin typeface="Arial" pitchFamily="34" charset="0"/>
                <a:cs typeface="Arial" pitchFamily="34" charset="0"/>
              </a:rPr>
              <a:t> </a:t>
            </a:r>
            <a:r>
              <a:rPr lang="en-US" sz="2400" b="1" dirty="0">
                <a:solidFill>
                  <a:srgbClr val="9900CC"/>
                </a:solidFill>
                <a:latin typeface="Arial" pitchFamily="34" charset="0"/>
                <a:cs typeface="Arial" pitchFamily="34" charset="0"/>
              </a:rPr>
              <a:t> = tan </a:t>
            </a:r>
            <a:r>
              <a:rPr lang="en-US" sz="2400" b="1" dirty="0">
                <a:solidFill>
                  <a:srgbClr val="9900CC"/>
                </a:solidFill>
                <a:latin typeface="Symbol" pitchFamily="18" charset="2"/>
                <a:cs typeface="Arial" pitchFamily="34" charset="0"/>
              </a:rPr>
              <a:t>q</a:t>
            </a:r>
            <a:r>
              <a:rPr lang="en-US" sz="2400" b="1" dirty="0">
                <a:solidFill>
                  <a:srgbClr val="9900CC"/>
                </a:solidFill>
                <a:latin typeface="Arial" pitchFamily="34" charset="0"/>
                <a:cs typeface="Arial" pitchFamily="34" charset="0"/>
              </a:rPr>
              <a:t>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7423"/>
                                        </p:tgtEl>
                                        <p:attrNameLst>
                                          <p:attrName>style.visibility</p:attrName>
                                        </p:attrNameLst>
                                      </p:cBhvr>
                                      <p:to>
                                        <p:strVal val="visible"/>
                                      </p:to>
                                    </p:set>
                                    <p:anim calcmode="lin" valueType="num">
                                      <p:cBhvr additive="base">
                                        <p:cTn id="7" dur="500" fill="hold"/>
                                        <p:tgtEl>
                                          <p:spTgt spid="17423"/>
                                        </p:tgtEl>
                                        <p:attrNameLst>
                                          <p:attrName>ppt_x</p:attrName>
                                        </p:attrNameLst>
                                      </p:cBhvr>
                                      <p:tavLst>
                                        <p:tav tm="0">
                                          <p:val>
                                            <p:strVal val="#ppt_x"/>
                                          </p:val>
                                        </p:tav>
                                        <p:tav tm="100000">
                                          <p:val>
                                            <p:strVal val="#ppt_x"/>
                                          </p:val>
                                        </p:tav>
                                      </p:tavLst>
                                    </p:anim>
                                    <p:anim calcmode="lin" valueType="num">
                                      <p:cBhvr additive="base">
                                        <p:cTn id="8" dur="500" fill="hold"/>
                                        <p:tgtEl>
                                          <p:spTgt spid="1742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23" grpId="0" autoUpdateAnimBg="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9/14/2012</a:t>
            </a:r>
            <a:endParaRPr lang="en-US"/>
          </a:p>
        </p:txBody>
      </p:sp>
      <p:sp>
        <p:nvSpPr>
          <p:cNvPr id="3" name="Footer Placeholder 2"/>
          <p:cNvSpPr>
            <a:spLocks noGrp="1"/>
          </p:cNvSpPr>
          <p:nvPr>
            <p:ph type="ftr" sz="quarter" idx="11"/>
          </p:nvPr>
        </p:nvSpPr>
        <p:spPr/>
        <p:txBody>
          <a:bodyPr/>
          <a:lstStyle/>
          <a:p>
            <a:r>
              <a:rPr lang="en-US" smtClean="0"/>
              <a:t>PHY 113 A  Fall 2012 -- Lecture 8</a:t>
            </a:r>
            <a:endParaRPr lang="en-US"/>
          </a:p>
        </p:txBody>
      </p:sp>
      <p:sp>
        <p:nvSpPr>
          <p:cNvPr id="4" name="Slide Number Placeholder 3"/>
          <p:cNvSpPr>
            <a:spLocks noGrp="1"/>
          </p:cNvSpPr>
          <p:nvPr>
            <p:ph type="sldNum" sz="quarter" idx="12"/>
          </p:nvPr>
        </p:nvSpPr>
        <p:spPr/>
        <p:txBody>
          <a:bodyPr/>
          <a:lstStyle/>
          <a:p>
            <a:fld id="{CE368B07-CEBF-4C80-90AF-53B34FA04CF3}" type="slidenum">
              <a:rPr lang="en-US" smtClean="0"/>
              <a:t>13</a:t>
            </a:fld>
            <a:endParaRPr lang="en-US"/>
          </a:p>
        </p:txBody>
      </p:sp>
      <p:grpSp>
        <p:nvGrpSpPr>
          <p:cNvPr id="12" name="Group 11"/>
          <p:cNvGrpSpPr/>
          <p:nvPr/>
        </p:nvGrpSpPr>
        <p:grpSpPr>
          <a:xfrm>
            <a:off x="381000" y="2757732"/>
            <a:ext cx="6400800" cy="3719268"/>
            <a:chOff x="1600200" y="1309932"/>
            <a:chExt cx="6400800" cy="3719268"/>
          </a:xfrm>
        </p:grpSpPr>
        <p:sp>
          <p:nvSpPr>
            <p:cNvPr id="7" name="Right Triangle 6"/>
            <p:cNvSpPr/>
            <p:nvPr/>
          </p:nvSpPr>
          <p:spPr>
            <a:xfrm>
              <a:off x="1600200" y="1905000"/>
              <a:ext cx="6400800" cy="3124200"/>
            </a:xfrm>
            <a:prstGeom prst="rtTriangle">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rot="1492886">
              <a:off x="1832466" y="1309932"/>
              <a:ext cx="1524000" cy="1066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0" name="Straight Arrow Connector 9"/>
            <p:cNvCxnSpPr>
              <a:stCxn id="8" idx="3"/>
            </p:cNvCxnSpPr>
            <p:nvPr/>
          </p:nvCxnSpPr>
          <p:spPr>
            <a:xfrm>
              <a:off x="3285737" y="2163937"/>
              <a:ext cx="1057663" cy="483891"/>
            </a:xfrm>
            <a:prstGeom prst="straightConnector1">
              <a:avLst/>
            </a:prstGeom>
            <a:ln w="63500">
              <a:tailEnd type="arrow"/>
            </a:ln>
          </p:spPr>
          <p:style>
            <a:lnRef idx="1">
              <a:schemeClr val="accent1"/>
            </a:lnRef>
            <a:fillRef idx="0">
              <a:schemeClr val="accent1"/>
            </a:fillRef>
            <a:effectRef idx="0">
              <a:schemeClr val="accent1"/>
            </a:effectRef>
            <a:fontRef idx="minor">
              <a:schemeClr val="tx1"/>
            </a:fontRef>
          </p:style>
        </p:cxnSp>
        <p:sp>
          <p:nvSpPr>
            <p:cNvPr id="11" name="TextBox 10"/>
            <p:cNvSpPr txBox="1"/>
            <p:nvPr/>
          </p:nvSpPr>
          <p:spPr>
            <a:xfrm rot="1547889">
              <a:off x="4147161" y="2991054"/>
              <a:ext cx="2895600" cy="461665"/>
            </a:xfrm>
            <a:prstGeom prst="rect">
              <a:avLst/>
            </a:prstGeom>
            <a:noFill/>
          </p:spPr>
          <p:txBody>
            <a:bodyPr wrap="square" rtlCol="0">
              <a:spAutoFit/>
            </a:bodyPr>
            <a:lstStyle/>
            <a:p>
              <a:r>
                <a:rPr lang="en-US" sz="2400" b="1" dirty="0" smtClean="0">
                  <a:latin typeface="Arial" pitchFamily="34" charset="0"/>
                  <a:cs typeface="Arial" pitchFamily="34" charset="0"/>
                </a:rPr>
                <a:t>V (constant)</a:t>
              </a:r>
            </a:p>
          </p:txBody>
        </p:sp>
      </p:grpSp>
      <p:sp>
        <p:nvSpPr>
          <p:cNvPr id="13" name="TextBox 12"/>
          <p:cNvSpPr txBox="1"/>
          <p:nvPr/>
        </p:nvSpPr>
        <p:spPr>
          <a:xfrm>
            <a:off x="1375266" y="152400"/>
            <a:ext cx="7768734" cy="4154984"/>
          </a:xfrm>
          <a:prstGeom prst="rect">
            <a:avLst/>
          </a:prstGeom>
          <a:noFill/>
        </p:spPr>
        <p:txBody>
          <a:bodyPr wrap="square" rtlCol="0">
            <a:spAutoFit/>
          </a:bodyPr>
          <a:lstStyle/>
          <a:p>
            <a:r>
              <a:rPr lang="en-US" sz="2400" b="1" i="1" dirty="0" err="1" smtClean="0">
                <a:solidFill>
                  <a:srgbClr val="FF0000"/>
                </a:solidFill>
                <a:latin typeface="Arial" pitchFamily="34" charset="0"/>
                <a:cs typeface="Arial" pitchFamily="34" charset="0"/>
              </a:rPr>
              <a:t>iclicker</a:t>
            </a:r>
            <a:r>
              <a:rPr lang="en-US" sz="2400" b="1" i="1" dirty="0" smtClean="0">
                <a:solidFill>
                  <a:srgbClr val="FF0000"/>
                </a:solidFill>
                <a:latin typeface="Arial" pitchFamily="34" charset="0"/>
                <a:cs typeface="Arial" pitchFamily="34" charset="0"/>
              </a:rPr>
              <a:t> exercise:</a:t>
            </a:r>
          </a:p>
          <a:p>
            <a:r>
              <a:rPr lang="en-US" sz="2400" dirty="0" smtClean="0">
                <a:latin typeface="Arial" pitchFamily="34" charset="0"/>
                <a:cs typeface="Arial" pitchFamily="34" charset="0"/>
              </a:rPr>
              <a:t>Suppose you place a box on an inclined surface as shown in the figure and you notice that the box slides down the incline at constant velocity V.   Which of the following best explains the phenomenon:</a:t>
            </a:r>
          </a:p>
          <a:p>
            <a:pPr marL="2286000" lvl="4" indent="-457200">
              <a:buFont typeface="+mj-lt"/>
              <a:buAutoNum type="alphaUcPeriod"/>
            </a:pPr>
            <a:r>
              <a:rPr lang="en-US" sz="2400" dirty="0" smtClean="0">
                <a:latin typeface="Arial" pitchFamily="34" charset="0"/>
                <a:cs typeface="Arial" pitchFamily="34" charset="0"/>
              </a:rPr>
              <a:t>There is no net force acting on the box. </a:t>
            </a:r>
          </a:p>
          <a:p>
            <a:pPr marL="2286000" lvl="4" indent="-457200">
              <a:buFont typeface="+mj-lt"/>
              <a:buAutoNum type="alphaUcPeriod"/>
            </a:pPr>
            <a:r>
              <a:rPr lang="en-US" sz="2400" dirty="0" smtClean="0">
                <a:latin typeface="Arial" pitchFamily="34" charset="0"/>
                <a:cs typeface="Arial" pitchFamily="34" charset="0"/>
              </a:rPr>
              <a:t>There is a net force acting on the box.</a:t>
            </a:r>
          </a:p>
          <a:p>
            <a:pPr marL="2286000" lvl="4" indent="-457200">
              <a:buFont typeface="+mj-lt"/>
              <a:buAutoNum type="alphaUcPeriod"/>
            </a:pPr>
            <a:r>
              <a:rPr lang="en-US" sz="2400" dirty="0" smtClean="0">
                <a:latin typeface="Arial" pitchFamily="34" charset="0"/>
                <a:cs typeface="Arial" pitchFamily="34" charset="0"/>
              </a:rPr>
              <a:t>The coefficient of </a:t>
            </a:r>
            <a:r>
              <a:rPr lang="en-US" sz="2400" b="1" i="1" dirty="0" smtClean="0">
                <a:latin typeface="Arial" pitchFamily="34" charset="0"/>
                <a:cs typeface="Arial" pitchFamily="34" charset="0"/>
              </a:rPr>
              <a:t>static</a:t>
            </a:r>
            <a:r>
              <a:rPr lang="en-US" sz="2400" dirty="0" smtClean="0">
                <a:latin typeface="Arial" pitchFamily="34" charset="0"/>
                <a:cs typeface="Arial" pitchFamily="34" charset="0"/>
              </a:rPr>
              <a:t> friction is </a:t>
            </a:r>
            <a:r>
              <a:rPr lang="en-US" sz="2400" dirty="0" smtClean="0">
                <a:latin typeface="Arial" pitchFamily="34" charset="0"/>
                <a:cs typeface="Arial" pitchFamily="34" charset="0"/>
              </a:rPr>
              <a:t>      </a:t>
            </a:r>
            <a:r>
              <a:rPr lang="en-US" sz="2400" dirty="0" err="1">
                <a:latin typeface="Symbol" pitchFamily="18" charset="2"/>
                <a:cs typeface="Arial" pitchFamily="34" charset="0"/>
              </a:rPr>
              <a:t>m</a:t>
            </a:r>
            <a:r>
              <a:rPr lang="en-US" sz="2400" baseline="-25000" dirty="0" err="1" smtClean="0">
                <a:latin typeface="Arial" pitchFamily="34" charset="0"/>
                <a:cs typeface="Arial" pitchFamily="34" charset="0"/>
              </a:rPr>
              <a:t>s</a:t>
            </a:r>
            <a:r>
              <a:rPr lang="en-US" sz="2400" dirty="0" smtClean="0">
                <a:latin typeface="Arial" pitchFamily="34" charset="0"/>
                <a:cs typeface="Arial" pitchFamily="34" charset="0"/>
              </a:rPr>
              <a:t>  = </a:t>
            </a:r>
            <a:r>
              <a:rPr lang="en-US" sz="2400" dirty="0" smtClean="0">
                <a:latin typeface="Arial" pitchFamily="34" charset="0"/>
                <a:cs typeface="Arial" pitchFamily="34" charset="0"/>
              </a:rPr>
              <a:t>tan </a:t>
            </a:r>
            <a:r>
              <a:rPr lang="en-US" sz="2400" dirty="0" smtClean="0">
                <a:latin typeface="Symbol" pitchFamily="18" charset="2"/>
                <a:cs typeface="Arial" pitchFamily="34" charset="0"/>
              </a:rPr>
              <a:t>q.</a:t>
            </a:r>
          </a:p>
          <a:p>
            <a:pPr marL="2286000" lvl="4" indent="-457200">
              <a:buFont typeface="+mj-lt"/>
              <a:buAutoNum type="alphaUcPeriod"/>
            </a:pPr>
            <a:r>
              <a:rPr lang="en-US" sz="2400" dirty="0" smtClean="0">
                <a:latin typeface="Arial" pitchFamily="34" charset="0"/>
                <a:cs typeface="Arial" pitchFamily="34" charset="0"/>
              </a:rPr>
              <a:t>The coefficient of </a:t>
            </a:r>
            <a:r>
              <a:rPr lang="en-US" sz="2400" b="1" i="1" dirty="0" smtClean="0">
                <a:latin typeface="Arial" pitchFamily="34" charset="0"/>
                <a:cs typeface="Arial" pitchFamily="34" charset="0"/>
              </a:rPr>
              <a:t>kinetic</a:t>
            </a:r>
            <a:r>
              <a:rPr lang="en-US" sz="2400" dirty="0" smtClean="0">
                <a:latin typeface="Arial" pitchFamily="34" charset="0"/>
                <a:cs typeface="Arial" pitchFamily="34" charset="0"/>
              </a:rPr>
              <a:t> friction is </a:t>
            </a:r>
            <a:r>
              <a:rPr lang="en-US" sz="2400" dirty="0">
                <a:latin typeface="Arial" pitchFamily="34" charset="0"/>
                <a:cs typeface="Arial" pitchFamily="34" charset="0"/>
              </a:rPr>
              <a:t> </a:t>
            </a:r>
            <a:r>
              <a:rPr lang="en-US" sz="2400" dirty="0" smtClean="0">
                <a:latin typeface="Arial" pitchFamily="34" charset="0"/>
                <a:cs typeface="Arial" pitchFamily="34" charset="0"/>
              </a:rPr>
              <a:t>   </a:t>
            </a:r>
            <a:r>
              <a:rPr lang="en-US" sz="2400" dirty="0" err="1" smtClean="0">
                <a:latin typeface="Symbol" pitchFamily="18" charset="2"/>
                <a:cs typeface="Arial" pitchFamily="34" charset="0"/>
              </a:rPr>
              <a:t>m</a:t>
            </a:r>
            <a:r>
              <a:rPr lang="en-US" sz="2400" baseline="-25000" dirty="0" err="1">
                <a:latin typeface="Arial" pitchFamily="34" charset="0"/>
                <a:cs typeface="Arial" pitchFamily="34" charset="0"/>
              </a:rPr>
              <a:t>k</a:t>
            </a:r>
            <a:r>
              <a:rPr lang="en-US" sz="2400" dirty="0" smtClean="0">
                <a:latin typeface="Arial" pitchFamily="34" charset="0"/>
                <a:cs typeface="Arial" pitchFamily="34" charset="0"/>
              </a:rPr>
              <a:t>  </a:t>
            </a:r>
            <a:r>
              <a:rPr lang="en-US" sz="2400" dirty="0">
                <a:latin typeface="Arial" pitchFamily="34" charset="0"/>
                <a:cs typeface="Arial" pitchFamily="34" charset="0"/>
              </a:rPr>
              <a:t>= </a:t>
            </a:r>
            <a:r>
              <a:rPr lang="en-US" sz="2400" dirty="0" smtClean="0">
                <a:latin typeface="Arial" pitchFamily="34" charset="0"/>
                <a:cs typeface="Arial" pitchFamily="34" charset="0"/>
              </a:rPr>
              <a:t>tan </a:t>
            </a:r>
            <a:r>
              <a:rPr lang="en-US" sz="2400" dirty="0" smtClean="0">
                <a:latin typeface="Symbol" pitchFamily="18" charset="2"/>
                <a:cs typeface="Arial" pitchFamily="34" charset="0"/>
              </a:rPr>
              <a:t>q.</a:t>
            </a:r>
            <a:r>
              <a:rPr lang="en-US" sz="2400" dirty="0" smtClean="0">
                <a:latin typeface="Arial" pitchFamily="34" charset="0"/>
                <a:cs typeface="Arial" pitchFamily="34" charset="0"/>
              </a:rPr>
              <a:t> </a:t>
            </a:r>
          </a:p>
        </p:txBody>
      </p:sp>
      <p:sp>
        <p:nvSpPr>
          <p:cNvPr id="14" name="TextBox 13"/>
          <p:cNvSpPr txBox="1"/>
          <p:nvPr/>
        </p:nvSpPr>
        <p:spPr>
          <a:xfrm>
            <a:off x="4375761" y="5638800"/>
            <a:ext cx="731471" cy="457200"/>
          </a:xfrm>
          <a:prstGeom prst="rect">
            <a:avLst/>
          </a:prstGeom>
          <a:noFill/>
        </p:spPr>
        <p:txBody>
          <a:bodyPr wrap="square" rtlCol="0">
            <a:spAutoFit/>
          </a:bodyPr>
          <a:lstStyle/>
          <a:p>
            <a:r>
              <a:rPr lang="en-US" sz="2400" b="1" dirty="0" smtClean="0">
                <a:solidFill>
                  <a:schemeClr val="bg1"/>
                </a:solidFill>
                <a:latin typeface="Symbol" pitchFamily="18" charset="2"/>
                <a:cs typeface="Arial" pitchFamily="34" charset="0"/>
              </a:rPr>
              <a:t>q</a:t>
            </a:r>
          </a:p>
        </p:txBody>
      </p:sp>
    </p:spTree>
    <p:extLst>
      <p:ext uri="{BB962C8B-B14F-4D97-AF65-F5344CB8AC3E}">
        <p14:creationId xmlns:p14="http://schemas.microsoft.com/office/powerpoint/2010/main" val="20538457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9/14/2012</a:t>
            </a:r>
            <a:endParaRPr lang="en-US"/>
          </a:p>
        </p:txBody>
      </p:sp>
      <p:sp>
        <p:nvSpPr>
          <p:cNvPr id="3" name="Footer Placeholder 2"/>
          <p:cNvSpPr>
            <a:spLocks noGrp="1"/>
          </p:cNvSpPr>
          <p:nvPr>
            <p:ph type="ftr" sz="quarter" idx="11"/>
          </p:nvPr>
        </p:nvSpPr>
        <p:spPr/>
        <p:txBody>
          <a:bodyPr/>
          <a:lstStyle/>
          <a:p>
            <a:r>
              <a:rPr lang="en-US" smtClean="0"/>
              <a:t>PHY 113 A  Fall 2012 -- Lecture 8</a:t>
            </a:r>
            <a:endParaRPr lang="en-US"/>
          </a:p>
        </p:txBody>
      </p:sp>
      <p:sp>
        <p:nvSpPr>
          <p:cNvPr id="4" name="Slide Number Placeholder 3"/>
          <p:cNvSpPr>
            <a:spLocks noGrp="1"/>
          </p:cNvSpPr>
          <p:nvPr>
            <p:ph type="sldNum" sz="quarter" idx="12"/>
          </p:nvPr>
        </p:nvSpPr>
        <p:spPr/>
        <p:txBody>
          <a:bodyPr/>
          <a:lstStyle/>
          <a:p>
            <a:fld id="{CE368B07-CEBF-4C80-90AF-53B34FA04CF3}" type="slidenum">
              <a:rPr lang="en-US" smtClean="0"/>
              <a:t>14</a:t>
            </a:fld>
            <a:endParaRPr lang="en-US"/>
          </a:p>
        </p:txBody>
      </p:sp>
      <p:pic>
        <p:nvPicPr>
          <p:cNvPr id="82946" name="Picture 2" descr="E:\Media\Image_Library\chapter5\05P44.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57200" y="457200"/>
            <a:ext cx="2689412" cy="2632934"/>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p:cNvSpPr txBox="1"/>
          <p:nvPr/>
        </p:nvSpPr>
        <p:spPr>
          <a:xfrm>
            <a:off x="3352800" y="457200"/>
            <a:ext cx="5334000" cy="2677656"/>
          </a:xfrm>
          <a:prstGeom prst="rect">
            <a:avLst/>
          </a:prstGeom>
          <a:noFill/>
        </p:spPr>
        <p:txBody>
          <a:bodyPr wrap="square" rtlCol="0">
            <a:spAutoFit/>
          </a:bodyPr>
          <a:lstStyle/>
          <a:p>
            <a:r>
              <a:rPr lang="en-US" sz="2400" dirty="0" smtClean="0">
                <a:latin typeface="Arial" pitchFamily="34" charset="0"/>
                <a:cs typeface="Arial" pitchFamily="34" charset="0"/>
              </a:rPr>
              <a:t>A women at an airport is towing her 20 kg suitcase at constant speed by pulling on a strap at an angle </a:t>
            </a:r>
            <a:r>
              <a:rPr lang="en-US" sz="2400" dirty="0" smtClean="0">
                <a:latin typeface="Symbol" pitchFamily="18" charset="2"/>
                <a:cs typeface="Arial" pitchFamily="34" charset="0"/>
              </a:rPr>
              <a:t>q</a:t>
            </a:r>
            <a:r>
              <a:rPr lang="en-US" sz="2400" dirty="0" smtClean="0">
                <a:latin typeface="Arial" pitchFamily="34" charset="0"/>
                <a:cs typeface="Arial" pitchFamily="34" charset="0"/>
              </a:rPr>
              <a:t> above the horizontal. She pulls on the strap with a </a:t>
            </a:r>
            <a:r>
              <a:rPr lang="en-US" sz="2400" i="1" dirty="0" smtClean="0">
                <a:latin typeface="Arial" pitchFamily="34" charset="0"/>
                <a:cs typeface="Arial" pitchFamily="34" charset="0"/>
              </a:rPr>
              <a:t>P</a:t>
            </a:r>
            <a:r>
              <a:rPr lang="en-US" sz="2400" dirty="0" smtClean="0">
                <a:latin typeface="Arial" pitchFamily="34" charset="0"/>
                <a:cs typeface="Arial" pitchFamily="34" charset="0"/>
              </a:rPr>
              <a:t>=35 N force, and the friction force on the suitcase is </a:t>
            </a:r>
            <a:r>
              <a:rPr lang="en-US" sz="2400" i="1" dirty="0" smtClean="0">
                <a:latin typeface="Arial" pitchFamily="34" charset="0"/>
                <a:cs typeface="Arial" pitchFamily="34" charset="0"/>
              </a:rPr>
              <a:t>f</a:t>
            </a:r>
            <a:r>
              <a:rPr lang="en-US" sz="2400" dirty="0" smtClean="0">
                <a:latin typeface="Arial" pitchFamily="34" charset="0"/>
                <a:cs typeface="Arial" pitchFamily="34" charset="0"/>
              </a:rPr>
              <a:t>=20 N.   What is the value of the angle </a:t>
            </a:r>
            <a:r>
              <a:rPr lang="en-US" sz="2400" dirty="0">
                <a:latin typeface="Symbol" pitchFamily="18" charset="2"/>
                <a:cs typeface="Arial" pitchFamily="34" charset="0"/>
              </a:rPr>
              <a:t>q</a:t>
            </a:r>
            <a:r>
              <a:rPr lang="en-US" sz="2400" dirty="0">
                <a:latin typeface="Arial" pitchFamily="34" charset="0"/>
                <a:cs typeface="Arial" pitchFamily="34" charset="0"/>
              </a:rPr>
              <a:t> </a:t>
            </a:r>
            <a:r>
              <a:rPr lang="en-US" sz="2400" dirty="0" smtClean="0">
                <a:latin typeface="Arial" pitchFamily="34" charset="0"/>
                <a:cs typeface="Arial" pitchFamily="34" charset="0"/>
              </a:rPr>
              <a:t>?</a:t>
            </a:r>
          </a:p>
        </p:txBody>
      </p:sp>
      <p:grpSp>
        <p:nvGrpSpPr>
          <p:cNvPr id="6" name="Group 5"/>
          <p:cNvGrpSpPr/>
          <p:nvPr/>
        </p:nvGrpSpPr>
        <p:grpSpPr>
          <a:xfrm>
            <a:off x="381000" y="3424535"/>
            <a:ext cx="8153400" cy="2904530"/>
            <a:chOff x="381000" y="3424535"/>
            <a:chExt cx="8153400" cy="2904530"/>
          </a:xfrm>
        </p:grpSpPr>
        <p:graphicFrame>
          <p:nvGraphicFramePr>
            <p:cNvPr id="18" name="Object 17"/>
            <p:cNvGraphicFramePr>
              <a:graphicFrameLocks noChangeAspect="1"/>
            </p:cNvGraphicFramePr>
            <p:nvPr>
              <p:extLst>
                <p:ext uri="{D42A27DB-BD31-4B8C-83A1-F6EECF244321}">
                  <p14:modId xmlns:p14="http://schemas.microsoft.com/office/powerpoint/2010/main" val="1431044092"/>
                </p:ext>
              </p:extLst>
            </p:nvPr>
          </p:nvGraphicFramePr>
          <p:xfrm>
            <a:off x="3429000" y="4159250"/>
            <a:ext cx="5105400" cy="1644650"/>
          </p:xfrm>
          <a:graphic>
            <a:graphicData uri="http://schemas.openxmlformats.org/presentationml/2006/ole">
              <mc:AlternateContent xmlns:mc="http://schemas.openxmlformats.org/markup-compatibility/2006">
                <mc:Choice xmlns:v="urn:schemas-microsoft-com:vml" Requires="v">
                  <p:oleObj spid="_x0000_s82965" name="数式" r:id="rId4" imgW="2641320" imgH="850680" progId="Equation.3">
                    <p:embed/>
                  </p:oleObj>
                </mc:Choice>
                <mc:Fallback>
                  <p:oleObj name="数式" r:id="rId4" imgW="2641320" imgH="850680" progId="Equation.3">
                    <p:embed/>
                    <p:pic>
                      <p:nvPicPr>
                        <p:cNvPr id="0" name="Object 7"/>
                        <p:cNvPicPr>
                          <a:picLocks noChangeAspect="1" noChangeArrowheads="1"/>
                        </p:cNvPicPr>
                        <p:nvPr/>
                      </p:nvPicPr>
                      <p:blipFill>
                        <a:blip r:embed="rId5"/>
                        <a:srcRect/>
                        <a:stretch>
                          <a:fillRect/>
                        </a:stretch>
                      </p:blipFill>
                      <p:spPr bwMode="auto">
                        <a:xfrm>
                          <a:off x="3429000" y="4159250"/>
                          <a:ext cx="5105400" cy="1644650"/>
                        </a:xfrm>
                        <a:prstGeom prst="rect">
                          <a:avLst/>
                        </a:prstGeom>
                        <a:noFill/>
                        <a:ln>
                          <a:noFill/>
                        </a:ln>
                      </p:spPr>
                    </p:pic>
                  </p:oleObj>
                </mc:Fallback>
              </mc:AlternateContent>
            </a:graphicData>
          </a:graphic>
        </p:graphicFrame>
        <p:grpSp>
          <p:nvGrpSpPr>
            <p:cNvPr id="21" name="Group 20"/>
            <p:cNvGrpSpPr/>
            <p:nvPr/>
          </p:nvGrpSpPr>
          <p:grpSpPr>
            <a:xfrm>
              <a:off x="381000" y="3424535"/>
              <a:ext cx="3352800" cy="2904530"/>
              <a:chOff x="381000" y="3424535"/>
              <a:chExt cx="3352800" cy="2904530"/>
            </a:xfrm>
          </p:grpSpPr>
          <p:grpSp>
            <p:nvGrpSpPr>
              <p:cNvPr id="15" name="Group 14"/>
              <p:cNvGrpSpPr/>
              <p:nvPr/>
            </p:nvGrpSpPr>
            <p:grpSpPr>
              <a:xfrm>
                <a:off x="381000" y="3657600"/>
                <a:ext cx="3352800" cy="2671465"/>
                <a:chOff x="381000" y="3657600"/>
                <a:chExt cx="3352800" cy="2671465"/>
              </a:xfrm>
            </p:grpSpPr>
            <p:pic>
              <p:nvPicPr>
                <p:cNvPr id="7" name="Picture 2" descr="E:\Media\Image_Library\chapter5\05P44.jpg"/>
                <p:cNvPicPr>
                  <a:picLocks noChangeAspect="1" noChangeArrowheads="1"/>
                </p:cNvPicPr>
                <p:nvPr/>
              </p:nvPicPr>
              <p:blipFill rotWithShape="1">
                <a:blip r:embed="rId6" cstate="print">
                  <a:extLst>
                    <a:ext uri="{28A0092B-C50C-407E-A947-70E740481C1C}">
                      <a14:useLocalDpi xmlns:a14="http://schemas.microsoft.com/office/drawing/2010/main" val="0"/>
                    </a:ext>
                  </a:extLst>
                </a:blip>
                <a:srcRect t="51680" r="44143" b="5872"/>
                <a:stretch/>
              </p:blipFill>
              <p:spPr bwMode="auto">
                <a:xfrm>
                  <a:off x="675340" y="3810000"/>
                  <a:ext cx="2253132" cy="1675197"/>
                </a:xfrm>
                <a:prstGeom prst="rect">
                  <a:avLst/>
                </a:prstGeom>
                <a:noFill/>
                <a:extLst>
                  <a:ext uri="{909E8E84-426E-40DD-AFC4-6F175D3DCCD1}">
                    <a14:hiddenFill xmlns:a14="http://schemas.microsoft.com/office/drawing/2010/main">
                      <a:solidFill>
                        <a:srgbClr val="FFFFFF"/>
                      </a:solidFill>
                    </a14:hiddenFill>
                  </a:ext>
                </a:extLst>
              </p:spPr>
            </p:pic>
            <p:cxnSp>
              <p:nvCxnSpPr>
                <p:cNvPr id="8" name="Straight Arrow Connector 7"/>
                <p:cNvCxnSpPr/>
                <p:nvPr/>
              </p:nvCxnSpPr>
              <p:spPr>
                <a:xfrm>
                  <a:off x="1676400" y="4724400"/>
                  <a:ext cx="0" cy="1143000"/>
                </a:xfrm>
                <a:prstGeom prst="straightConnector1">
                  <a:avLst/>
                </a:prstGeom>
                <a:ln w="50800">
                  <a:solidFill>
                    <a:srgbClr val="DA32AA"/>
                  </a:solidFill>
                  <a:tailEnd type="arrow"/>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flipH="1">
                  <a:off x="675340" y="5257800"/>
                  <a:ext cx="620060" cy="0"/>
                </a:xfrm>
                <a:prstGeom prst="straightConnector1">
                  <a:avLst/>
                </a:prstGeom>
                <a:ln w="50800">
                  <a:solidFill>
                    <a:srgbClr val="DA32AA"/>
                  </a:solidFill>
                  <a:tailEnd type="arrow"/>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flipV="1">
                  <a:off x="2347686" y="3657600"/>
                  <a:ext cx="784412" cy="740230"/>
                </a:xfrm>
                <a:prstGeom prst="straightConnector1">
                  <a:avLst/>
                </a:prstGeom>
                <a:ln w="50800">
                  <a:solidFill>
                    <a:srgbClr val="DA32AA"/>
                  </a:solidFill>
                  <a:tailEnd type="arrow"/>
                </a:ln>
              </p:spPr>
              <p:style>
                <a:lnRef idx="1">
                  <a:schemeClr val="accent1"/>
                </a:lnRef>
                <a:fillRef idx="0">
                  <a:schemeClr val="accent1"/>
                </a:fillRef>
                <a:effectRef idx="0">
                  <a:schemeClr val="accent1"/>
                </a:effectRef>
                <a:fontRef idx="minor">
                  <a:schemeClr val="tx1"/>
                </a:fontRef>
              </p:style>
            </p:cxnSp>
            <p:sp>
              <p:nvSpPr>
                <p:cNvPr id="14" name="TextBox 13"/>
                <p:cNvSpPr txBox="1"/>
                <p:nvPr/>
              </p:nvSpPr>
              <p:spPr>
                <a:xfrm>
                  <a:off x="1295400" y="5867400"/>
                  <a:ext cx="1295400" cy="461665"/>
                </a:xfrm>
                <a:prstGeom prst="rect">
                  <a:avLst/>
                </a:prstGeom>
                <a:noFill/>
              </p:spPr>
              <p:txBody>
                <a:bodyPr wrap="square" rtlCol="0">
                  <a:spAutoFit/>
                </a:bodyPr>
                <a:lstStyle/>
                <a:p>
                  <a:r>
                    <a:rPr lang="en-US" sz="2400" b="1" dirty="0" smtClean="0">
                      <a:latin typeface="Arial" pitchFamily="34" charset="0"/>
                      <a:cs typeface="Arial" pitchFamily="34" charset="0"/>
                    </a:rPr>
                    <a:t>mg</a:t>
                  </a:r>
                </a:p>
              </p:txBody>
            </p:sp>
            <p:sp>
              <p:nvSpPr>
                <p:cNvPr id="16" name="TextBox 15"/>
                <p:cNvSpPr txBox="1"/>
                <p:nvPr/>
              </p:nvSpPr>
              <p:spPr>
                <a:xfrm>
                  <a:off x="381000" y="5253335"/>
                  <a:ext cx="1295400" cy="461665"/>
                </a:xfrm>
                <a:prstGeom prst="rect">
                  <a:avLst/>
                </a:prstGeom>
                <a:noFill/>
              </p:spPr>
              <p:txBody>
                <a:bodyPr wrap="square" rtlCol="0">
                  <a:spAutoFit/>
                </a:bodyPr>
                <a:lstStyle/>
                <a:p>
                  <a:r>
                    <a:rPr lang="en-US" sz="2400" b="1" i="1" dirty="0" smtClean="0">
                      <a:latin typeface="Arial" pitchFamily="34" charset="0"/>
                      <a:cs typeface="Arial" pitchFamily="34" charset="0"/>
                    </a:rPr>
                    <a:t>f</a:t>
                  </a:r>
                </a:p>
              </p:txBody>
            </p:sp>
            <p:sp>
              <p:nvSpPr>
                <p:cNvPr id="17" name="TextBox 16"/>
                <p:cNvSpPr txBox="1"/>
                <p:nvPr/>
              </p:nvSpPr>
              <p:spPr>
                <a:xfrm>
                  <a:off x="2438400" y="3729335"/>
                  <a:ext cx="1295400" cy="461665"/>
                </a:xfrm>
                <a:prstGeom prst="rect">
                  <a:avLst/>
                </a:prstGeom>
                <a:noFill/>
              </p:spPr>
              <p:txBody>
                <a:bodyPr wrap="square" rtlCol="0">
                  <a:spAutoFit/>
                </a:bodyPr>
                <a:lstStyle/>
                <a:p>
                  <a:r>
                    <a:rPr lang="en-US" sz="2400" b="1" i="1" dirty="0" smtClean="0">
                      <a:latin typeface="Arial" pitchFamily="34" charset="0"/>
                      <a:cs typeface="Arial" pitchFamily="34" charset="0"/>
                    </a:rPr>
                    <a:t>P</a:t>
                  </a:r>
                </a:p>
              </p:txBody>
            </p:sp>
          </p:grpSp>
          <p:cxnSp>
            <p:nvCxnSpPr>
              <p:cNvPr id="20" name="Straight Arrow Connector 19"/>
              <p:cNvCxnSpPr/>
              <p:nvPr/>
            </p:nvCxnSpPr>
            <p:spPr>
              <a:xfrm flipV="1">
                <a:off x="1905000" y="3886200"/>
                <a:ext cx="0" cy="1295400"/>
              </a:xfrm>
              <a:prstGeom prst="straightConnector1">
                <a:avLst/>
              </a:prstGeom>
              <a:ln w="50800">
                <a:solidFill>
                  <a:srgbClr val="DA32AA"/>
                </a:solidFill>
                <a:tailEnd type="arrow"/>
              </a:ln>
            </p:spPr>
            <p:style>
              <a:lnRef idx="1">
                <a:schemeClr val="accent1"/>
              </a:lnRef>
              <a:fillRef idx="0">
                <a:schemeClr val="accent1"/>
              </a:fillRef>
              <a:effectRef idx="0">
                <a:schemeClr val="accent1"/>
              </a:effectRef>
              <a:fontRef idx="minor">
                <a:schemeClr val="tx1"/>
              </a:fontRef>
            </p:style>
          </p:cxnSp>
          <p:sp>
            <p:nvSpPr>
              <p:cNvPr id="22" name="TextBox 21"/>
              <p:cNvSpPr txBox="1"/>
              <p:nvPr/>
            </p:nvSpPr>
            <p:spPr>
              <a:xfrm>
                <a:off x="1600200" y="3424535"/>
                <a:ext cx="1295400" cy="461665"/>
              </a:xfrm>
              <a:prstGeom prst="rect">
                <a:avLst/>
              </a:prstGeom>
              <a:noFill/>
            </p:spPr>
            <p:txBody>
              <a:bodyPr wrap="square" rtlCol="0">
                <a:spAutoFit/>
              </a:bodyPr>
              <a:lstStyle/>
              <a:p>
                <a:r>
                  <a:rPr lang="en-US" sz="2400" b="1" i="1" dirty="0" smtClean="0">
                    <a:latin typeface="Arial" pitchFamily="34" charset="0"/>
                    <a:cs typeface="Arial" pitchFamily="34" charset="0"/>
                  </a:rPr>
                  <a:t>N</a:t>
                </a:r>
              </a:p>
            </p:txBody>
          </p:sp>
        </p:grpSp>
      </p:grpSp>
    </p:spTree>
    <p:extLst>
      <p:ext uri="{BB962C8B-B14F-4D97-AF65-F5344CB8AC3E}">
        <p14:creationId xmlns:p14="http://schemas.microsoft.com/office/powerpoint/2010/main" val="20234120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Date Placeholder 1"/>
          <p:cNvSpPr>
            <a:spLocks noGrp="1"/>
          </p:cNvSpPr>
          <p:nvPr>
            <p:ph type="dt" sz="half" idx="10"/>
          </p:nvPr>
        </p:nvSpPr>
        <p:spPr/>
        <p:txBody>
          <a:bodyPr/>
          <a:lstStyle/>
          <a:p>
            <a:fld id="{E8A98975-BF9A-4537-B663-415F5E1CDA03}" type="datetime1">
              <a:rPr lang="en-US"/>
              <a:pPr/>
              <a:t>9/13/2012</a:t>
            </a:fld>
            <a:endParaRPr lang="en-US"/>
          </a:p>
        </p:txBody>
      </p:sp>
      <p:sp>
        <p:nvSpPr>
          <p:cNvPr id="10" name="Footer Placeholder 2"/>
          <p:cNvSpPr>
            <a:spLocks noGrp="1"/>
          </p:cNvSpPr>
          <p:nvPr>
            <p:ph type="ftr" sz="quarter" idx="11"/>
          </p:nvPr>
        </p:nvSpPr>
        <p:spPr/>
        <p:txBody>
          <a:bodyPr/>
          <a:lstStyle/>
          <a:p>
            <a:r>
              <a:rPr lang="en-US"/>
              <a:t>PHY 113 -- Lecture 6</a:t>
            </a:r>
          </a:p>
        </p:txBody>
      </p:sp>
      <p:sp>
        <p:nvSpPr>
          <p:cNvPr id="11" name="Slide Number Placeholder 3"/>
          <p:cNvSpPr>
            <a:spLocks noGrp="1"/>
          </p:cNvSpPr>
          <p:nvPr>
            <p:ph type="sldNum" sz="quarter" idx="12"/>
          </p:nvPr>
        </p:nvSpPr>
        <p:spPr/>
        <p:txBody>
          <a:bodyPr/>
          <a:lstStyle/>
          <a:p>
            <a:fld id="{1356AD92-9E7E-40C2-817D-9594D8AC443C}" type="slidenum">
              <a:rPr lang="en-US"/>
              <a:pPr/>
              <a:t>15</a:t>
            </a:fld>
            <a:endParaRPr lang="en-US"/>
          </a:p>
        </p:txBody>
      </p:sp>
      <p:sp>
        <p:nvSpPr>
          <p:cNvPr id="19458" name="Text Box 2"/>
          <p:cNvSpPr txBox="1">
            <a:spLocks noChangeArrowheads="1"/>
          </p:cNvSpPr>
          <p:nvPr/>
        </p:nvSpPr>
        <p:spPr bwMode="auto">
          <a:xfrm>
            <a:off x="419100" y="127000"/>
            <a:ext cx="84582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2400" b="1" i="1" dirty="0" err="1" smtClean="0">
                <a:solidFill>
                  <a:srgbClr val="FF0000"/>
                </a:solidFill>
                <a:latin typeface="Arial" pitchFamily="34" charset="0"/>
                <a:cs typeface="Arial" pitchFamily="34" charset="0"/>
              </a:rPr>
              <a:t>iclicker</a:t>
            </a:r>
            <a:r>
              <a:rPr lang="en-US" sz="2400" b="1" i="1" dirty="0" smtClean="0">
                <a:solidFill>
                  <a:srgbClr val="FF0000"/>
                </a:solidFill>
                <a:latin typeface="Arial" pitchFamily="34" charset="0"/>
                <a:cs typeface="Arial" pitchFamily="34" charset="0"/>
              </a:rPr>
              <a:t> questions:</a:t>
            </a:r>
            <a:endParaRPr lang="en-US" sz="2400" b="1" i="1" dirty="0">
              <a:solidFill>
                <a:srgbClr val="FF0000"/>
              </a:solidFill>
              <a:latin typeface="Arial" pitchFamily="34" charset="0"/>
              <a:cs typeface="Arial" pitchFamily="34" charset="0"/>
            </a:endParaRPr>
          </a:p>
        </p:txBody>
      </p:sp>
      <p:sp>
        <p:nvSpPr>
          <p:cNvPr id="19459" name="AutoShape 3"/>
          <p:cNvSpPr>
            <a:spLocks noChangeArrowheads="1"/>
          </p:cNvSpPr>
          <p:nvPr/>
        </p:nvSpPr>
        <p:spPr bwMode="auto">
          <a:xfrm flipH="1">
            <a:off x="457200" y="914400"/>
            <a:ext cx="7467600" cy="3276600"/>
          </a:xfrm>
          <a:prstGeom prst="rtTriangle">
            <a:avLst/>
          </a:prstGeom>
          <a:solidFill>
            <a:schemeClr val="tx2">
              <a:lumMod val="40000"/>
              <a:lumOff val="60000"/>
            </a:schemeClr>
          </a:solidFill>
          <a:ln w="9525">
            <a:miter lim="800000"/>
            <a:headEnd/>
            <a:tailEnd/>
          </a:ln>
          <a:effectLst/>
          <a:scene3d>
            <a:camera prst="legacyObliqueTopLeft"/>
            <a:lightRig rig="legacyFlat3" dir="t"/>
          </a:scene3d>
          <a:sp3d extrusionH="430200" prstMaterial="legacyMatte">
            <a:bevelT w="13500" h="13500" prst="angle"/>
            <a:bevelB w="13500" h="13500" prst="angle"/>
            <a:extrusionClr>
              <a:schemeClr val="accent1"/>
            </a:extrusionClr>
          </a:sp3d>
        </p:spPr>
        <p:txBody>
          <a:bodyPr wrap="none" anchor="ctr">
            <a:flatTx/>
          </a:bodyPr>
          <a:lstStyle/>
          <a:p>
            <a:endParaRPr lang="en-US"/>
          </a:p>
        </p:txBody>
      </p:sp>
      <p:sp>
        <p:nvSpPr>
          <p:cNvPr id="19460" name="Rectangle 4"/>
          <p:cNvSpPr>
            <a:spLocks noChangeArrowheads="1"/>
          </p:cNvSpPr>
          <p:nvPr/>
        </p:nvSpPr>
        <p:spPr bwMode="auto">
          <a:xfrm rot="20280000">
            <a:off x="3657600" y="990600"/>
            <a:ext cx="1981200" cy="1295400"/>
          </a:xfrm>
          <a:prstGeom prst="rect">
            <a:avLst/>
          </a:prstGeom>
          <a:solidFill>
            <a:srgbClr val="993300"/>
          </a:solidFill>
          <a:ln w="9525">
            <a:miter lim="800000"/>
            <a:headEnd/>
            <a:tailEnd/>
          </a:ln>
          <a:effectLst/>
          <a:scene3d>
            <a:camera prst="legacyObliqueTopLeft"/>
            <a:lightRig rig="legacyFlat3" dir="t"/>
          </a:scene3d>
          <a:sp3d extrusionH="430200" prstMaterial="legacyMatte">
            <a:bevelT w="13500" h="13500" prst="angle"/>
            <a:bevelB w="13500" h="13500" prst="angle"/>
            <a:extrusionClr>
              <a:srgbClr val="993300"/>
            </a:extrusion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endParaRPr lang="en-US"/>
          </a:p>
        </p:txBody>
      </p:sp>
      <p:sp>
        <p:nvSpPr>
          <p:cNvPr id="19461" name="Text Box 5"/>
          <p:cNvSpPr txBox="1">
            <a:spLocks noChangeArrowheads="1"/>
          </p:cNvSpPr>
          <p:nvPr/>
        </p:nvSpPr>
        <p:spPr bwMode="auto">
          <a:xfrm>
            <a:off x="1676400" y="3657600"/>
            <a:ext cx="533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atin typeface="Symbol" pitchFamily="18" charset="2"/>
              </a:rPr>
              <a:t>q</a:t>
            </a:r>
          </a:p>
        </p:txBody>
      </p:sp>
      <p:sp>
        <p:nvSpPr>
          <p:cNvPr id="19462" name="Text Box 6"/>
          <p:cNvSpPr txBox="1">
            <a:spLocks noChangeArrowheads="1"/>
          </p:cNvSpPr>
          <p:nvPr/>
        </p:nvSpPr>
        <p:spPr bwMode="auto">
          <a:xfrm>
            <a:off x="457200" y="4724400"/>
            <a:ext cx="8382000" cy="13849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2400" dirty="0">
                <a:latin typeface="Arial" pitchFamily="34" charset="0"/>
                <a:cs typeface="Arial" pitchFamily="34" charset="0"/>
              </a:rPr>
              <a:t>Suppose that </a:t>
            </a:r>
            <a:r>
              <a:rPr lang="en-US" sz="2400" dirty="0" err="1">
                <a:latin typeface="Symbol" pitchFamily="18" charset="2"/>
                <a:cs typeface="Arial" pitchFamily="34" charset="0"/>
              </a:rPr>
              <a:t>m</a:t>
            </a:r>
            <a:r>
              <a:rPr lang="en-US" sz="2400" baseline="-25000" dirty="0" err="1">
                <a:latin typeface="Arial" pitchFamily="34" charset="0"/>
                <a:cs typeface="Arial" pitchFamily="34" charset="0"/>
              </a:rPr>
              <a:t>s</a:t>
            </a:r>
            <a:r>
              <a:rPr lang="en-US" sz="2400" dirty="0">
                <a:latin typeface="Arial" pitchFamily="34" charset="0"/>
                <a:cs typeface="Arial" pitchFamily="34" charset="0"/>
              </a:rPr>
              <a:t>=0.75 which means that the block starts to slide when </a:t>
            </a:r>
            <a:r>
              <a:rPr lang="en-US" sz="2400" dirty="0">
                <a:latin typeface="Symbol" pitchFamily="18" charset="2"/>
                <a:cs typeface="Arial" pitchFamily="34" charset="0"/>
              </a:rPr>
              <a:t>q</a:t>
            </a:r>
            <a:r>
              <a:rPr lang="en-US" sz="2400" dirty="0">
                <a:latin typeface="Arial" pitchFamily="34" charset="0"/>
                <a:cs typeface="Arial" pitchFamily="34" charset="0"/>
              </a:rPr>
              <a:t>= </a:t>
            </a:r>
            <a:r>
              <a:rPr lang="en-US" sz="2400" dirty="0" smtClean="0">
                <a:latin typeface="Arial" pitchFamily="34" charset="0"/>
                <a:cs typeface="Arial" pitchFamily="34" charset="0"/>
              </a:rPr>
              <a:t>tan</a:t>
            </a:r>
            <a:r>
              <a:rPr lang="en-US" sz="2400" baseline="30000" dirty="0" smtClean="0">
                <a:latin typeface="Arial" pitchFamily="34" charset="0"/>
                <a:cs typeface="Arial" pitchFamily="34" charset="0"/>
              </a:rPr>
              <a:t>-1</a:t>
            </a:r>
            <a:r>
              <a:rPr lang="en-US" sz="2400" dirty="0" smtClean="0">
                <a:latin typeface="Arial" pitchFamily="34" charset="0"/>
                <a:cs typeface="Arial" pitchFamily="34" charset="0"/>
              </a:rPr>
              <a:t>(0.75) =  37</a:t>
            </a:r>
            <a:r>
              <a:rPr lang="en-US" sz="2400" baseline="30000" dirty="0" smtClean="0">
                <a:latin typeface="Arial" pitchFamily="34" charset="0"/>
                <a:cs typeface="Arial" pitchFamily="34" charset="0"/>
              </a:rPr>
              <a:t>o</a:t>
            </a:r>
            <a:r>
              <a:rPr lang="en-US" sz="2400" dirty="0">
                <a:latin typeface="Arial" pitchFamily="34" charset="0"/>
                <a:cs typeface="Arial" pitchFamily="34" charset="0"/>
              </a:rPr>
              <a:t>.   What is </a:t>
            </a:r>
            <a:r>
              <a:rPr lang="en-US" sz="2400" i="1" dirty="0">
                <a:latin typeface="Arial" pitchFamily="34" charset="0"/>
                <a:cs typeface="Arial" pitchFamily="34" charset="0"/>
              </a:rPr>
              <a:t>f </a:t>
            </a:r>
            <a:r>
              <a:rPr lang="en-US" sz="2400" dirty="0">
                <a:latin typeface="Arial" pitchFamily="34" charset="0"/>
                <a:cs typeface="Arial" pitchFamily="34" charset="0"/>
              </a:rPr>
              <a:t>when </a:t>
            </a:r>
            <a:r>
              <a:rPr lang="en-US" sz="2400" dirty="0">
                <a:latin typeface="Symbol" pitchFamily="18" charset="2"/>
                <a:cs typeface="Arial" pitchFamily="34" charset="0"/>
              </a:rPr>
              <a:t>q</a:t>
            </a:r>
            <a:r>
              <a:rPr lang="en-US" sz="2400" dirty="0">
                <a:latin typeface="Arial" pitchFamily="34" charset="0"/>
                <a:cs typeface="Arial" pitchFamily="34" charset="0"/>
              </a:rPr>
              <a:t>= 20</a:t>
            </a:r>
            <a:r>
              <a:rPr lang="en-US" sz="2400" baseline="30000" dirty="0">
                <a:latin typeface="Arial" pitchFamily="34" charset="0"/>
                <a:cs typeface="Arial" pitchFamily="34" charset="0"/>
              </a:rPr>
              <a:t>o</a:t>
            </a:r>
            <a:r>
              <a:rPr lang="en-US" sz="2400" dirty="0">
                <a:latin typeface="Arial" pitchFamily="34" charset="0"/>
                <a:cs typeface="Arial" pitchFamily="34" charset="0"/>
              </a:rPr>
              <a:t>?</a:t>
            </a:r>
          </a:p>
          <a:p>
            <a:pPr>
              <a:spcBef>
                <a:spcPct val="50000"/>
              </a:spcBef>
            </a:pPr>
            <a:r>
              <a:rPr lang="en-US" sz="2400" dirty="0" smtClean="0">
                <a:latin typeface="Arial" pitchFamily="34" charset="0"/>
                <a:cs typeface="Arial" pitchFamily="34" charset="0"/>
              </a:rPr>
              <a:t>A. mg </a:t>
            </a:r>
            <a:r>
              <a:rPr lang="en-US" sz="2400" dirty="0" err="1">
                <a:latin typeface="Arial" pitchFamily="34" charset="0"/>
                <a:cs typeface="Arial" pitchFamily="34" charset="0"/>
              </a:rPr>
              <a:t>sin</a:t>
            </a:r>
            <a:r>
              <a:rPr lang="en-US" sz="2400" dirty="0" err="1">
                <a:latin typeface="Symbol" pitchFamily="18" charset="2"/>
                <a:cs typeface="Arial" pitchFamily="34" charset="0"/>
              </a:rPr>
              <a:t>q</a:t>
            </a:r>
            <a:r>
              <a:rPr lang="en-US" sz="2400" dirty="0">
                <a:latin typeface="Arial" pitchFamily="34" charset="0"/>
                <a:cs typeface="Arial" pitchFamily="34" charset="0"/>
              </a:rPr>
              <a:t>  </a:t>
            </a:r>
            <a:r>
              <a:rPr lang="en-US" sz="2400" dirty="0" smtClean="0">
                <a:latin typeface="Arial" pitchFamily="34" charset="0"/>
                <a:cs typeface="Arial" pitchFamily="34" charset="0"/>
              </a:rPr>
              <a:t> B. </a:t>
            </a:r>
            <a:r>
              <a:rPr lang="en-US" sz="2400" dirty="0" err="1" smtClean="0">
                <a:latin typeface="Symbol" pitchFamily="18" charset="2"/>
                <a:cs typeface="Arial" pitchFamily="34" charset="0"/>
              </a:rPr>
              <a:t>m</a:t>
            </a:r>
            <a:r>
              <a:rPr lang="en-US" sz="2400" baseline="-25000" dirty="0" err="1" smtClean="0">
                <a:latin typeface="Arial" pitchFamily="34" charset="0"/>
                <a:cs typeface="Arial" pitchFamily="34" charset="0"/>
              </a:rPr>
              <a:t>s</a:t>
            </a:r>
            <a:r>
              <a:rPr lang="en-US" sz="2400" dirty="0" smtClean="0">
                <a:latin typeface="Arial" pitchFamily="34" charset="0"/>
                <a:cs typeface="Arial" pitchFamily="34" charset="0"/>
              </a:rPr>
              <a:t> </a:t>
            </a:r>
            <a:r>
              <a:rPr lang="en-US" sz="2400" dirty="0">
                <a:latin typeface="Arial" pitchFamily="34" charset="0"/>
                <a:cs typeface="Arial" pitchFamily="34" charset="0"/>
              </a:rPr>
              <a:t>mg </a:t>
            </a:r>
            <a:r>
              <a:rPr lang="en-US" sz="2400" dirty="0" err="1">
                <a:latin typeface="Arial" pitchFamily="34" charset="0"/>
                <a:cs typeface="Arial" pitchFamily="34" charset="0"/>
              </a:rPr>
              <a:t>sin</a:t>
            </a:r>
            <a:r>
              <a:rPr lang="en-US" sz="2400" dirty="0" err="1">
                <a:latin typeface="Symbol" pitchFamily="18" charset="2"/>
                <a:cs typeface="Arial" pitchFamily="34" charset="0"/>
              </a:rPr>
              <a:t>q</a:t>
            </a:r>
            <a:r>
              <a:rPr lang="en-US" sz="2400" dirty="0">
                <a:latin typeface="Arial" pitchFamily="34" charset="0"/>
                <a:cs typeface="Arial" pitchFamily="34" charset="0"/>
              </a:rPr>
              <a:t>   </a:t>
            </a:r>
            <a:r>
              <a:rPr lang="en-US" sz="2400" dirty="0" smtClean="0">
                <a:latin typeface="Arial" pitchFamily="34" charset="0"/>
                <a:cs typeface="Arial" pitchFamily="34" charset="0"/>
              </a:rPr>
              <a:t>C. mg </a:t>
            </a:r>
            <a:r>
              <a:rPr lang="en-US" sz="2400" dirty="0" err="1" smtClean="0">
                <a:latin typeface="Arial" pitchFamily="34" charset="0"/>
                <a:cs typeface="Arial" pitchFamily="34" charset="0"/>
              </a:rPr>
              <a:t>cos</a:t>
            </a:r>
            <a:r>
              <a:rPr lang="en-US" sz="2400" dirty="0" err="1" smtClean="0">
                <a:latin typeface="Symbol" pitchFamily="18" charset="2"/>
                <a:cs typeface="Arial" pitchFamily="34" charset="0"/>
              </a:rPr>
              <a:t>q</a:t>
            </a:r>
            <a:r>
              <a:rPr lang="en-US" sz="2400" dirty="0" smtClean="0">
                <a:latin typeface="Symbol" pitchFamily="18" charset="2"/>
                <a:cs typeface="Arial" pitchFamily="34" charset="0"/>
              </a:rPr>
              <a:t>   </a:t>
            </a:r>
            <a:r>
              <a:rPr lang="en-US" sz="2400" dirty="0" smtClean="0">
                <a:latin typeface="Arial" pitchFamily="34" charset="0"/>
                <a:cs typeface="Arial" pitchFamily="34" charset="0"/>
              </a:rPr>
              <a:t>D. </a:t>
            </a:r>
            <a:r>
              <a:rPr lang="en-US" sz="2400" dirty="0" err="1">
                <a:latin typeface="Symbol" pitchFamily="18" charset="2"/>
                <a:cs typeface="Arial" pitchFamily="34" charset="0"/>
              </a:rPr>
              <a:t>m</a:t>
            </a:r>
            <a:r>
              <a:rPr lang="en-US" sz="2400" baseline="-25000" dirty="0" err="1">
                <a:latin typeface="Arial" pitchFamily="34" charset="0"/>
                <a:cs typeface="Arial" pitchFamily="34" charset="0"/>
              </a:rPr>
              <a:t>s</a:t>
            </a:r>
            <a:r>
              <a:rPr lang="en-US" sz="2400" dirty="0">
                <a:latin typeface="Arial" pitchFamily="34" charset="0"/>
                <a:cs typeface="Arial" pitchFamily="34" charset="0"/>
              </a:rPr>
              <a:t> mg </a:t>
            </a:r>
            <a:r>
              <a:rPr lang="en-US" sz="2400" dirty="0" err="1">
                <a:latin typeface="Arial" pitchFamily="34" charset="0"/>
                <a:cs typeface="Arial" pitchFamily="34" charset="0"/>
              </a:rPr>
              <a:t>cos</a:t>
            </a:r>
            <a:r>
              <a:rPr lang="en-US" sz="2400" dirty="0" err="1">
                <a:latin typeface="Symbol" pitchFamily="18" charset="2"/>
                <a:cs typeface="Arial" pitchFamily="34" charset="0"/>
              </a:rPr>
              <a:t>q</a:t>
            </a:r>
            <a:r>
              <a:rPr lang="en-US" sz="2400" dirty="0">
                <a:latin typeface="Arial" pitchFamily="34" charset="0"/>
                <a:cs typeface="Arial" pitchFamily="34" charset="0"/>
              </a:rPr>
              <a:t> </a:t>
            </a:r>
          </a:p>
        </p:txBody>
      </p:sp>
      <p:sp>
        <p:nvSpPr>
          <p:cNvPr id="19463" name="Line 7"/>
          <p:cNvSpPr>
            <a:spLocks noChangeShapeType="1"/>
          </p:cNvSpPr>
          <p:nvPr/>
        </p:nvSpPr>
        <p:spPr bwMode="auto">
          <a:xfrm flipV="1">
            <a:off x="5791200" y="1371600"/>
            <a:ext cx="762000" cy="381000"/>
          </a:xfrm>
          <a:prstGeom prst="line">
            <a:avLst/>
          </a:prstGeom>
          <a:noFill/>
          <a:ln w="254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9464" name="Text Box 8"/>
          <p:cNvSpPr txBox="1">
            <a:spLocks noChangeArrowheads="1"/>
          </p:cNvSpPr>
          <p:nvPr/>
        </p:nvSpPr>
        <p:spPr bwMode="auto">
          <a:xfrm rot="20280000">
            <a:off x="5791200" y="990600"/>
            <a:ext cx="8382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2400" i="1">
                <a:latin typeface="Arial" pitchFamily="34" charset="0"/>
                <a:cs typeface="Arial" pitchFamily="34" charset="0"/>
              </a:rPr>
              <a:t>f</a:t>
            </a:r>
          </a:p>
        </p:txBody>
      </p:sp>
      <p:cxnSp>
        <p:nvCxnSpPr>
          <p:cNvPr id="3" name="Straight Arrow Connector 2"/>
          <p:cNvCxnSpPr/>
          <p:nvPr/>
        </p:nvCxnSpPr>
        <p:spPr>
          <a:xfrm>
            <a:off x="4648200" y="1638300"/>
            <a:ext cx="0" cy="179070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4" name="TextBox 3"/>
          <p:cNvSpPr txBox="1"/>
          <p:nvPr/>
        </p:nvSpPr>
        <p:spPr>
          <a:xfrm>
            <a:off x="4419600" y="3505200"/>
            <a:ext cx="990600" cy="461665"/>
          </a:xfrm>
          <a:prstGeom prst="rect">
            <a:avLst/>
          </a:prstGeom>
          <a:noFill/>
        </p:spPr>
        <p:txBody>
          <a:bodyPr wrap="square" rtlCol="0">
            <a:spAutoFit/>
          </a:bodyPr>
          <a:lstStyle/>
          <a:p>
            <a:r>
              <a:rPr lang="en-US" sz="2400" b="1" dirty="0" smtClean="0">
                <a:latin typeface="Arial" pitchFamily="34" charset="0"/>
                <a:cs typeface="Arial" pitchFamily="34" charset="0"/>
              </a:rPr>
              <a:t>mg</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9/14/2012</a:t>
            </a:r>
            <a:endParaRPr lang="en-US"/>
          </a:p>
        </p:txBody>
      </p:sp>
      <p:sp>
        <p:nvSpPr>
          <p:cNvPr id="3" name="Footer Placeholder 2"/>
          <p:cNvSpPr>
            <a:spLocks noGrp="1"/>
          </p:cNvSpPr>
          <p:nvPr>
            <p:ph type="ftr" sz="quarter" idx="11"/>
          </p:nvPr>
        </p:nvSpPr>
        <p:spPr/>
        <p:txBody>
          <a:bodyPr/>
          <a:lstStyle/>
          <a:p>
            <a:r>
              <a:rPr lang="en-US" smtClean="0"/>
              <a:t>PHY 113 A  Fall 2012 -- Lecture 8</a:t>
            </a:r>
            <a:endParaRPr lang="en-US"/>
          </a:p>
        </p:txBody>
      </p:sp>
      <p:sp>
        <p:nvSpPr>
          <p:cNvPr id="4" name="Slide Number Placeholder 3"/>
          <p:cNvSpPr>
            <a:spLocks noGrp="1"/>
          </p:cNvSpPr>
          <p:nvPr>
            <p:ph type="sldNum" sz="quarter" idx="12"/>
          </p:nvPr>
        </p:nvSpPr>
        <p:spPr/>
        <p:txBody>
          <a:bodyPr/>
          <a:lstStyle/>
          <a:p>
            <a:fld id="{CE368B07-CEBF-4C80-90AF-53B34FA04CF3}" type="slidenum">
              <a:rPr lang="en-US" smtClean="0"/>
              <a:t>16</a:t>
            </a:fld>
            <a:endParaRPr lang="en-US"/>
          </a:p>
        </p:txBody>
      </p:sp>
      <p:pic>
        <p:nvPicPr>
          <p:cNvPr id="91138" name="Picture 2" descr="E:\Media\Image_Library\chapter5\05P48.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28600" y="381000"/>
            <a:ext cx="3585882" cy="3248810"/>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p:cNvSpPr txBox="1"/>
          <p:nvPr/>
        </p:nvSpPr>
        <p:spPr>
          <a:xfrm>
            <a:off x="4267200" y="609600"/>
            <a:ext cx="4572000" cy="2677656"/>
          </a:xfrm>
          <a:prstGeom prst="rect">
            <a:avLst/>
          </a:prstGeom>
          <a:noFill/>
        </p:spPr>
        <p:txBody>
          <a:bodyPr wrap="square" rtlCol="0">
            <a:spAutoFit/>
          </a:bodyPr>
          <a:lstStyle/>
          <a:p>
            <a:r>
              <a:rPr lang="en-US" sz="2400" dirty="0" smtClean="0">
                <a:latin typeface="Arial" pitchFamily="34" charset="0"/>
                <a:cs typeface="Arial" pitchFamily="34" charset="0"/>
              </a:rPr>
              <a:t>A block of mass 3 kg is pushed up against a wall by a force </a:t>
            </a:r>
            <a:r>
              <a:rPr lang="en-US" sz="2400" b="1" dirty="0" smtClean="0">
                <a:latin typeface="Arial" pitchFamily="34" charset="0"/>
                <a:cs typeface="Arial" pitchFamily="34" charset="0"/>
              </a:rPr>
              <a:t>P</a:t>
            </a:r>
            <a:r>
              <a:rPr lang="en-US" sz="2400" dirty="0" smtClean="0">
                <a:latin typeface="Arial" pitchFamily="34" charset="0"/>
                <a:cs typeface="Arial" pitchFamily="34" charset="0"/>
              </a:rPr>
              <a:t> that makes an angle of </a:t>
            </a:r>
            <a:r>
              <a:rPr lang="en-US" sz="2400" dirty="0" smtClean="0">
                <a:latin typeface="Symbol" pitchFamily="18" charset="2"/>
                <a:cs typeface="Arial" pitchFamily="34" charset="0"/>
              </a:rPr>
              <a:t>q</a:t>
            </a:r>
            <a:r>
              <a:rPr lang="en-US" sz="2400" dirty="0" smtClean="0">
                <a:latin typeface="Arial" pitchFamily="34" charset="0"/>
                <a:cs typeface="Arial" pitchFamily="34" charset="0"/>
              </a:rPr>
              <a:t>=50</a:t>
            </a:r>
            <a:r>
              <a:rPr lang="en-US" sz="2400" baseline="30000" dirty="0" smtClean="0">
                <a:latin typeface="Arial" pitchFamily="34" charset="0"/>
                <a:cs typeface="Arial" pitchFamily="34" charset="0"/>
              </a:rPr>
              <a:t>o </a:t>
            </a:r>
            <a:r>
              <a:rPr lang="en-US" sz="2400" dirty="0" smtClean="0">
                <a:latin typeface="Arial" pitchFamily="34" charset="0"/>
                <a:cs typeface="Arial" pitchFamily="34" charset="0"/>
              </a:rPr>
              <a:t>with the horizontal. </a:t>
            </a:r>
            <a:r>
              <a:rPr lang="en-US" sz="2400" dirty="0" err="1" smtClean="0">
                <a:latin typeface="Symbol" pitchFamily="18" charset="2"/>
                <a:cs typeface="Arial" pitchFamily="34" charset="0"/>
              </a:rPr>
              <a:t>m</a:t>
            </a:r>
            <a:r>
              <a:rPr lang="en-US" sz="2400" baseline="-25000" dirty="0" err="1" smtClean="0">
                <a:latin typeface="Arial" pitchFamily="34" charset="0"/>
                <a:cs typeface="Arial" pitchFamily="34" charset="0"/>
              </a:rPr>
              <a:t>s</a:t>
            </a:r>
            <a:r>
              <a:rPr lang="en-US" sz="2400" dirty="0" smtClean="0">
                <a:latin typeface="Arial" pitchFamily="34" charset="0"/>
                <a:cs typeface="Arial" pitchFamily="34" charset="0"/>
              </a:rPr>
              <a:t>=0.25.  Determine the possible values for the magnitude of P that allow the block to remain stationary.</a:t>
            </a:r>
          </a:p>
        </p:txBody>
      </p:sp>
      <p:grpSp>
        <p:nvGrpSpPr>
          <p:cNvPr id="23" name="Group 22"/>
          <p:cNvGrpSpPr/>
          <p:nvPr/>
        </p:nvGrpSpPr>
        <p:grpSpPr>
          <a:xfrm>
            <a:off x="981744" y="3764051"/>
            <a:ext cx="7893742" cy="2932895"/>
            <a:chOff x="945458" y="3764051"/>
            <a:chExt cx="7893742" cy="2932895"/>
          </a:xfrm>
        </p:grpSpPr>
        <p:grpSp>
          <p:nvGrpSpPr>
            <p:cNvPr id="22" name="Group 21"/>
            <p:cNvGrpSpPr/>
            <p:nvPr/>
          </p:nvGrpSpPr>
          <p:grpSpPr>
            <a:xfrm>
              <a:off x="945458" y="3764051"/>
              <a:ext cx="7893742" cy="2932895"/>
              <a:chOff x="945458" y="3764051"/>
              <a:chExt cx="7893742" cy="2932895"/>
            </a:xfrm>
          </p:grpSpPr>
          <p:grpSp>
            <p:nvGrpSpPr>
              <p:cNvPr id="21" name="Group 20"/>
              <p:cNvGrpSpPr/>
              <p:nvPr/>
            </p:nvGrpSpPr>
            <p:grpSpPr>
              <a:xfrm>
                <a:off x="945458" y="3764051"/>
                <a:ext cx="7893742" cy="2932895"/>
                <a:chOff x="945458" y="3764051"/>
                <a:chExt cx="7893742" cy="2932895"/>
              </a:xfrm>
            </p:grpSpPr>
            <p:grpSp>
              <p:nvGrpSpPr>
                <p:cNvPr id="20" name="Group 19"/>
                <p:cNvGrpSpPr/>
                <p:nvPr/>
              </p:nvGrpSpPr>
              <p:grpSpPr>
                <a:xfrm>
                  <a:off x="945458" y="3764051"/>
                  <a:ext cx="7893742" cy="2636749"/>
                  <a:chOff x="945458" y="3764051"/>
                  <a:chExt cx="7893742" cy="2636749"/>
                </a:xfrm>
              </p:grpSpPr>
              <p:grpSp>
                <p:nvGrpSpPr>
                  <p:cNvPr id="19" name="Group 18"/>
                  <p:cNvGrpSpPr/>
                  <p:nvPr/>
                </p:nvGrpSpPr>
                <p:grpSpPr>
                  <a:xfrm>
                    <a:off x="945458" y="4079903"/>
                    <a:ext cx="7893742" cy="1950166"/>
                    <a:chOff x="945458" y="4079903"/>
                    <a:chExt cx="7893742" cy="1950166"/>
                  </a:xfrm>
                </p:grpSpPr>
                <p:graphicFrame>
                  <p:nvGraphicFramePr>
                    <p:cNvPr id="13" name="Object 12"/>
                    <p:cNvGraphicFramePr>
                      <a:graphicFrameLocks noChangeAspect="1"/>
                    </p:cNvGraphicFramePr>
                    <p:nvPr>
                      <p:extLst>
                        <p:ext uri="{D42A27DB-BD31-4B8C-83A1-F6EECF244321}">
                          <p14:modId xmlns:p14="http://schemas.microsoft.com/office/powerpoint/2010/main" val="2150523901"/>
                        </p:ext>
                      </p:extLst>
                    </p:nvPr>
                  </p:nvGraphicFramePr>
                  <p:xfrm>
                    <a:off x="3367603" y="4327497"/>
                    <a:ext cx="5471597" cy="854103"/>
                  </p:xfrm>
                  <a:graphic>
                    <a:graphicData uri="http://schemas.openxmlformats.org/presentationml/2006/ole">
                      <mc:AlternateContent xmlns:mc="http://schemas.openxmlformats.org/markup-compatibility/2006">
                        <mc:Choice xmlns:v="urn:schemas-microsoft-com:vml" Requires="v">
                          <p:oleObj spid="_x0000_s83975" name="数式" r:id="rId4" imgW="2603160" imgH="406080" progId="Equation.3">
                            <p:embed/>
                          </p:oleObj>
                        </mc:Choice>
                        <mc:Fallback>
                          <p:oleObj name="数式" r:id="rId4" imgW="2603160" imgH="406080" progId="Equation.3">
                            <p:embed/>
                            <p:pic>
                              <p:nvPicPr>
                                <p:cNvPr id="0" name=""/>
                                <p:cNvPicPr/>
                                <p:nvPr/>
                              </p:nvPicPr>
                              <p:blipFill>
                                <a:blip r:embed="rId5"/>
                                <a:stretch>
                                  <a:fillRect/>
                                </a:stretch>
                              </p:blipFill>
                              <p:spPr>
                                <a:xfrm>
                                  <a:off x="3367603" y="4327497"/>
                                  <a:ext cx="5471597" cy="854103"/>
                                </a:xfrm>
                                <a:prstGeom prst="rect">
                                  <a:avLst/>
                                </a:prstGeom>
                              </p:spPr>
                            </p:pic>
                          </p:oleObj>
                        </mc:Fallback>
                      </mc:AlternateContent>
                    </a:graphicData>
                  </a:graphic>
                </p:graphicFrame>
                <p:pic>
                  <p:nvPicPr>
                    <p:cNvPr id="7" name="Picture 2" descr="E:\Media\Image_Library\chapter5\05P48.jpg"/>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945458" y="4079903"/>
                      <a:ext cx="2152165" cy="1950166"/>
                    </a:xfrm>
                    <a:prstGeom prst="rect">
                      <a:avLst/>
                    </a:prstGeom>
                    <a:noFill/>
                    <a:extLst>
                      <a:ext uri="{909E8E84-426E-40DD-AFC4-6F175D3DCCD1}">
                        <a14:hiddenFill xmlns:a14="http://schemas.microsoft.com/office/drawing/2010/main">
                          <a:solidFill>
                            <a:srgbClr val="FFFFFF"/>
                          </a:solidFill>
                        </a14:hiddenFill>
                      </a:ext>
                    </a:extLst>
                  </p:spPr>
                </p:pic>
              </p:grpSp>
              <p:cxnSp>
                <p:nvCxnSpPr>
                  <p:cNvPr id="17" name="Straight Arrow Connector 16"/>
                  <p:cNvCxnSpPr/>
                  <p:nvPr/>
                </p:nvCxnSpPr>
                <p:spPr>
                  <a:xfrm>
                    <a:off x="2743200" y="3764051"/>
                    <a:ext cx="0" cy="1193414"/>
                  </a:xfrm>
                  <a:prstGeom prst="straightConnector1">
                    <a:avLst/>
                  </a:prstGeom>
                  <a:ln w="50800">
                    <a:solidFill>
                      <a:srgbClr val="C00000"/>
                    </a:solidFill>
                    <a:prstDash val="sysDash"/>
                    <a:headEnd type="arrow"/>
                    <a:tailEnd type="none"/>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p:nvPr/>
                </p:nvCxnSpPr>
                <p:spPr>
                  <a:xfrm>
                    <a:off x="2438400" y="5054986"/>
                    <a:ext cx="0" cy="1193414"/>
                  </a:xfrm>
                  <a:prstGeom prst="straightConnector1">
                    <a:avLst/>
                  </a:prstGeom>
                  <a:ln w="508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p:nvPr/>
                </p:nvCxnSpPr>
                <p:spPr>
                  <a:xfrm>
                    <a:off x="2743200" y="5207386"/>
                    <a:ext cx="0" cy="1193414"/>
                  </a:xfrm>
                  <a:prstGeom prst="straightConnector1">
                    <a:avLst/>
                  </a:prstGeom>
                  <a:ln w="50800">
                    <a:solidFill>
                      <a:srgbClr val="C00000"/>
                    </a:solidFill>
                    <a:prstDash val="sysDash"/>
                    <a:tailEnd type="arrow"/>
                  </a:ln>
                </p:spPr>
                <p:style>
                  <a:lnRef idx="1">
                    <a:schemeClr val="accent1"/>
                  </a:lnRef>
                  <a:fillRef idx="0">
                    <a:schemeClr val="accent1"/>
                  </a:fillRef>
                  <a:effectRef idx="0">
                    <a:schemeClr val="accent1"/>
                  </a:effectRef>
                  <a:fontRef idx="minor">
                    <a:schemeClr val="tx1"/>
                  </a:fontRef>
                </p:style>
              </p:cxnSp>
            </p:grpSp>
            <p:sp>
              <p:nvSpPr>
                <p:cNvPr id="18" name="TextBox 17"/>
                <p:cNvSpPr txBox="1"/>
                <p:nvPr/>
              </p:nvSpPr>
              <p:spPr>
                <a:xfrm>
                  <a:off x="2693577" y="4186535"/>
                  <a:ext cx="1192623" cy="461665"/>
                </a:xfrm>
                <a:prstGeom prst="rect">
                  <a:avLst/>
                </a:prstGeom>
                <a:noFill/>
              </p:spPr>
              <p:txBody>
                <a:bodyPr wrap="square" rtlCol="0">
                  <a:spAutoFit/>
                </a:bodyPr>
                <a:lstStyle/>
                <a:p>
                  <a:r>
                    <a:rPr lang="en-US" sz="2400" b="1" i="1" dirty="0" smtClean="0">
                      <a:latin typeface="Arial" pitchFamily="34" charset="0"/>
                      <a:cs typeface="Arial" pitchFamily="34" charset="0"/>
                    </a:rPr>
                    <a:t>f</a:t>
                  </a:r>
                  <a:endParaRPr lang="en-US" sz="2400" b="1" i="1" dirty="0" smtClean="0">
                    <a:latin typeface="Arial" pitchFamily="34" charset="0"/>
                    <a:cs typeface="Arial" pitchFamily="34" charset="0"/>
                  </a:endParaRPr>
                </a:p>
              </p:txBody>
            </p:sp>
            <p:sp>
              <p:nvSpPr>
                <p:cNvPr id="9" name="TextBox 8"/>
                <p:cNvSpPr txBox="1"/>
                <p:nvPr/>
              </p:nvSpPr>
              <p:spPr>
                <a:xfrm>
                  <a:off x="1994115" y="6235281"/>
                  <a:ext cx="1192623" cy="461665"/>
                </a:xfrm>
                <a:prstGeom prst="rect">
                  <a:avLst/>
                </a:prstGeom>
                <a:noFill/>
              </p:spPr>
              <p:txBody>
                <a:bodyPr wrap="square" rtlCol="0">
                  <a:spAutoFit/>
                </a:bodyPr>
                <a:lstStyle/>
                <a:p>
                  <a:r>
                    <a:rPr lang="en-US" sz="2400" b="1" dirty="0" smtClean="0">
                      <a:latin typeface="Arial" pitchFamily="34" charset="0"/>
                      <a:cs typeface="Arial" pitchFamily="34" charset="0"/>
                    </a:rPr>
                    <a:t>mg</a:t>
                  </a:r>
                  <a:endParaRPr lang="en-US" sz="2400" b="1" dirty="0" smtClean="0">
                    <a:latin typeface="Arial" pitchFamily="34" charset="0"/>
                    <a:cs typeface="Arial" pitchFamily="34" charset="0"/>
                  </a:endParaRPr>
                </a:p>
              </p:txBody>
            </p:sp>
            <p:sp>
              <p:nvSpPr>
                <p:cNvPr id="14" name="TextBox 13"/>
                <p:cNvSpPr txBox="1"/>
                <p:nvPr/>
              </p:nvSpPr>
              <p:spPr>
                <a:xfrm>
                  <a:off x="1169577" y="4495800"/>
                  <a:ext cx="1192623" cy="461665"/>
                </a:xfrm>
                <a:prstGeom prst="rect">
                  <a:avLst/>
                </a:prstGeom>
                <a:noFill/>
              </p:spPr>
              <p:txBody>
                <a:bodyPr wrap="square" rtlCol="0">
                  <a:spAutoFit/>
                </a:bodyPr>
                <a:lstStyle/>
                <a:p>
                  <a:r>
                    <a:rPr lang="en-US" sz="2400" b="1" dirty="0" smtClean="0">
                      <a:latin typeface="Arial" pitchFamily="34" charset="0"/>
                      <a:cs typeface="Arial" pitchFamily="34" charset="0"/>
                    </a:rPr>
                    <a:t>N</a:t>
                  </a:r>
                  <a:endParaRPr lang="en-US" sz="2400" b="1" dirty="0" smtClean="0">
                    <a:latin typeface="Arial" pitchFamily="34" charset="0"/>
                    <a:cs typeface="Arial" pitchFamily="34" charset="0"/>
                  </a:endParaRPr>
                </a:p>
              </p:txBody>
            </p:sp>
          </p:grpSp>
          <p:cxnSp>
            <p:nvCxnSpPr>
              <p:cNvPr id="11" name="Straight Arrow Connector 10"/>
              <p:cNvCxnSpPr/>
              <p:nvPr/>
            </p:nvCxnSpPr>
            <p:spPr>
              <a:xfrm flipH="1">
                <a:off x="1524000" y="4800600"/>
                <a:ext cx="1219200" cy="0"/>
              </a:xfrm>
              <a:prstGeom prst="straightConnector1">
                <a:avLst/>
              </a:prstGeom>
              <a:ln w="50800">
                <a:solidFill>
                  <a:srgbClr val="DA32AA"/>
                </a:solidFill>
                <a:tailEnd type="arrow"/>
              </a:ln>
            </p:spPr>
            <p:style>
              <a:lnRef idx="1">
                <a:schemeClr val="accent1"/>
              </a:lnRef>
              <a:fillRef idx="0">
                <a:schemeClr val="accent1"/>
              </a:fillRef>
              <a:effectRef idx="0">
                <a:schemeClr val="accent1"/>
              </a:effectRef>
              <a:fontRef idx="minor">
                <a:schemeClr val="tx1"/>
              </a:fontRef>
            </p:style>
          </p:cxnSp>
        </p:grpSp>
        <p:sp>
          <p:nvSpPr>
            <p:cNvPr id="16" name="TextBox 15"/>
            <p:cNvSpPr txBox="1"/>
            <p:nvPr/>
          </p:nvSpPr>
          <p:spPr>
            <a:xfrm>
              <a:off x="2693577" y="5410200"/>
              <a:ext cx="1192623" cy="461665"/>
            </a:xfrm>
            <a:prstGeom prst="rect">
              <a:avLst/>
            </a:prstGeom>
            <a:noFill/>
          </p:spPr>
          <p:txBody>
            <a:bodyPr wrap="square" rtlCol="0">
              <a:spAutoFit/>
            </a:bodyPr>
            <a:lstStyle/>
            <a:p>
              <a:r>
                <a:rPr lang="en-US" sz="2400" b="1" i="1" dirty="0" smtClean="0">
                  <a:latin typeface="Arial" pitchFamily="34" charset="0"/>
                  <a:cs typeface="Arial" pitchFamily="34" charset="0"/>
                </a:rPr>
                <a:t>f</a:t>
              </a:r>
              <a:endParaRPr lang="en-US" sz="2400" b="1" i="1" dirty="0" smtClean="0">
                <a:latin typeface="Arial" pitchFamily="34" charset="0"/>
                <a:cs typeface="Arial" pitchFamily="34" charset="0"/>
              </a:endParaRPr>
            </a:p>
          </p:txBody>
        </p:sp>
      </p:grpSp>
    </p:spTree>
    <p:extLst>
      <p:ext uri="{BB962C8B-B14F-4D97-AF65-F5344CB8AC3E}">
        <p14:creationId xmlns:p14="http://schemas.microsoft.com/office/powerpoint/2010/main" val="35370781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9/14/2012</a:t>
            </a:r>
            <a:endParaRPr lang="en-US"/>
          </a:p>
        </p:txBody>
      </p:sp>
      <p:sp>
        <p:nvSpPr>
          <p:cNvPr id="3" name="Footer Placeholder 2"/>
          <p:cNvSpPr>
            <a:spLocks noGrp="1"/>
          </p:cNvSpPr>
          <p:nvPr>
            <p:ph type="ftr" sz="quarter" idx="11"/>
          </p:nvPr>
        </p:nvSpPr>
        <p:spPr/>
        <p:txBody>
          <a:bodyPr/>
          <a:lstStyle/>
          <a:p>
            <a:r>
              <a:rPr lang="en-US" smtClean="0"/>
              <a:t>PHY 113 A  Fall 2012 -- Lecture 8</a:t>
            </a:r>
            <a:endParaRPr lang="en-US"/>
          </a:p>
        </p:txBody>
      </p:sp>
      <p:sp>
        <p:nvSpPr>
          <p:cNvPr id="4" name="Slide Number Placeholder 3"/>
          <p:cNvSpPr>
            <a:spLocks noGrp="1"/>
          </p:cNvSpPr>
          <p:nvPr>
            <p:ph type="sldNum" sz="quarter" idx="12"/>
          </p:nvPr>
        </p:nvSpPr>
        <p:spPr/>
        <p:txBody>
          <a:bodyPr/>
          <a:lstStyle/>
          <a:p>
            <a:fld id="{CE368B07-CEBF-4C80-90AF-53B34FA04CF3}" type="slidenum">
              <a:rPr lang="en-US" smtClean="0"/>
              <a:t>17</a:t>
            </a:fld>
            <a:endParaRPr lang="en-US"/>
          </a:p>
        </p:txBody>
      </p:sp>
      <p:grpSp>
        <p:nvGrpSpPr>
          <p:cNvPr id="5" name="Group 4"/>
          <p:cNvGrpSpPr/>
          <p:nvPr/>
        </p:nvGrpSpPr>
        <p:grpSpPr>
          <a:xfrm>
            <a:off x="564458" y="533400"/>
            <a:ext cx="7893742" cy="2932895"/>
            <a:chOff x="945458" y="3764051"/>
            <a:chExt cx="7893742" cy="2932895"/>
          </a:xfrm>
        </p:grpSpPr>
        <p:grpSp>
          <p:nvGrpSpPr>
            <p:cNvPr id="6" name="Group 5"/>
            <p:cNvGrpSpPr/>
            <p:nvPr/>
          </p:nvGrpSpPr>
          <p:grpSpPr>
            <a:xfrm>
              <a:off x="945458" y="3764051"/>
              <a:ext cx="7893742" cy="2932895"/>
              <a:chOff x="945458" y="3764051"/>
              <a:chExt cx="7893742" cy="2932895"/>
            </a:xfrm>
          </p:grpSpPr>
          <p:grpSp>
            <p:nvGrpSpPr>
              <p:cNvPr id="8" name="Group 7"/>
              <p:cNvGrpSpPr/>
              <p:nvPr/>
            </p:nvGrpSpPr>
            <p:grpSpPr>
              <a:xfrm>
                <a:off x="945458" y="3764051"/>
                <a:ext cx="7893742" cy="2932895"/>
                <a:chOff x="945458" y="3764051"/>
                <a:chExt cx="7893742" cy="2932895"/>
              </a:xfrm>
            </p:grpSpPr>
            <p:grpSp>
              <p:nvGrpSpPr>
                <p:cNvPr id="10" name="Group 9"/>
                <p:cNvGrpSpPr/>
                <p:nvPr/>
              </p:nvGrpSpPr>
              <p:grpSpPr>
                <a:xfrm>
                  <a:off x="945458" y="3764051"/>
                  <a:ext cx="7893742" cy="2636749"/>
                  <a:chOff x="945458" y="3764051"/>
                  <a:chExt cx="7893742" cy="2636749"/>
                </a:xfrm>
              </p:grpSpPr>
              <p:grpSp>
                <p:nvGrpSpPr>
                  <p:cNvPr id="14" name="Group 13"/>
                  <p:cNvGrpSpPr/>
                  <p:nvPr/>
                </p:nvGrpSpPr>
                <p:grpSpPr>
                  <a:xfrm>
                    <a:off x="945458" y="4079903"/>
                    <a:ext cx="7893742" cy="1950166"/>
                    <a:chOff x="945458" y="4079903"/>
                    <a:chExt cx="7893742" cy="1950166"/>
                  </a:xfrm>
                </p:grpSpPr>
                <p:graphicFrame>
                  <p:nvGraphicFramePr>
                    <p:cNvPr id="18" name="Object 17"/>
                    <p:cNvGraphicFramePr>
                      <a:graphicFrameLocks noChangeAspect="1"/>
                    </p:cNvGraphicFramePr>
                    <p:nvPr>
                      <p:extLst>
                        <p:ext uri="{D42A27DB-BD31-4B8C-83A1-F6EECF244321}">
                          <p14:modId xmlns:p14="http://schemas.microsoft.com/office/powerpoint/2010/main" val="2092303057"/>
                        </p:ext>
                      </p:extLst>
                    </p:nvPr>
                  </p:nvGraphicFramePr>
                  <p:xfrm>
                    <a:off x="3367603" y="4327497"/>
                    <a:ext cx="5471597" cy="854103"/>
                  </p:xfrm>
                  <a:graphic>
                    <a:graphicData uri="http://schemas.openxmlformats.org/presentationml/2006/ole">
                      <mc:AlternateContent xmlns:mc="http://schemas.openxmlformats.org/markup-compatibility/2006">
                        <mc:Choice xmlns:v="urn:schemas-microsoft-com:vml" Requires="v">
                          <p:oleObj spid="_x0000_s85000" name="数式" r:id="rId3" imgW="2603160" imgH="406080" progId="Equation.3">
                            <p:embed/>
                          </p:oleObj>
                        </mc:Choice>
                        <mc:Fallback>
                          <p:oleObj name="数式" r:id="rId3" imgW="2603160" imgH="406080" progId="Equation.3">
                            <p:embed/>
                            <p:pic>
                              <p:nvPicPr>
                                <p:cNvPr id="0" name=""/>
                                <p:cNvPicPr/>
                                <p:nvPr/>
                              </p:nvPicPr>
                              <p:blipFill>
                                <a:blip r:embed="rId4"/>
                                <a:stretch>
                                  <a:fillRect/>
                                </a:stretch>
                              </p:blipFill>
                              <p:spPr>
                                <a:xfrm>
                                  <a:off x="3367603" y="4327497"/>
                                  <a:ext cx="5471597" cy="854103"/>
                                </a:xfrm>
                                <a:prstGeom prst="rect">
                                  <a:avLst/>
                                </a:prstGeom>
                              </p:spPr>
                            </p:pic>
                          </p:oleObj>
                        </mc:Fallback>
                      </mc:AlternateContent>
                    </a:graphicData>
                  </a:graphic>
                </p:graphicFrame>
                <p:pic>
                  <p:nvPicPr>
                    <p:cNvPr id="19" name="Picture 2" descr="E:\Media\Image_Library\chapter5\05P48.jp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945458" y="4079903"/>
                      <a:ext cx="2152165" cy="1950166"/>
                    </a:xfrm>
                    <a:prstGeom prst="rect">
                      <a:avLst/>
                    </a:prstGeom>
                    <a:noFill/>
                    <a:extLst>
                      <a:ext uri="{909E8E84-426E-40DD-AFC4-6F175D3DCCD1}">
                        <a14:hiddenFill xmlns:a14="http://schemas.microsoft.com/office/drawing/2010/main">
                          <a:solidFill>
                            <a:srgbClr val="FFFFFF"/>
                          </a:solidFill>
                        </a14:hiddenFill>
                      </a:ext>
                    </a:extLst>
                  </p:spPr>
                </p:pic>
              </p:grpSp>
              <p:cxnSp>
                <p:nvCxnSpPr>
                  <p:cNvPr id="15" name="Straight Arrow Connector 14"/>
                  <p:cNvCxnSpPr/>
                  <p:nvPr/>
                </p:nvCxnSpPr>
                <p:spPr>
                  <a:xfrm>
                    <a:off x="2743200" y="3764051"/>
                    <a:ext cx="0" cy="1193414"/>
                  </a:xfrm>
                  <a:prstGeom prst="straightConnector1">
                    <a:avLst/>
                  </a:prstGeom>
                  <a:ln w="50800">
                    <a:solidFill>
                      <a:srgbClr val="C00000"/>
                    </a:solidFill>
                    <a:prstDash val="sysDash"/>
                    <a:headEnd type="arrow"/>
                    <a:tailEnd type="none"/>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p:nvPr/>
                </p:nvCxnSpPr>
                <p:spPr>
                  <a:xfrm>
                    <a:off x="2438400" y="5054986"/>
                    <a:ext cx="0" cy="1193414"/>
                  </a:xfrm>
                  <a:prstGeom prst="straightConnector1">
                    <a:avLst/>
                  </a:prstGeom>
                  <a:ln w="508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p:nvPr/>
                </p:nvCxnSpPr>
                <p:spPr>
                  <a:xfrm>
                    <a:off x="2743200" y="5207386"/>
                    <a:ext cx="0" cy="1193414"/>
                  </a:xfrm>
                  <a:prstGeom prst="straightConnector1">
                    <a:avLst/>
                  </a:prstGeom>
                  <a:ln w="50800">
                    <a:solidFill>
                      <a:srgbClr val="C00000"/>
                    </a:solidFill>
                    <a:prstDash val="sysDash"/>
                    <a:tailEnd type="arrow"/>
                  </a:ln>
                </p:spPr>
                <p:style>
                  <a:lnRef idx="1">
                    <a:schemeClr val="accent1"/>
                  </a:lnRef>
                  <a:fillRef idx="0">
                    <a:schemeClr val="accent1"/>
                  </a:fillRef>
                  <a:effectRef idx="0">
                    <a:schemeClr val="accent1"/>
                  </a:effectRef>
                  <a:fontRef idx="minor">
                    <a:schemeClr val="tx1"/>
                  </a:fontRef>
                </p:style>
              </p:cxnSp>
            </p:grpSp>
            <p:sp>
              <p:nvSpPr>
                <p:cNvPr id="11" name="TextBox 10"/>
                <p:cNvSpPr txBox="1"/>
                <p:nvPr/>
              </p:nvSpPr>
              <p:spPr>
                <a:xfrm>
                  <a:off x="2693577" y="4186535"/>
                  <a:ext cx="1192623" cy="461665"/>
                </a:xfrm>
                <a:prstGeom prst="rect">
                  <a:avLst/>
                </a:prstGeom>
                <a:noFill/>
              </p:spPr>
              <p:txBody>
                <a:bodyPr wrap="square" rtlCol="0">
                  <a:spAutoFit/>
                </a:bodyPr>
                <a:lstStyle/>
                <a:p>
                  <a:r>
                    <a:rPr lang="en-US" sz="2400" b="1" i="1" dirty="0" smtClean="0">
                      <a:latin typeface="Arial" pitchFamily="34" charset="0"/>
                      <a:cs typeface="Arial" pitchFamily="34" charset="0"/>
                    </a:rPr>
                    <a:t>f</a:t>
                  </a:r>
                  <a:endParaRPr lang="en-US" sz="2400" b="1" i="1" dirty="0" smtClean="0">
                    <a:latin typeface="Arial" pitchFamily="34" charset="0"/>
                    <a:cs typeface="Arial" pitchFamily="34" charset="0"/>
                  </a:endParaRPr>
                </a:p>
              </p:txBody>
            </p:sp>
            <p:sp>
              <p:nvSpPr>
                <p:cNvPr id="12" name="TextBox 11"/>
                <p:cNvSpPr txBox="1"/>
                <p:nvPr/>
              </p:nvSpPr>
              <p:spPr>
                <a:xfrm>
                  <a:off x="1994115" y="6235281"/>
                  <a:ext cx="1192623" cy="461665"/>
                </a:xfrm>
                <a:prstGeom prst="rect">
                  <a:avLst/>
                </a:prstGeom>
                <a:noFill/>
              </p:spPr>
              <p:txBody>
                <a:bodyPr wrap="square" rtlCol="0">
                  <a:spAutoFit/>
                </a:bodyPr>
                <a:lstStyle/>
                <a:p>
                  <a:r>
                    <a:rPr lang="en-US" sz="2400" b="1" dirty="0" smtClean="0">
                      <a:latin typeface="Arial" pitchFamily="34" charset="0"/>
                      <a:cs typeface="Arial" pitchFamily="34" charset="0"/>
                    </a:rPr>
                    <a:t>mg</a:t>
                  </a:r>
                  <a:endParaRPr lang="en-US" sz="2400" b="1" dirty="0" smtClean="0">
                    <a:latin typeface="Arial" pitchFamily="34" charset="0"/>
                    <a:cs typeface="Arial" pitchFamily="34" charset="0"/>
                  </a:endParaRPr>
                </a:p>
              </p:txBody>
            </p:sp>
            <p:sp>
              <p:nvSpPr>
                <p:cNvPr id="13" name="TextBox 12"/>
                <p:cNvSpPr txBox="1"/>
                <p:nvPr/>
              </p:nvSpPr>
              <p:spPr>
                <a:xfrm>
                  <a:off x="1169577" y="4495800"/>
                  <a:ext cx="1192623" cy="461665"/>
                </a:xfrm>
                <a:prstGeom prst="rect">
                  <a:avLst/>
                </a:prstGeom>
                <a:noFill/>
              </p:spPr>
              <p:txBody>
                <a:bodyPr wrap="square" rtlCol="0">
                  <a:spAutoFit/>
                </a:bodyPr>
                <a:lstStyle/>
                <a:p>
                  <a:r>
                    <a:rPr lang="en-US" sz="2400" b="1" dirty="0" smtClean="0">
                      <a:latin typeface="Arial" pitchFamily="34" charset="0"/>
                      <a:cs typeface="Arial" pitchFamily="34" charset="0"/>
                    </a:rPr>
                    <a:t>N</a:t>
                  </a:r>
                  <a:endParaRPr lang="en-US" sz="2400" b="1" dirty="0" smtClean="0">
                    <a:latin typeface="Arial" pitchFamily="34" charset="0"/>
                    <a:cs typeface="Arial" pitchFamily="34" charset="0"/>
                  </a:endParaRPr>
                </a:p>
              </p:txBody>
            </p:sp>
          </p:grpSp>
          <p:cxnSp>
            <p:nvCxnSpPr>
              <p:cNvPr id="9" name="Straight Arrow Connector 8"/>
              <p:cNvCxnSpPr/>
              <p:nvPr/>
            </p:nvCxnSpPr>
            <p:spPr>
              <a:xfrm flipH="1">
                <a:off x="1524000" y="4800600"/>
                <a:ext cx="1219200" cy="0"/>
              </a:xfrm>
              <a:prstGeom prst="straightConnector1">
                <a:avLst/>
              </a:prstGeom>
              <a:ln w="50800">
                <a:solidFill>
                  <a:srgbClr val="DA32AA"/>
                </a:solidFill>
                <a:tailEnd type="arrow"/>
              </a:ln>
            </p:spPr>
            <p:style>
              <a:lnRef idx="1">
                <a:schemeClr val="accent1"/>
              </a:lnRef>
              <a:fillRef idx="0">
                <a:schemeClr val="accent1"/>
              </a:fillRef>
              <a:effectRef idx="0">
                <a:schemeClr val="accent1"/>
              </a:effectRef>
              <a:fontRef idx="minor">
                <a:schemeClr val="tx1"/>
              </a:fontRef>
            </p:style>
          </p:cxnSp>
        </p:grpSp>
        <p:sp>
          <p:nvSpPr>
            <p:cNvPr id="7" name="TextBox 6"/>
            <p:cNvSpPr txBox="1"/>
            <p:nvPr/>
          </p:nvSpPr>
          <p:spPr>
            <a:xfrm>
              <a:off x="2693577" y="5410200"/>
              <a:ext cx="1192623" cy="461665"/>
            </a:xfrm>
            <a:prstGeom prst="rect">
              <a:avLst/>
            </a:prstGeom>
            <a:noFill/>
          </p:spPr>
          <p:txBody>
            <a:bodyPr wrap="square" rtlCol="0">
              <a:spAutoFit/>
            </a:bodyPr>
            <a:lstStyle/>
            <a:p>
              <a:r>
                <a:rPr lang="en-US" sz="2400" b="1" i="1" dirty="0" smtClean="0">
                  <a:latin typeface="Arial" pitchFamily="34" charset="0"/>
                  <a:cs typeface="Arial" pitchFamily="34" charset="0"/>
                </a:rPr>
                <a:t>f</a:t>
              </a:r>
              <a:endParaRPr lang="en-US" sz="2400" b="1" i="1" dirty="0" smtClean="0">
                <a:latin typeface="Arial" pitchFamily="34" charset="0"/>
                <a:cs typeface="Arial" pitchFamily="34" charset="0"/>
              </a:endParaRPr>
            </a:p>
          </p:txBody>
        </p:sp>
      </p:grpSp>
      <p:graphicFrame>
        <p:nvGraphicFramePr>
          <p:cNvPr id="20" name="Object 19"/>
          <p:cNvGraphicFramePr>
            <a:graphicFrameLocks noChangeAspect="1"/>
          </p:cNvGraphicFramePr>
          <p:nvPr>
            <p:extLst>
              <p:ext uri="{D42A27DB-BD31-4B8C-83A1-F6EECF244321}">
                <p14:modId xmlns:p14="http://schemas.microsoft.com/office/powerpoint/2010/main" val="3444634167"/>
              </p:ext>
            </p:extLst>
          </p:nvPr>
        </p:nvGraphicFramePr>
        <p:xfrm>
          <a:off x="3124200" y="2362200"/>
          <a:ext cx="5524500" cy="3735387"/>
        </p:xfrm>
        <a:graphic>
          <a:graphicData uri="http://schemas.openxmlformats.org/presentationml/2006/ole">
            <mc:AlternateContent xmlns:mc="http://schemas.openxmlformats.org/markup-compatibility/2006">
              <mc:Choice xmlns:v="urn:schemas-microsoft-com:vml" Requires="v">
                <p:oleObj spid="_x0000_s85001" name="数式" r:id="rId6" imgW="2628720" imgH="1777680" progId="Equation.3">
                  <p:embed/>
                </p:oleObj>
              </mc:Choice>
              <mc:Fallback>
                <p:oleObj name="数式" r:id="rId6" imgW="2628720" imgH="1777680" progId="Equation.3">
                  <p:embed/>
                  <p:pic>
                    <p:nvPicPr>
                      <p:cNvPr id="0" name=""/>
                      <p:cNvPicPr/>
                      <p:nvPr/>
                    </p:nvPicPr>
                    <p:blipFill>
                      <a:blip r:embed="rId7"/>
                      <a:stretch>
                        <a:fillRect/>
                      </a:stretch>
                    </p:blipFill>
                    <p:spPr>
                      <a:xfrm>
                        <a:off x="3124200" y="2362200"/>
                        <a:ext cx="5524500" cy="3735387"/>
                      </a:xfrm>
                      <a:prstGeom prst="rect">
                        <a:avLst/>
                      </a:prstGeom>
                    </p:spPr>
                  </p:pic>
                </p:oleObj>
              </mc:Fallback>
            </mc:AlternateContent>
          </a:graphicData>
        </a:graphic>
      </p:graphicFrame>
    </p:spTree>
    <p:extLst>
      <p:ext uri="{BB962C8B-B14F-4D97-AF65-F5344CB8AC3E}">
        <p14:creationId xmlns:p14="http://schemas.microsoft.com/office/powerpoint/2010/main" val="7783173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381000" y="6454775"/>
            <a:ext cx="2133600" cy="365125"/>
          </a:xfrm>
        </p:spPr>
        <p:txBody>
          <a:bodyPr/>
          <a:lstStyle/>
          <a:p>
            <a:r>
              <a:rPr lang="en-US" smtClean="0"/>
              <a:t>9/14/2012</a:t>
            </a:r>
            <a:endParaRPr lang="en-US"/>
          </a:p>
        </p:txBody>
      </p:sp>
      <p:sp>
        <p:nvSpPr>
          <p:cNvPr id="3" name="Footer Placeholder 2"/>
          <p:cNvSpPr>
            <a:spLocks noGrp="1"/>
          </p:cNvSpPr>
          <p:nvPr>
            <p:ph type="ftr" sz="quarter" idx="11"/>
          </p:nvPr>
        </p:nvSpPr>
        <p:spPr/>
        <p:txBody>
          <a:bodyPr/>
          <a:lstStyle/>
          <a:p>
            <a:r>
              <a:rPr lang="en-US" smtClean="0"/>
              <a:t>PHY 113 A  Fall 2012 -- Lecture 8</a:t>
            </a:r>
            <a:endParaRPr lang="en-US"/>
          </a:p>
        </p:txBody>
      </p:sp>
      <p:sp>
        <p:nvSpPr>
          <p:cNvPr id="4" name="Slide Number Placeholder 3"/>
          <p:cNvSpPr>
            <a:spLocks noGrp="1"/>
          </p:cNvSpPr>
          <p:nvPr>
            <p:ph type="sldNum" sz="quarter" idx="12"/>
          </p:nvPr>
        </p:nvSpPr>
        <p:spPr/>
        <p:txBody>
          <a:bodyPr/>
          <a:lstStyle/>
          <a:p>
            <a:fld id="{CE368B07-CEBF-4C80-90AF-53B34FA04CF3}" type="slidenum">
              <a:rPr lang="en-US" smtClean="0"/>
              <a:t>2</a:t>
            </a:fld>
            <a:endParaRPr lang="en-US"/>
          </a:p>
        </p:txBody>
      </p:sp>
      <p:sp>
        <p:nvSpPr>
          <p:cNvPr id="5" name="Right Arrow 4"/>
          <p:cNvSpPr/>
          <p:nvPr/>
        </p:nvSpPr>
        <p:spPr>
          <a:xfrm>
            <a:off x="836382" y="4036786"/>
            <a:ext cx="533400" cy="381000"/>
          </a:xfrm>
          <a:prstGeom prst="righ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8370"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12769" t="29932" r="24932" b="4178"/>
          <a:stretch/>
        </p:blipFill>
        <p:spPr bwMode="auto">
          <a:xfrm>
            <a:off x="1320798" y="533399"/>
            <a:ext cx="7088732" cy="54124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79594482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9/14/2012</a:t>
            </a:r>
            <a:endParaRPr lang="en-US"/>
          </a:p>
        </p:txBody>
      </p:sp>
      <p:sp>
        <p:nvSpPr>
          <p:cNvPr id="3" name="Footer Placeholder 2"/>
          <p:cNvSpPr>
            <a:spLocks noGrp="1"/>
          </p:cNvSpPr>
          <p:nvPr>
            <p:ph type="ftr" sz="quarter" idx="11"/>
          </p:nvPr>
        </p:nvSpPr>
        <p:spPr/>
        <p:txBody>
          <a:bodyPr/>
          <a:lstStyle/>
          <a:p>
            <a:r>
              <a:rPr lang="en-US" smtClean="0"/>
              <a:t>PHY 113 A  Fall 2012 -- Lecture 8</a:t>
            </a:r>
            <a:endParaRPr lang="en-US"/>
          </a:p>
        </p:txBody>
      </p:sp>
      <p:sp>
        <p:nvSpPr>
          <p:cNvPr id="4" name="Slide Number Placeholder 3"/>
          <p:cNvSpPr>
            <a:spLocks noGrp="1"/>
          </p:cNvSpPr>
          <p:nvPr>
            <p:ph type="sldNum" sz="quarter" idx="12"/>
          </p:nvPr>
        </p:nvSpPr>
        <p:spPr/>
        <p:txBody>
          <a:bodyPr/>
          <a:lstStyle/>
          <a:p>
            <a:fld id="{CE368B07-CEBF-4C80-90AF-53B34FA04CF3}" type="slidenum">
              <a:rPr lang="en-US" smtClean="0"/>
              <a:t>3</a:t>
            </a:fld>
            <a:endParaRPr lang="en-US"/>
          </a:p>
        </p:txBody>
      </p:sp>
      <p:pic>
        <p:nvPicPr>
          <p:cNvPr id="69634" name="Picture 2" descr="Portrait of Isaac Newton: A copy of one printed in 1689 by Sir Godfrey Kneller, which is owned by the 10th Earl of Portsmouth. "/>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200" y="1676400"/>
            <a:ext cx="3857625" cy="4000501"/>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p:cNvSpPr txBox="1"/>
          <p:nvPr/>
        </p:nvSpPr>
        <p:spPr>
          <a:xfrm>
            <a:off x="457200" y="381000"/>
            <a:ext cx="7924800" cy="830997"/>
          </a:xfrm>
          <a:prstGeom prst="rect">
            <a:avLst/>
          </a:prstGeom>
          <a:noFill/>
        </p:spPr>
        <p:txBody>
          <a:bodyPr wrap="square" rtlCol="0">
            <a:spAutoFit/>
          </a:bodyPr>
          <a:lstStyle/>
          <a:p>
            <a:r>
              <a:rPr lang="en-US" sz="2400" b="1" dirty="0" smtClean="0">
                <a:latin typeface="Arial" pitchFamily="34" charset="0"/>
                <a:cs typeface="Arial" pitchFamily="34" charset="0"/>
              </a:rPr>
              <a:t>Isaac Newton, English physicist and mathematician</a:t>
            </a:r>
          </a:p>
          <a:p>
            <a:r>
              <a:rPr lang="en-US" sz="2400" b="1" dirty="0">
                <a:latin typeface="Arial" pitchFamily="34" charset="0"/>
                <a:cs typeface="Arial" pitchFamily="34" charset="0"/>
              </a:rPr>
              <a:t> </a:t>
            </a:r>
            <a:r>
              <a:rPr lang="en-US" sz="2400" b="1" dirty="0" smtClean="0">
                <a:latin typeface="Arial" pitchFamily="34" charset="0"/>
                <a:cs typeface="Arial" pitchFamily="34" charset="0"/>
              </a:rPr>
              <a:t>  (1642—1727)</a:t>
            </a:r>
          </a:p>
        </p:txBody>
      </p:sp>
      <p:sp>
        <p:nvSpPr>
          <p:cNvPr id="6" name="TextBox 5"/>
          <p:cNvSpPr txBox="1"/>
          <p:nvPr/>
        </p:nvSpPr>
        <p:spPr>
          <a:xfrm>
            <a:off x="457200" y="5943600"/>
            <a:ext cx="7010400" cy="461665"/>
          </a:xfrm>
          <a:prstGeom prst="rect">
            <a:avLst/>
          </a:prstGeom>
          <a:noFill/>
        </p:spPr>
        <p:txBody>
          <a:bodyPr wrap="square" rtlCol="0">
            <a:spAutoFit/>
          </a:bodyPr>
          <a:lstStyle/>
          <a:p>
            <a:r>
              <a:rPr lang="en-US" sz="2400" b="1" dirty="0">
                <a:latin typeface="Arial" pitchFamily="34" charset="0"/>
                <a:cs typeface="Arial" pitchFamily="34" charset="0"/>
                <a:hlinkClick r:id="rId3"/>
              </a:rPr>
              <a:t>http://www.newton.ac.uk/newton.html</a:t>
            </a:r>
            <a:endParaRPr lang="en-US" sz="2400" b="1" dirty="0" smtClean="0">
              <a:latin typeface="Arial" pitchFamily="34" charset="0"/>
              <a:cs typeface="Arial" pitchFamily="34" charset="0"/>
            </a:endParaRPr>
          </a:p>
        </p:txBody>
      </p:sp>
      <p:sp>
        <p:nvSpPr>
          <p:cNvPr id="7" name="TextBox 6"/>
          <p:cNvSpPr txBox="1"/>
          <p:nvPr/>
        </p:nvSpPr>
        <p:spPr>
          <a:xfrm>
            <a:off x="4724400" y="1447800"/>
            <a:ext cx="3886200" cy="3785652"/>
          </a:xfrm>
          <a:prstGeom prst="rect">
            <a:avLst/>
          </a:prstGeom>
          <a:noFill/>
        </p:spPr>
        <p:txBody>
          <a:bodyPr wrap="square" rtlCol="0">
            <a:spAutoFit/>
          </a:bodyPr>
          <a:lstStyle/>
          <a:p>
            <a:pPr marL="457200" indent="-457200">
              <a:buFont typeface="+mj-lt"/>
              <a:buAutoNum type="arabicPeriod"/>
            </a:pPr>
            <a:r>
              <a:rPr lang="en-US" sz="2400" b="1" dirty="0" smtClean="0">
                <a:latin typeface="Arial" pitchFamily="34" charset="0"/>
                <a:cs typeface="Arial" pitchFamily="34" charset="0"/>
              </a:rPr>
              <a:t>In the absence of a net force, an object remains at constant velocity or at rest.</a:t>
            </a:r>
          </a:p>
          <a:p>
            <a:pPr marL="457200" indent="-457200">
              <a:buFont typeface="+mj-lt"/>
              <a:buAutoNum type="arabicPeriod"/>
            </a:pPr>
            <a:r>
              <a:rPr lang="en-US" sz="2400" b="1" dirty="0" smtClean="0">
                <a:latin typeface="Arial" pitchFamily="34" charset="0"/>
                <a:cs typeface="Arial" pitchFamily="34" charset="0"/>
              </a:rPr>
              <a:t>In the presence of a net force F, the motion of an object of mass m is described by the form F=ma.</a:t>
            </a:r>
          </a:p>
          <a:p>
            <a:pPr marL="457200" indent="-457200">
              <a:buFont typeface="+mj-lt"/>
              <a:buAutoNum type="arabicPeriod"/>
            </a:pPr>
            <a:r>
              <a:rPr lang="en-US" sz="2400" b="1" dirty="0" smtClean="0">
                <a:latin typeface="Arial" pitchFamily="34" charset="0"/>
                <a:cs typeface="Arial" pitchFamily="34" charset="0"/>
              </a:rPr>
              <a:t>F</a:t>
            </a:r>
            <a:r>
              <a:rPr lang="en-US" sz="2400" b="1" baseline="-25000" dirty="0" smtClean="0">
                <a:latin typeface="Arial" pitchFamily="34" charset="0"/>
                <a:cs typeface="Arial" pitchFamily="34" charset="0"/>
              </a:rPr>
              <a:t>12</a:t>
            </a:r>
            <a:r>
              <a:rPr lang="en-US" sz="2400" b="1" dirty="0" smtClean="0">
                <a:latin typeface="Arial" pitchFamily="34" charset="0"/>
                <a:cs typeface="Arial" pitchFamily="34" charset="0"/>
              </a:rPr>
              <a:t> =– F</a:t>
            </a:r>
            <a:r>
              <a:rPr lang="en-US" sz="2400" b="1" baseline="-25000" dirty="0" smtClean="0">
                <a:latin typeface="Arial" pitchFamily="34" charset="0"/>
                <a:cs typeface="Arial" pitchFamily="34" charset="0"/>
              </a:rPr>
              <a:t>21</a:t>
            </a:r>
            <a:r>
              <a:rPr lang="en-US" sz="2400" b="1" dirty="0" smtClean="0">
                <a:latin typeface="Arial" pitchFamily="34" charset="0"/>
                <a:cs typeface="Arial" pitchFamily="34" charset="0"/>
              </a:rPr>
              <a:t>.</a:t>
            </a:r>
          </a:p>
        </p:txBody>
      </p:sp>
    </p:spTree>
    <p:extLst>
      <p:ext uri="{BB962C8B-B14F-4D97-AF65-F5344CB8AC3E}">
        <p14:creationId xmlns:p14="http://schemas.microsoft.com/office/powerpoint/2010/main" val="323037657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9/14/2012</a:t>
            </a:r>
            <a:endParaRPr lang="en-US"/>
          </a:p>
        </p:txBody>
      </p:sp>
      <p:sp>
        <p:nvSpPr>
          <p:cNvPr id="3" name="Footer Placeholder 2"/>
          <p:cNvSpPr>
            <a:spLocks noGrp="1"/>
          </p:cNvSpPr>
          <p:nvPr>
            <p:ph type="ftr" sz="quarter" idx="11"/>
          </p:nvPr>
        </p:nvSpPr>
        <p:spPr/>
        <p:txBody>
          <a:bodyPr/>
          <a:lstStyle/>
          <a:p>
            <a:r>
              <a:rPr lang="en-US" smtClean="0"/>
              <a:t>PHY 113 A  Fall 2012 -- Lecture 8</a:t>
            </a:r>
            <a:endParaRPr lang="en-US"/>
          </a:p>
        </p:txBody>
      </p:sp>
      <p:sp>
        <p:nvSpPr>
          <p:cNvPr id="4" name="Slide Number Placeholder 3"/>
          <p:cNvSpPr>
            <a:spLocks noGrp="1"/>
          </p:cNvSpPr>
          <p:nvPr>
            <p:ph type="sldNum" sz="quarter" idx="12"/>
          </p:nvPr>
        </p:nvSpPr>
        <p:spPr/>
        <p:txBody>
          <a:bodyPr/>
          <a:lstStyle/>
          <a:p>
            <a:fld id="{CE368B07-CEBF-4C80-90AF-53B34FA04CF3}" type="slidenum">
              <a:rPr lang="en-US" smtClean="0"/>
              <a:t>4</a:t>
            </a:fld>
            <a:endParaRPr lang="en-US"/>
          </a:p>
        </p:txBody>
      </p:sp>
      <p:sp>
        <p:nvSpPr>
          <p:cNvPr id="5" name="TextBox 4"/>
          <p:cNvSpPr txBox="1"/>
          <p:nvPr/>
        </p:nvSpPr>
        <p:spPr>
          <a:xfrm>
            <a:off x="304800" y="304800"/>
            <a:ext cx="8686800" cy="2308324"/>
          </a:xfrm>
          <a:prstGeom prst="rect">
            <a:avLst/>
          </a:prstGeom>
          <a:noFill/>
        </p:spPr>
        <p:txBody>
          <a:bodyPr wrap="square" rtlCol="0">
            <a:spAutoFit/>
          </a:bodyPr>
          <a:lstStyle/>
          <a:p>
            <a:r>
              <a:rPr lang="en-US" sz="2400" b="1" dirty="0" smtClean="0">
                <a:latin typeface="Arial" pitchFamily="34" charset="0"/>
                <a:cs typeface="Arial" pitchFamily="34" charset="0"/>
              </a:rPr>
              <a:t>Detail:   “Inertial” frame of reference</a:t>
            </a:r>
          </a:p>
          <a:p>
            <a:endParaRPr lang="en-US" sz="2400" b="1" dirty="0">
              <a:latin typeface="Arial" pitchFamily="34" charset="0"/>
              <a:cs typeface="Arial" pitchFamily="34" charset="0"/>
            </a:endParaRPr>
          </a:p>
          <a:p>
            <a:r>
              <a:rPr lang="en-US" sz="2400" b="1" dirty="0" smtClean="0">
                <a:latin typeface="Arial" pitchFamily="34" charset="0"/>
                <a:cs typeface="Arial" pitchFamily="34" charset="0"/>
              </a:rPr>
              <a:t>Strictly speaking, Newton’s laws work only in a reference frame (coordinate system) that is stationary or moving at constant velocity. In a non-inertial (accelerating) reference frame, there are some extra contributions.</a:t>
            </a:r>
          </a:p>
        </p:txBody>
      </p:sp>
      <p:sp>
        <p:nvSpPr>
          <p:cNvPr id="6" name="TextBox 5"/>
          <p:cNvSpPr txBox="1"/>
          <p:nvPr/>
        </p:nvSpPr>
        <p:spPr>
          <a:xfrm>
            <a:off x="457200" y="3124200"/>
            <a:ext cx="7696200" cy="1938992"/>
          </a:xfrm>
          <a:prstGeom prst="rect">
            <a:avLst/>
          </a:prstGeom>
          <a:noFill/>
        </p:spPr>
        <p:txBody>
          <a:bodyPr wrap="square" rtlCol="0">
            <a:spAutoFit/>
          </a:bodyPr>
          <a:lstStyle/>
          <a:p>
            <a:r>
              <a:rPr lang="en-US" sz="2400" b="1" i="1" dirty="0" err="1" smtClean="0">
                <a:solidFill>
                  <a:srgbClr val="FF0000"/>
                </a:solidFill>
                <a:latin typeface="Arial" pitchFamily="34" charset="0"/>
                <a:cs typeface="Arial" pitchFamily="34" charset="0"/>
              </a:rPr>
              <a:t>iclicker</a:t>
            </a:r>
            <a:r>
              <a:rPr lang="en-US" sz="2400" b="1" i="1" dirty="0" smtClean="0">
                <a:solidFill>
                  <a:srgbClr val="FF0000"/>
                </a:solidFill>
                <a:latin typeface="Arial" pitchFamily="34" charset="0"/>
                <a:cs typeface="Arial" pitchFamily="34" charset="0"/>
              </a:rPr>
              <a:t> question:</a:t>
            </a:r>
          </a:p>
          <a:p>
            <a:r>
              <a:rPr lang="en-US" sz="2400" b="1" dirty="0" smtClean="0">
                <a:latin typeface="Arial" pitchFamily="34" charset="0"/>
                <a:cs typeface="Arial" pitchFamily="34" charset="0"/>
              </a:rPr>
              <a:t>Are we (here in Winston-Salem) </a:t>
            </a:r>
          </a:p>
          <a:p>
            <a:pPr marL="914400" lvl="1" indent="-457200">
              <a:buFont typeface="+mj-lt"/>
              <a:buAutoNum type="alphaUcPeriod"/>
            </a:pPr>
            <a:r>
              <a:rPr lang="en-US" sz="2400" b="1" dirty="0" smtClean="0">
                <a:latin typeface="Arial" pitchFamily="34" charset="0"/>
                <a:cs typeface="Arial" pitchFamily="34" charset="0"/>
              </a:rPr>
              <a:t>In an inertial frame of reference (exactly)</a:t>
            </a:r>
          </a:p>
          <a:p>
            <a:pPr marL="914400" lvl="1" indent="-457200">
              <a:buFont typeface="+mj-lt"/>
              <a:buAutoNum type="alphaUcPeriod"/>
            </a:pPr>
            <a:r>
              <a:rPr lang="en-US" sz="2400" b="1" dirty="0" smtClean="0">
                <a:latin typeface="Arial" pitchFamily="34" charset="0"/>
                <a:cs typeface="Arial" pitchFamily="34" charset="0"/>
              </a:rPr>
              <a:t>In a non-inertial frame of reference</a:t>
            </a:r>
          </a:p>
          <a:p>
            <a:pPr marL="914400" lvl="1" indent="-457200">
              <a:buFont typeface="+mj-lt"/>
              <a:buAutoNum type="alphaUcPeriod"/>
            </a:pPr>
            <a:endParaRPr lang="en-US" sz="2400" b="1" dirty="0" smtClean="0">
              <a:latin typeface="Arial" pitchFamily="34" charset="0"/>
              <a:cs typeface="Arial" pitchFamily="34" charset="0"/>
            </a:endParaRPr>
          </a:p>
        </p:txBody>
      </p:sp>
      <p:sp>
        <p:nvSpPr>
          <p:cNvPr id="7" name="TextBox 6"/>
          <p:cNvSpPr txBox="1"/>
          <p:nvPr/>
        </p:nvSpPr>
        <p:spPr>
          <a:xfrm>
            <a:off x="304800" y="5410200"/>
            <a:ext cx="8458200" cy="830997"/>
          </a:xfrm>
          <a:prstGeom prst="rect">
            <a:avLst/>
          </a:prstGeom>
          <a:noFill/>
        </p:spPr>
        <p:txBody>
          <a:bodyPr wrap="square" rtlCol="0">
            <a:spAutoFit/>
          </a:bodyPr>
          <a:lstStyle/>
          <a:p>
            <a:r>
              <a:rPr lang="en-US" sz="2400" b="1" dirty="0" smtClean="0">
                <a:latin typeface="Arial" pitchFamily="34" charset="0"/>
                <a:cs typeface="Arial" pitchFamily="34" charset="0"/>
              </a:rPr>
              <a:t>Newton’s laws are only approximately true in Winston-Salem, but the corrections are very small.</a:t>
            </a:r>
          </a:p>
        </p:txBody>
      </p:sp>
    </p:spTree>
    <p:extLst>
      <p:ext uri="{BB962C8B-B14F-4D97-AF65-F5344CB8AC3E}">
        <p14:creationId xmlns:p14="http://schemas.microsoft.com/office/powerpoint/2010/main" val="31449901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9/14/2012</a:t>
            </a:r>
            <a:endParaRPr lang="en-US"/>
          </a:p>
        </p:txBody>
      </p:sp>
      <p:sp>
        <p:nvSpPr>
          <p:cNvPr id="3" name="Footer Placeholder 2"/>
          <p:cNvSpPr>
            <a:spLocks noGrp="1"/>
          </p:cNvSpPr>
          <p:nvPr>
            <p:ph type="ftr" sz="quarter" idx="11"/>
          </p:nvPr>
        </p:nvSpPr>
        <p:spPr/>
        <p:txBody>
          <a:bodyPr/>
          <a:lstStyle/>
          <a:p>
            <a:r>
              <a:rPr lang="en-US" smtClean="0"/>
              <a:t>PHY 113 A  Fall 2012 -- Lecture 8</a:t>
            </a:r>
            <a:endParaRPr lang="en-US"/>
          </a:p>
        </p:txBody>
      </p:sp>
      <p:sp>
        <p:nvSpPr>
          <p:cNvPr id="4" name="Slide Number Placeholder 3"/>
          <p:cNvSpPr>
            <a:spLocks noGrp="1"/>
          </p:cNvSpPr>
          <p:nvPr>
            <p:ph type="sldNum" sz="quarter" idx="12"/>
          </p:nvPr>
        </p:nvSpPr>
        <p:spPr/>
        <p:txBody>
          <a:bodyPr/>
          <a:lstStyle/>
          <a:p>
            <a:fld id="{CE368B07-CEBF-4C80-90AF-53B34FA04CF3}" type="slidenum">
              <a:rPr lang="en-US" smtClean="0"/>
              <a:t>5</a:t>
            </a:fld>
            <a:endParaRPr lang="en-US"/>
          </a:p>
        </p:txBody>
      </p:sp>
      <p:pic>
        <p:nvPicPr>
          <p:cNvPr id="75778" name="Picture 2" descr="E:\Media\Image_Library\chapter5\0513.jpg"/>
          <p:cNvPicPr>
            <a:picLocks noChangeAspect="1" noChangeArrowheads="1"/>
          </p:cNvPicPr>
          <p:nvPr/>
        </p:nvPicPr>
        <p:blipFill rotWithShape="1">
          <a:blip r:embed="rId3">
            <a:extLst>
              <a:ext uri="{28A0092B-C50C-407E-A947-70E740481C1C}">
                <a14:useLocalDpi xmlns:a14="http://schemas.microsoft.com/office/drawing/2010/main" val="0"/>
              </a:ext>
            </a:extLst>
          </a:blip>
          <a:srcRect t="23850" b="5515"/>
          <a:stretch/>
        </p:blipFill>
        <p:spPr bwMode="auto">
          <a:xfrm>
            <a:off x="990600" y="809172"/>
            <a:ext cx="6275294" cy="4601028"/>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p:cNvSpPr txBox="1"/>
          <p:nvPr/>
        </p:nvSpPr>
        <p:spPr>
          <a:xfrm>
            <a:off x="838200" y="152400"/>
            <a:ext cx="7467600" cy="830997"/>
          </a:xfrm>
          <a:prstGeom prst="rect">
            <a:avLst/>
          </a:prstGeom>
          <a:noFill/>
        </p:spPr>
        <p:txBody>
          <a:bodyPr wrap="square" rtlCol="0">
            <a:spAutoFit/>
          </a:bodyPr>
          <a:lstStyle/>
          <a:p>
            <a:r>
              <a:rPr lang="en-US" sz="2400" b="1" dirty="0" smtClean="0">
                <a:latin typeface="Arial" pitchFamily="34" charset="0"/>
                <a:cs typeface="Arial" pitchFamily="34" charset="0"/>
              </a:rPr>
              <a:t>Example from last time – elevator accelerating upward or downward:</a:t>
            </a:r>
          </a:p>
        </p:txBody>
      </p:sp>
      <p:graphicFrame>
        <p:nvGraphicFramePr>
          <p:cNvPr id="7" name="Object 6"/>
          <p:cNvGraphicFramePr>
            <a:graphicFrameLocks noChangeAspect="1"/>
          </p:cNvGraphicFramePr>
          <p:nvPr>
            <p:extLst>
              <p:ext uri="{D42A27DB-BD31-4B8C-83A1-F6EECF244321}">
                <p14:modId xmlns:p14="http://schemas.microsoft.com/office/powerpoint/2010/main" val="2137959111"/>
              </p:ext>
            </p:extLst>
          </p:nvPr>
        </p:nvGraphicFramePr>
        <p:xfrm>
          <a:off x="1295400" y="5410200"/>
          <a:ext cx="1981200" cy="1052513"/>
        </p:xfrm>
        <a:graphic>
          <a:graphicData uri="http://schemas.openxmlformats.org/presentationml/2006/ole">
            <mc:AlternateContent xmlns:mc="http://schemas.openxmlformats.org/markup-compatibility/2006">
              <mc:Choice xmlns:v="urn:schemas-microsoft-com:vml" Requires="v">
                <p:oleObj spid="_x0000_s75863" name="数式" r:id="rId4" imgW="812520" imgH="431640" progId="Equation.3">
                  <p:embed/>
                </p:oleObj>
              </mc:Choice>
              <mc:Fallback>
                <p:oleObj name="数式" r:id="rId4" imgW="812520" imgH="431640" progId="Equation.3">
                  <p:embed/>
                  <p:pic>
                    <p:nvPicPr>
                      <p:cNvPr id="0" name=""/>
                      <p:cNvPicPr/>
                      <p:nvPr/>
                    </p:nvPicPr>
                    <p:blipFill>
                      <a:blip r:embed="rId5"/>
                      <a:stretch>
                        <a:fillRect/>
                      </a:stretch>
                    </p:blipFill>
                    <p:spPr>
                      <a:xfrm>
                        <a:off x="1295400" y="5410200"/>
                        <a:ext cx="1981200" cy="1052513"/>
                      </a:xfrm>
                      <a:prstGeom prst="rect">
                        <a:avLst/>
                      </a:prstGeom>
                    </p:spPr>
                  </p:pic>
                </p:oleObj>
              </mc:Fallback>
            </mc:AlternateContent>
          </a:graphicData>
        </a:graphic>
      </p:graphicFrame>
      <p:graphicFrame>
        <p:nvGraphicFramePr>
          <p:cNvPr id="8" name="Object 7"/>
          <p:cNvGraphicFramePr>
            <a:graphicFrameLocks noChangeAspect="1"/>
          </p:cNvGraphicFramePr>
          <p:nvPr>
            <p:extLst>
              <p:ext uri="{D42A27DB-BD31-4B8C-83A1-F6EECF244321}">
                <p14:modId xmlns:p14="http://schemas.microsoft.com/office/powerpoint/2010/main" val="930333133"/>
              </p:ext>
            </p:extLst>
          </p:nvPr>
        </p:nvGraphicFramePr>
        <p:xfrm>
          <a:off x="4387850" y="5410200"/>
          <a:ext cx="2197100" cy="1052513"/>
        </p:xfrm>
        <a:graphic>
          <a:graphicData uri="http://schemas.openxmlformats.org/presentationml/2006/ole">
            <mc:AlternateContent xmlns:mc="http://schemas.openxmlformats.org/markup-compatibility/2006">
              <mc:Choice xmlns:v="urn:schemas-microsoft-com:vml" Requires="v">
                <p:oleObj spid="_x0000_s75864" name="数式" r:id="rId6" imgW="901440" imgH="431640" progId="Equation.3">
                  <p:embed/>
                </p:oleObj>
              </mc:Choice>
              <mc:Fallback>
                <p:oleObj name="数式" r:id="rId6" imgW="901440" imgH="431640" progId="Equation.3">
                  <p:embed/>
                  <p:pic>
                    <p:nvPicPr>
                      <p:cNvPr id="0" name="Object 6"/>
                      <p:cNvPicPr>
                        <a:picLocks noChangeAspect="1" noChangeArrowheads="1"/>
                      </p:cNvPicPr>
                      <p:nvPr/>
                    </p:nvPicPr>
                    <p:blipFill>
                      <a:blip r:embed="rId7"/>
                      <a:srcRect/>
                      <a:stretch>
                        <a:fillRect/>
                      </a:stretch>
                    </p:blipFill>
                    <p:spPr bwMode="auto">
                      <a:xfrm>
                        <a:off x="4387850" y="5410200"/>
                        <a:ext cx="2197100" cy="1052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31189527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9/14/2012</a:t>
            </a:r>
            <a:endParaRPr lang="en-US"/>
          </a:p>
        </p:txBody>
      </p:sp>
      <p:sp>
        <p:nvSpPr>
          <p:cNvPr id="3" name="Footer Placeholder 2"/>
          <p:cNvSpPr>
            <a:spLocks noGrp="1"/>
          </p:cNvSpPr>
          <p:nvPr>
            <p:ph type="ftr" sz="quarter" idx="11"/>
          </p:nvPr>
        </p:nvSpPr>
        <p:spPr/>
        <p:txBody>
          <a:bodyPr/>
          <a:lstStyle/>
          <a:p>
            <a:r>
              <a:rPr lang="en-US" smtClean="0"/>
              <a:t>PHY 113 A  Fall 2012 -- Lecture 8</a:t>
            </a:r>
            <a:endParaRPr lang="en-US"/>
          </a:p>
        </p:txBody>
      </p:sp>
      <p:sp>
        <p:nvSpPr>
          <p:cNvPr id="4" name="Slide Number Placeholder 3"/>
          <p:cNvSpPr>
            <a:spLocks noGrp="1"/>
          </p:cNvSpPr>
          <p:nvPr>
            <p:ph type="sldNum" sz="quarter" idx="12"/>
          </p:nvPr>
        </p:nvSpPr>
        <p:spPr/>
        <p:txBody>
          <a:bodyPr/>
          <a:lstStyle/>
          <a:p>
            <a:fld id="{CE368B07-CEBF-4C80-90AF-53B34FA04CF3}" type="slidenum">
              <a:rPr lang="en-US" smtClean="0"/>
              <a:t>6</a:t>
            </a:fld>
            <a:endParaRPr lang="en-US"/>
          </a:p>
        </p:txBody>
      </p:sp>
      <p:pic>
        <p:nvPicPr>
          <p:cNvPr id="76802" name="Picture 2" descr="E:\Media\Image_Library\chapter5\0511.jpg"/>
          <p:cNvPicPr>
            <a:picLocks noChangeAspect="1" noChangeArrowheads="1"/>
          </p:cNvPicPr>
          <p:nvPr/>
        </p:nvPicPr>
        <p:blipFill rotWithShape="1">
          <a:blip r:embed="rId3">
            <a:extLst>
              <a:ext uri="{28A0092B-C50C-407E-A947-70E740481C1C}">
                <a14:useLocalDpi xmlns:a14="http://schemas.microsoft.com/office/drawing/2010/main" val="0"/>
              </a:ext>
            </a:extLst>
          </a:blip>
          <a:srcRect b="10119"/>
          <a:stretch/>
        </p:blipFill>
        <p:spPr bwMode="auto">
          <a:xfrm>
            <a:off x="542365" y="1309357"/>
            <a:ext cx="8068235" cy="4177043"/>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p:cNvSpPr txBox="1"/>
          <p:nvPr/>
        </p:nvSpPr>
        <p:spPr>
          <a:xfrm>
            <a:off x="762000" y="76200"/>
            <a:ext cx="6858000" cy="1569660"/>
          </a:xfrm>
          <a:prstGeom prst="rect">
            <a:avLst/>
          </a:prstGeom>
          <a:noFill/>
        </p:spPr>
        <p:txBody>
          <a:bodyPr wrap="square" rtlCol="0">
            <a:spAutoFit/>
          </a:bodyPr>
          <a:lstStyle/>
          <a:p>
            <a:r>
              <a:rPr lang="en-US" sz="2400" b="1" dirty="0" smtClean="0">
                <a:latin typeface="Arial" pitchFamily="34" charset="0"/>
                <a:cs typeface="Arial" pitchFamily="34" charset="0"/>
              </a:rPr>
              <a:t>Example:    2-dimensional forces</a:t>
            </a:r>
          </a:p>
          <a:p>
            <a:pPr lvl="1"/>
            <a:r>
              <a:rPr lang="en-US" sz="2400" dirty="0" smtClean="0">
                <a:latin typeface="Arial" pitchFamily="34" charset="0"/>
                <a:cs typeface="Arial" pitchFamily="34" charset="0"/>
              </a:rPr>
              <a:t>A car of mass m is on an icy (frictionless) driveway, inclined at an angle t as shown.  Determine its acceleration.</a:t>
            </a:r>
            <a:endParaRPr lang="en-US" sz="2400" b="1" dirty="0" smtClean="0">
              <a:latin typeface="Arial" pitchFamily="34" charset="0"/>
              <a:cs typeface="Arial" pitchFamily="34" charset="0"/>
            </a:endParaRPr>
          </a:p>
        </p:txBody>
      </p:sp>
      <p:sp>
        <p:nvSpPr>
          <p:cNvPr id="6" name="TextBox 5"/>
          <p:cNvSpPr txBox="1"/>
          <p:nvPr/>
        </p:nvSpPr>
        <p:spPr>
          <a:xfrm>
            <a:off x="4724400" y="2554069"/>
            <a:ext cx="3429000" cy="646331"/>
          </a:xfrm>
          <a:prstGeom prst="rect">
            <a:avLst/>
          </a:prstGeom>
          <a:noFill/>
        </p:spPr>
        <p:txBody>
          <a:bodyPr wrap="square" rtlCol="0">
            <a:spAutoFit/>
          </a:bodyPr>
          <a:lstStyle/>
          <a:p>
            <a:r>
              <a:rPr lang="en-US" b="1" dirty="0" smtClean="0">
                <a:latin typeface="Arial" pitchFamily="34" charset="0"/>
                <a:cs typeface="Arial" pitchFamily="34" charset="0"/>
              </a:rPr>
              <a:t>Conveniently tilted coordinate system:</a:t>
            </a:r>
          </a:p>
        </p:txBody>
      </p:sp>
      <p:graphicFrame>
        <p:nvGraphicFramePr>
          <p:cNvPr id="7" name="Object 6"/>
          <p:cNvGraphicFramePr>
            <a:graphicFrameLocks noChangeAspect="1"/>
          </p:cNvGraphicFramePr>
          <p:nvPr>
            <p:extLst>
              <p:ext uri="{D42A27DB-BD31-4B8C-83A1-F6EECF244321}">
                <p14:modId xmlns:p14="http://schemas.microsoft.com/office/powerpoint/2010/main" val="1719906755"/>
              </p:ext>
            </p:extLst>
          </p:nvPr>
        </p:nvGraphicFramePr>
        <p:xfrm>
          <a:off x="1262062" y="4913313"/>
          <a:ext cx="4148138" cy="1639887"/>
        </p:xfrm>
        <a:graphic>
          <a:graphicData uri="http://schemas.openxmlformats.org/presentationml/2006/ole">
            <mc:AlternateContent xmlns:mc="http://schemas.openxmlformats.org/markup-compatibility/2006">
              <mc:Choice xmlns:v="urn:schemas-microsoft-com:vml" Requires="v">
                <p:oleObj spid="_x0000_s76841" name="数式" r:id="rId4" imgW="1701720" imgH="672840" progId="Equation.3">
                  <p:embed/>
                </p:oleObj>
              </mc:Choice>
              <mc:Fallback>
                <p:oleObj name="数式" r:id="rId4" imgW="1701720" imgH="672840" progId="Equation.3">
                  <p:embed/>
                  <p:pic>
                    <p:nvPicPr>
                      <p:cNvPr id="0" name="Object 6"/>
                      <p:cNvPicPr>
                        <a:picLocks noChangeAspect="1" noChangeArrowheads="1"/>
                      </p:cNvPicPr>
                      <p:nvPr/>
                    </p:nvPicPr>
                    <p:blipFill>
                      <a:blip r:embed="rId5"/>
                      <a:srcRect/>
                      <a:stretch>
                        <a:fillRect/>
                      </a:stretch>
                    </p:blipFill>
                    <p:spPr bwMode="auto">
                      <a:xfrm>
                        <a:off x="1262062" y="4913313"/>
                        <a:ext cx="4148138" cy="163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15423701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Date Placeholder 1"/>
          <p:cNvSpPr>
            <a:spLocks noGrp="1"/>
          </p:cNvSpPr>
          <p:nvPr>
            <p:ph type="dt" sz="half" idx="10"/>
          </p:nvPr>
        </p:nvSpPr>
        <p:spPr/>
        <p:txBody>
          <a:bodyPr/>
          <a:lstStyle/>
          <a:p>
            <a:fld id="{0C1916F2-EC92-47FE-9684-FD95E4AC0582}" type="datetime1">
              <a:rPr lang="en-US"/>
              <a:pPr/>
              <a:t>9/13/2012</a:t>
            </a:fld>
            <a:endParaRPr lang="en-US"/>
          </a:p>
        </p:txBody>
      </p:sp>
      <p:sp>
        <p:nvSpPr>
          <p:cNvPr id="13" name="Footer Placeholder 2"/>
          <p:cNvSpPr>
            <a:spLocks noGrp="1"/>
          </p:cNvSpPr>
          <p:nvPr>
            <p:ph type="ftr" sz="quarter" idx="11"/>
          </p:nvPr>
        </p:nvSpPr>
        <p:spPr/>
        <p:txBody>
          <a:bodyPr/>
          <a:lstStyle/>
          <a:p>
            <a:r>
              <a:rPr lang="en-US"/>
              <a:t>PHY 113 -- Lecture 6</a:t>
            </a:r>
          </a:p>
        </p:txBody>
      </p:sp>
      <p:sp>
        <p:nvSpPr>
          <p:cNvPr id="14" name="Slide Number Placeholder 3"/>
          <p:cNvSpPr>
            <a:spLocks noGrp="1"/>
          </p:cNvSpPr>
          <p:nvPr>
            <p:ph type="sldNum" sz="quarter" idx="12"/>
          </p:nvPr>
        </p:nvSpPr>
        <p:spPr/>
        <p:txBody>
          <a:bodyPr/>
          <a:lstStyle/>
          <a:p>
            <a:fld id="{33DC3532-6918-4EFE-BAC1-B4E82704DD40}" type="slidenum">
              <a:rPr lang="en-US"/>
              <a:pPr/>
              <a:t>7</a:t>
            </a:fld>
            <a:endParaRPr lang="en-US"/>
          </a:p>
        </p:txBody>
      </p:sp>
      <p:sp>
        <p:nvSpPr>
          <p:cNvPr id="32770" name="Text Box 2"/>
          <p:cNvSpPr txBox="1">
            <a:spLocks noChangeArrowheads="1"/>
          </p:cNvSpPr>
          <p:nvPr/>
        </p:nvSpPr>
        <p:spPr bwMode="auto">
          <a:xfrm>
            <a:off x="304800" y="381000"/>
            <a:ext cx="8382000" cy="249299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sz="2400" dirty="0">
                <a:latin typeface="Arial" pitchFamily="34" charset="0"/>
                <a:cs typeface="Arial" pitchFamily="34" charset="0"/>
              </a:rPr>
              <a:t>Friction forces</a:t>
            </a:r>
          </a:p>
          <a:p>
            <a:pPr>
              <a:spcBef>
                <a:spcPct val="50000"/>
              </a:spcBef>
            </a:pPr>
            <a:r>
              <a:rPr lang="en-US" sz="2400" dirty="0">
                <a:latin typeface="Arial" pitchFamily="34" charset="0"/>
                <a:cs typeface="Arial" pitchFamily="34" charset="0"/>
              </a:rPr>
              <a:t>The term “friction” is used to describe the category of forces that </a:t>
            </a:r>
            <a:r>
              <a:rPr lang="en-US" sz="2400" i="1" dirty="0">
                <a:latin typeface="Arial" pitchFamily="34" charset="0"/>
                <a:cs typeface="Arial" pitchFamily="34" charset="0"/>
              </a:rPr>
              <a:t>oppose</a:t>
            </a:r>
            <a:r>
              <a:rPr lang="en-US" sz="2400" dirty="0">
                <a:latin typeface="Arial" pitchFamily="34" charset="0"/>
                <a:cs typeface="Arial" pitchFamily="34" charset="0"/>
              </a:rPr>
              <a:t> motion.  One example is surface friction which acts on two touching solid objects.  Another example is air friction.  There are several reasonable models to quantify these phenomena.</a:t>
            </a:r>
          </a:p>
        </p:txBody>
      </p:sp>
      <p:sp>
        <p:nvSpPr>
          <p:cNvPr id="32771" name="Text Box 3"/>
          <p:cNvSpPr txBox="1">
            <a:spLocks noChangeArrowheads="1"/>
          </p:cNvSpPr>
          <p:nvPr/>
        </p:nvSpPr>
        <p:spPr bwMode="auto">
          <a:xfrm>
            <a:off x="533400" y="3048000"/>
            <a:ext cx="6858000" cy="1015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2400">
                <a:latin typeface="Arial" pitchFamily="34" charset="0"/>
                <a:cs typeface="Arial" pitchFamily="34" charset="0"/>
              </a:rPr>
              <a:t>Surface friction:</a:t>
            </a:r>
          </a:p>
          <a:p>
            <a:pPr>
              <a:spcBef>
                <a:spcPct val="50000"/>
              </a:spcBef>
            </a:pPr>
            <a:r>
              <a:rPr lang="en-US" sz="2400">
                <a:latin typeface="Arial" pitchFamily="34" charset="0"/>
                <a:cs typeface="Arial" pitchFamily="34" charset="0"/>
              </a:rPr>
              <a:t>     </a:t>
            </a:r>
          </a:p>
        </p:txBody>
      </p:sp>
      <p:graphicFrame>
        <p:nvGraphicFramePr>
          <p:cNvPr id="32772" name="Object 4"/>
          <p:cNvGraphicFramePr>
            <a:graphicFrameLocks noChangeAspect="1"/>
          </p:cNvGraphicFramePr>
          <p:nvPr/>
        </p:nvGraphicFramePr>
        <p:xfrm>
          <a:off x="2743200" y="2851150"/>
          <a:ext cx="1612900" cy="889000"/>
        </p:xfrm>
        <a:graphic>
          <a:graphicData uri="http://schemas.openxmlformats.org/presentationml/2006/ole">
            <mc:AlternateContent xmlns:mc="http://schemas.openxmlformats.org/markup-compatibility/2006">
              <mc:Choice xmlns:v="urn:schemas-microsoft-com:vml" Requires="v">
                <p:oleObj spid="_x0000_s77896" name="Equation" r:id="rId3" imgW="1612800" imgH="888840" progId="Equation.3">
                  <p:embed/>
                </p:oleObj>
              </mc:Choice>
              <mc:Fallback>
                <p:oleObj name="Equation" r:id="rId3" imgW="1612800" imgH="88884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743200" y="2851150"/>
                        <a:ext cx="1612900" cy="889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32774" name="Text Box 6"/>
          <p:cNvSpPr txBox="1">
            <a:spLocks noChangeArrowheads="1"/>
          </p:cNvSpPr>
          <p:nvPr/>
        </p:nvSpPr>
        <p:spPr bwMode="auto">
          <a:xfrm>
            <a:off x="3886200" y="3733800"/>
            <a:ext cx="4191000"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2400">
                <a:latin typeface="Arial" pitchFamily="34" charset="0"/>
                <a:cs typeface="Arial" pitchFamily="34" charset="0"/>
              </a:rPr>
              <a:t>Material-dependent coefficient</a:t>
            </a:r>
          </a:p>
        </p:txBody>
      </p:sp>
      <p:sp>
        <p:nvSpPr>
          <p:cNvPr id="32775" name="Text Box 7"/>
          <p:cNvSpPr txBox="1">
            <a:spLocks noChangeArrowheads="1"/>
          </p:cNvSpPr>
          <p:nvPr/>
        </p:nvSpPr>
        <p:spPr bwMode="auto">
          <a:xfrm>
            <a:off x="4572000" y="3048000"/>
            <a:ext cx="4191000"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2400">
                <a:latin typeface="Arial" pitchFamily="34" charset="0"/>
                <a:cs typeface="Arial" pitchFamily="34" charset="0"/>
              </a:rPr>
              <a:t>Normal force between surfaces</a:t>
            </a:r>
          </a:p>
        </p:txBody>
      </p:sp>
      <p:sp>
        <p:nvSpPr>
          <p:cNvPr id="32776" name="Line 8"/>
          <p:cNvSpPr>
            <a:spLocks noChangeShapeType="1"/>
          </p:cNvSpPr>
          <p:nvPr/>
        </p:nvSpPr>
        <p:spPr bwMode="auto">
          <a:xfrm flipH="1" flipV="1">
            <a:off x="3733800" y="3581400"/>
            <a:ext cx="228600" cy="3810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2777" name="Line 9"/>
          <p:cNvSpPr>
            <a:spLocks noChangeShapeType="1"/>
          </p:cNvSpPr>
          <p:nvPr/>
        </p:nvSpPr>
        <p:spPr bwMode="auto">
          <a:xfrm flipH="1">
            <a:off x="4038600" y="3276600"/>
            <a:ext cx="609600" cy="1524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2778" name="Text Box 10"/>
          <p:cNvSpPr txBox="1">
            <a:spLocks noChangeArrowheads="1"/>
          </p:cNvSpPr>
          <p:nvPr/>
        </p:nvSpPr>
        <p:spPr bwMode="auto">
          <a:xfrm>
            <a:off x="609600" y="46482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2400">
                <a:latin typeface="Arial" pitchFamily="34" charset="0"/>
                <a:cs typeface="Arial" pitchFamily="34" charset="0"/>
              </a:rPr>
              <a:t>Air friction:</a:t>
            </a:r>
          </a:p>
        </p:txBody>
      </p:sp>
      <p:graphicFrame>
        <p:nvGraphicFramePr>
          <p:cNvPr id="32779" name="Object 11"/>
          <p:cNvGraphicFramePr>
            <a:graphicFrameLocks noChangeAspect="1"/>
          </p:cNvGraphicFramePr>
          <p:nvPr/>
        </p:nvGraphicFramePr>
        <p:xfrm>
          <a:off x="2717800" y="4470400"/>
          <a:ext cx="3759200" cy="863600"/>
        </p:xfrm>
        <a:graphic>
          <a:graphicData uri="http://schemas.openxmlformats.org/presentationml/2006/ole">
            <mc:AlternateContent xmlns:mc="http://schemas.openxmlformats.org/markup-compatibility/2006">
              <mc:Choice xmlns:v="urn:schemas-microsoft-com:vml" Requires="v">
                <p:oleObj spid="_x0000_s77897" name="Equation" r:id="rId5" imgW="3759120" imgH="863280" progId="Equation.3">
                  <p:embed/>
                </p:oleObj>
              </mc:Choice>
              <mc:Fallback>
                <p:oleObj name="Equation" r:id="rId5" imgW="3759120" imgH="863280"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717800" y="4470400"/>
                        <a:ext cx="3759200" cy="863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32780" name="Text Box 12"/>
          <p:cNvSpPr txBox="1">
            <a:spLocks noChangeArrowheads="1"/>
          </p:cNvSpPr>
          <p:nvPr/>
        </p:nvSpPr>
        <p:spPr bwMode="auto">
          <a:xfrm>
            <a:off x="1066800" y="5349875"/>
            <a:ext cx="4191000"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2400" i="1">
                <a:latin typeface="Arial" pitchFamily="34" charset="0"/>
                <a:cs typeface="Arial" pitchFamily="34" charset="0"/>
              </a:rPr>
              <a:t>K</a:t>
            </a:r>
            <a:r>
              <a:rPr lang="en-US" sz="2400">
                <a:latin typeface="Arial" pitchFamily="34" charset="0"/>
                <a:cs typeface="Arial" pitchFamily="34" charset="0"/>
              </a:rPr>
              <a:t> and </a:t>
            </a:r>
            <a:r>
              <a:rPr lang="en-US" sz="2400" i="1">
                <a:latin typeface="Arial" pitchFamily="34" charset="0"/>
                <a:cs typeface="Arial" pitchFamily="34" charset="0"/>
              </a:rPr>
              <a:t>K’</a:t>
            </a:r>
            <a:r>
              <a:rPr lang="en-US" sz="2400">
                <a:latin typeface="Arial" pitchFamily="34" charset="0"/>
                <a:cs typeface="Arial" pitchFamily="34" charset="0"/>
              </a:rPr>
              <a:t> are materials and shape dependent constants</a:t>
            </a:r>
            <a:endParaRPr lang="en-US" sz="2400" i="1">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Date Placeholder 1"/>
          <p:cNvSpPr>
            <a:spLocks noGrp="1"/>
          </p:cNvSpPr>
          <p:nvPr>
            <p:ph type="dt" sz="half" idx="10"/>
          </p:nvPr>
        </p:nvSpPr>
        <p:spPr/>
        <p:txBody>
          <a:bodyPr/>
          <a:lstStyle/>
          <a:p>
            <a:fld id="{AC6DC632-C1A3-451B-BC17-AF6CA249E38C}" type="datetime1">
              <a:rPr lang="en-US"/>
              <a:pPr/>
              <a:t>9/13/2012</a:t>
            </a:fld>
            <a:endParaRPr lang="en-US"/>
          </a:p>
        </p:txBody>
      </p:sp>
      <p:sp>
        <p:nvSpPr>
          <p:cNvPr id="9" name="Footer Placeholder 2"/>
          <p:cNvSpPr>
            <a:spLocks noGrp="1"/>
          </p:cNvSpPr>
          <p:nvPr>
            <p:ph type="ftr" sz="quarter" idx="11"/>
          </p:nvPr>
        </p:nvSpPr>
        <p:spPr/>
        <p:txBody>
          <a:bodyPr/>
          <a:lstStyle/>
          <a:p>
            <a:r>
              <a:rPr lang="en-US"/>
              <a:t>PHY 113 -- Lecture 6</a:t>
            </a:r>
          </a:p>
        </p:txBody>
      </p:sp>
      <p:sp>
        <p:nvSpPr>
          <p:cNvPr id="10" name="Slide Number Placeholder 3"/>
          <p:cNvSpPr>
            <a:spLocks noGrp="1"/>
          </p:cNvSpPr>
          <p:nvPr>
            <p:ph type="sldNum" sz="quarter" idx="12"/>
          </p:nvPr>
        </p:nvSpPr>
        <p:spPr/>
        <p:txBody>
          <a:bodyPr/>
          <a:lstStyle/>
          <a:p>
            <a:fld id="{6D897CA0-EFD8-4CF3-8C9C-5643E9E51813}" type="slidenum">
              <a:rPr lang="en-US"/>
              <a:pPr/>
              <a:t>8</a:t>
            </a:fld>
            <a:endParaRPr lang="en-US"/>
          </a:p>
        </p:txBody>
      </p:sp>
      <p:pic>
        <p:nvPicPr>
          <p:cNvPr id="35842" name="Picture 2"/>
          <p:cNvPicPr>
            <a:picLocks noChangeAspect="1" noChangeArrowheads="1"/>
          </p:cNvPicPr>
          <p:nvPr/>
        </p:nvPicPr>
        <p:blipFill>
          <a:blip r:embed="rId2">
            <a:extLst>
              <a:ext uri="{28A0092B-C50C-407E-A947-70E740481C1C}">
                <a14:useLocalDpi xmlns:a14="http://schemas.microsoft.com/office/drawing/2010/main" val="0"/>
              </a:ext>
            </a:extLst>
          </a:blip>
          <a:srcRect b="11086"/>
          <a:stretch>
            <a:fillRect/>
          </a:stretch>
        </p:blipFill>
        <p:spPr bwMode="auto">
          <a:xfrm>
            <a:off x="1066800" y="838200"/>
            <a:ext cx="7313613" cy="487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5843" name="Text Box 3"/>
          <p:cNvSpPr txBox="1">
            <a:spLocks noChangeArrowheads="1"/>
          </p:cNvSpPr>
          <p:nvPr/>
        </p:nvSpPr>
        <p:spPr bwMode="auto">
          <a:xfrm>
            <a:off x="1219200" y="381000"/>
            <a:ext cx="6629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sz="2400" dirty="0">
                <a:latin typeface="Arial" pitchFamily="34" charset="0"/>
                <a:cs typeface="Arial" pitchFamily="34" charset="0"/>
              </a:rPr>
              <a:t>Models of surface friction forces</a:t>
            </a:r>
          </a:p>
        </p:txBody>
      </p:sp>
      <p:sp>
        <p:nvSpPr>
          <p:cNvPr id="35844" name="Text Box 4"/>
          <p:cNvSpPr txBox="1">
            <a:spLocks noChangeArrowheads="1"/>
          </p:cNvSpPr>
          <p:nvPr/>
        </p:nvSpPr>
        <p:spPr bwMode="auto">
          <a:xfrm>
            <a:off x="6308725" y="4994275"/>
            <a:ext cx="2154757"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sz="2400" dirty="0">
                <a:latin typeface="Arial" pitchFamily="34" charset="0"/>
                <a:cs typeface="Arial" pitchFamily="34" charset="0"/>
              </a:rPr>
              <a:t>(applied force)</a:t>
            </a:r>
          </a:p>
        </p:txBody>
      </p:sp>
      <p:sp>
        <p:nvSpPr>
          <p:cNvPr id="35845" name="Text Box 5"/>
          <p:cNvSpPr txBox="1">
            <a:spLocks noChangeArrowheads="1"/>
          </p:cNvSpPr>
          <p:nvPr/>
        </p:nvSpPr>
        <p:spPr bwMode="auto">
          <a:xfrm rot="16200000">
            <a:off x="990600" y="3657600"/>
            <a:ext cx="35052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2400" dirty="0">
                <a:latin typeface="Arial" pitchFamily="34" charset="0"/>
                <a:cs typeface="Arial" pitchFamily="34" charset="0"/>
              </a:rPr>
              <a:t>surface friction force</a:t>
            </a:r>
          </a:p>
        </p:txBody>
      </p:sp>
      <p:sp>
        <p:nvSpPr>
          <p:cNvPr id="35846" name="Text Box 6"/>
          <p:cNvSpPr txBox="1">
            <a:spLocks noChangeArrowheads="1"/>
          </p:cNvSpPr>
          <p:nvPr/>
        </p:nvSpPr>
        <p:spPr bwMode="auto">
          <a:xfrm>
            <a:off x="4860925" y="3692525"/>
            <a:ext cx="135096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i="1"/>
              <a:t>f</a:t>
            </a:r>
            <a:r>
              <a:rPr lang="en-US" i="1" baseline="-25000"/>
              <a:t>s,max</a:t>
            </a:r>
            <a:r>
              <a:rPr lang="en-US" i="1"/>
              <a:t>=</a:t>
            </a:r>
            <a:r>
              <a:rPr lang="en-US" i="1">
                <a:latin typeface="Symbol" pitchFamily="18" charset="2"/>
              </a:rPr>
              <a:t>m</a:t>
            </a:r>
            <a:r>
              <a:rPr lang="en-US" i="1" baseline="-25000"/>
              <a:t>s</a:t>
            </a:r>
            <a:r>
              <a:rPr lang="en-US" i="1"/>
              <a:t>n</a:t>
            </a:r>
          </a:p>
        </p:txBody>
      </p:sp>
      <p:sp>
        <p:nvSpPr>
          <p:cNvPr id="35847" name="Text Box 7"/>
          <p:cNvSpPr txBox="1">
            <a:spLocks noChangeArrowheads="1"/>
          </p:cNvSpPr>
          <p:nvPr/>
        </p:nvSpPr>
        <p:spPr bwMode="auto">
          <a:xfrm>
            <a:off x="152400" y="5791200"/>
            <a:ext cx="8839200" cy="461665"/>
          </a:xfrm>
          <a:prstGeom prst="rect">
            <a:avLst/>
          </a:prstGeom>
          <a:solidFill>
            <a:srgbClr val="FFCC9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2400" dirty="0">
                <a:latin typeface="Arial" pitchFamily="34" charset="0"/>
                <a:cs typeface="Arial" pitchFamily="34" charset="0"/>
              </a:rPr>
              <a:t>Coefficients </a:t>
            </a:r>
            <a:r>
              <a:rPr lang="en-US" sz="2400" dirty="0" smtClean="0">
                <a:latin typeface="Arial" pitchFamily="34" charset="0"/>
                <a:cs typeface="Arial" pitchFamily="34" charset="0"/>
              </a:rPr>
              <a:t> </a:t>
            </a:r>
            <a:r>
              <a:rPr lang="en-US" sz="2400" i="1" dirty="0" err="1">
                <a:latin typeface="Symbol" pitchFamily="18" charset="2"/>
                <a:cs typeface="Arial" pitchFamily="34" charset="0"/>
              </a:rPr>
              <a:t>m</a:t>
            </a:r>
            <a:r>
              <a:rPr lang="en-US" sz="2400" i="1" baseline="-25000" dirty="0" err="1">
                <a:latin typeface="Arial" pitchFamily="34" charset="0"/>
                <a:cs typeface="Arial" pitchFamily="34" charset="0"/>
              </a:rPr>
              <a:t>s</a:t>
            </a:r>
            <a:r>
              <a:rPr lang="en-US" sz="2400" i="1" dirty="0">
                <a:latin typeface="Arial" pitchFamily="34" charset="0"/>
                <a:cs typeface="Arial" pitchFamily="34" charset="0"/>
              </a:rPr>
              <a:t> ,</a:t>
            </a:r>
            <a:r>
              <a:rPr lang="en-US" sz="2400" i="1" baseline="-25000" dirty="0">
                <a:latin typeface="Arial" pitchFamily="34" charset="0"/>
                <a:cs typeface="Arial" pitchFamily="34" charset="0"/>
              </a:rPr>
              <a:t> </a:t>
            </a:r>
            <a:r>
              <a:rPr lang="en-US" sz="2400" i="1" dirty="0" err="1">
                <a:latin typeface="Symbol" pitchFamily="18" charset="2"/>
                <a:cs typeface="Arial" pitchFamily="34" charset="0"/>
              </a:rPr>
              <a:t>m</a:t>
            </a:r>
            <a:r>
              <a:rPr lang="en-US" sz="2400" i="1" baseline="-25000" dirty="0" err="1">
                <a:latin typeface="Arial" pitchFamily="34" charset="0"/>
                <a:cs typeface="Arial" pitchFamily="34" charset="0"/>
              </a:rPr>
              <a:t>k</a:t>
            </a:r>
            <a:r>
              <a:rPr lang="en-US" sz="2400" i="1" baseline="-25000" dirty="0">
                <a:latin typeface="Arial" pitchFamily="34" charset="0"/>
                <a:cs typeface="Arial" pitchFamily="34" charset="0"/>
              </a:rPr>
              <a:t> </a:t>
            </a:r>
            <a:r>
              <a:rPr lang="en-US" sz="2400" dirty="0">
                <a:latin typeface="Arial" pitchFamily="34" charset="0"/>
                <a:cs typeface="Arial" pitchFamily="34" charset="0"/>
              </a:rPr>
              <a:t>depend on the surfaces;  usually</a:t>
            </a:r>
            <a:r>
              <a:rPr lang="en-US" sz="2400" dirty="0" smtClean="0">
                <a:latin typeface="Arial" pitchFamily="34" charset="0"/>
                <a:cs typeface="Arial" pitchFamily="34" charset="0"/>
              </a:rPr>
              <a:t>, </a:t>
            </a:r>
            <a:r>
              <a:rPr lang="en-US" sz="2400" i="1" dirty="0" err="1" smtClean="0">
                <a:latin typeface="Symbol" pitchFamily="18" charset="2"/>
                <a:cs typeface="Arial" pitchFamily="34" charset="0"/>
              </a:rPr>
              <a:t>m</a:t>
            </a:r>
            <a:r>
              <a:rPr lang="en-US" sz="2400" i="1" baseline="-25000" dirty="0" err="1" smtClean="0">
                <a:latin typeface="Arial" pitchFamily="34" charset="0"/>
                <a:cs typeface="Arial" pitchFamily="34" charset="0"/>
              </a:rPr>
              <a:t>s</a:t>
            </a:r>
            <a:r>
              <a:rPr lang="en-US" sz="2400" i="1" dirty="0" smtClean="0">
                <a:latin typeface="Arial" pitchFamily="34" charset="0"/>
                <a:cs typeface="Arial" pitchFamily="34" charset="0"/>
              </a:rPr>
              <a:t> </a:t>
            </a:r>
            <a:r>
              <a:rPr lang="en-US" sz="2400" i="1" dirty="0">
                <a:latin typeface="Arial" pitchFamily="34" charset="0"/>
                <a:cs typeface="Arial" pitchFamily="34" charset="0"/>
              </a:rPr>
              <a:t>&gt;</a:t>
            </a:r>
            <a:r>
              <a:rPr lang="en-US" sz="2400" i="1" baseline="-25000" dirty="0">
                <a:latin typeface="Arial" pitchFamily="34" charset="0"/>
                <a:cs typeface="Arial" pitchFamily="34" charset="0"/>
              </a:rPr>
              <a:t> </a:t>
            </a:r>
            <a:r>
              <a:rPr lang="en-US" sz="2400" i="1" dirty="0" err="1">
                <a:latin typeface="Symbol" pitchFamily="18" charset="2"/>
                <a:cs typeface="Arial" pitchFamily="34" charset="0"/>
              </a:rPr>
              <a:t>m</a:t>
            </a:r>
            <a:r>
              <a:rPr lang="en-US" sz="2400" i="1" baseline="-25000" dirty="0" err="1">
                <a:latin typeface="Arial" pitchFamily="34" charset="0"/>
                <a:cs typeface="Arial" pitchFamily="34" charset="0"/>
              </a:rPr>
              <a:t>k</a:t>
            </a:r>
            <a:endParaRPr lang="en-US" sz="2400" i="1" baseline="-250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Date Placeholder 1"/>
          <p:cNvSpPr>
            <a:spLocks noGrp="1"/>
          </p:cNvSpPr>
          <p:nvPr>
            <p:ph type="dt" sz="half" idx="10"/>
          </p:nvPr>
        </p:nvSpPr>
        <p:spPr/>
        <p:txBody>
          <a:bodyPr/>
          <a:lstStyle/>
          <a:p>
            <a:fld id="{A1316A83-3ACD-4038-B807-8F8BE283F39D}" type="datetime1">
              <a:rPr lang="en-US"/>
              <a:pPr/>
              <a:t>9/13/2012</a:t>
            </a:fld>
            <a:endParaRPr lang="en-US"/>
          </a:p>
        </p:txBody>
      </p:sp>
      <p:sp>
        <p:nvSpPr>
          <p:cNvPr id="30" name="Footer Placeholder 2"/>
          <p:cNvSpPr>
            <a:spLocks noGrp="1"/>
          </p:cNvSpPr>
          <p:nvPr>
            <p:ph type="ftr" sz="quarter" idx="11"/>
          </p:nvPr>
        </p:nvSpPr>
        <p:spPr/>
        <p:txBody>
          <a:bodyPr/>
          <a:lstStyle/>
          <a:p>
            <a:r>
              <a:rPr lang="en-US"/>
              <a:t>PHY 113 -- Lecture 6</a:t>
            </a:r>
          </a:p>
        </p:txBody>
      </p:sp>
      <p:sp>
        <p:nvSpPr>
          <p:cNvPr id="31" name="Slide Number Placeholder 3"/>
          <p:cNvSpPr>
            <a:spLocks noGrp="1"/>
          </p:cNvSpPr>
          <p:nvPr>
            <p:ph type="sldNum" sz="quarter" idx="12"/>
          </p:nvPr>
        </p:nvSpPr>
        <p:spPr/>
        <p:txBody>
          <a:bodyPr/>
          <a:lstStyle/>
          <a:p>
            <a:fld id="{4268DD64-8C3E-4D37-B284-DDABF29FA778}" type="slidenum">
              <a:rPr lang="en-US"/>
              <a:pPr/>
              <a:t>9</a:t>
            </a:fld>
            <a:endParaRPr lang="en-US"/>
          </a:p>
        </p:txBody>
      </p:sp>
      <p:sp>
        <p:nvSpPr>
          <p:cNvPr id="36866" name="Text Box 2"/>
          <p:cNvSpPr txBox="1">
            <a:spLocks noChangeArrowheads="1"/>
          </p:cNvSpPr>
          <p:nvPr/>
        </p:nvSpPr>
        <p:spPr bwMode="auto">
          <a:xfrm>
            <a:off x="1143000" y="457200"/>
            <a:ext cx="7086600"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en-US" sz="2400">
                <a:latin typeface="Arial" pitchFamily="34" charset="0"/>
                <a:cs typeface="Arial" pitchFamily="34" charset="0"/>
              </a:rPr>
              <a:t>Some estimates of static and kinetic friction:</a:t>
            </a:r>
          </a:p>
        </p:txBody>
      </p:sp>
      <p:graphicFrame>
        <p:nvGraphicFramePr>
          <p:cNvPr id="36867" name="Group 3"/>
          <p:cNvGraphicFramePr>
            <a:graphicFrameLocks noGrp="1"/>
          </p:cNvGraphicFramePr>
          <p:nvPr/>
        </p:nvGraphicFramePr>
        <p:xfrm>
          <a:off x="609600" y="1397000"/>
          <a:ext cx="7924800" cy="4064000"/>
        </p:xfrm>
        <a:graphic>
          <a:graphicData uri="http://schemas.openxmlformats.org/drawingml/2006/table">
            <a:tbl>
              <a:tblPr/>
              <a:tblGrid>
                <a:gridCol w="4724400"/>
                <a:gridCol w="1752600"/>
                <a:gridCol w="1447800"/>
              </a:tblGrid>
              <a:tr h="8128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Times New Roman" pitchFamily="18" charset="0"/>
                        </a:rPr>
                        <a:t>Material</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Symbol" pitchFamily="18" charset="2"/>
                        </a:rPr>
                        <a:t>m</a:t>
                      </a:r>
                      <a:r>
                        <a:rPr kumimoji="0" lang="en-US" sz="2800" b="0" i="0" u="none" strike="noStrike" cap="none" normalizeH="0" baseline="-25000" smtClean="0">
                          <a:ln>
                            <a:noFill/>
                          </a:ln>
                          <a:solidFill>
                            <a:schemeClr val="tx1"/>
                          </a:solidFill>
                          <a:effectLst/>
                          <a:latin typeface="Times New Roman" pitchFamily="18" charset="0"/>
                        </a:rPr>
                        <a:t>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Symbol" pitchFamily="18" charset="2"/>
                        </a:rPr>
                        <a:t>m</a:t>
                      </a:r>
                      <a:r>
                        <a:rPr kumimoji="0" lang="en-US" sz="2800" b="0" i="0" u="none" strike="noStrike" cap="none" normalizeH="0" baseline="-25000" smtClean="0">
                          <a:ln>
                            <a:noFill/>
                          </a:ln>
                          <a:solidFill>
                            <a:schemeClr val="tx1"/>
                          </a:solidFill>
                          <a:effectLst/>
                          <a:latin typeface="Times New Roman" pitchFamily="18" charset="0"/>
                        </a:rPr>
                        <a:t>k</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128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Times New Roman" pitchFamily="18" charset="0"/>
                        </a:rPr>
                        <a:t>Rubber on concrete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Times New Roman" pitchFamily="18" charset="0"/>
                        </a:rPr>
                        <a:t>1.0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Times New Roman" pitchFamily="18" charset="0"/>
                        </a:rPr>
                        <a:t>0.8</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128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Times New Roman" pitchFamily="18" charset="0"/>
                        </a:rPr>
                        <a:t>Wood on wood</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Times New Roman" pitchFamily="18" charset="0"/>
                        </a:rPr>
                        <a:t>0.3</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Times New Roman" pitchFamily="18" charset="0"/>
                        </a:rPr>
                        <a:t>0.2</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128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Times New Roman" pitchFamily="18" charset="0"/>
                        </a:rPr>
                        <a:t>Steel on steel with lubrication</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Times New Roman" pitchFamily="18" charset="0"/>
                        </a:rPr>
                        <a:t>0.09</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Times New Roman" pitchFamily="18" charset="0"/>
                        </a:rPr>
                        <a:t>0.05</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128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Times New Roman" pitchFamily="18" charset="0"/>
                        </a:rPr>
                        <a:t>Teflon on teflon</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Times New Roman" pitchFamily="18" charset="0"/>
                        </a:rPr>
                        <a:t>0.04</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Times New Roman" pitchFamily="18" charset="0"/>
                        </a:rPr>
                        <a:t>0.04</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rtlCol="0">
        <a:spAutoFit/>
      </a:bodyPr>
      <a:lstStyle>
        <a:defPPr>
          <a:defRPr sz="2400" b="1" dirty="0" smtClean="0">
            <a:latin typeface="Arial" pitchFamily="34" charset="0"/>
            <a:cs typeface="Arial" pitchFamily="34" charset="0"/>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4128</TotalTime>
  <Words>887</Words>
  <Application>Microsoft Office PowerPoint</Application>
  <PresentationFormat>On-screen Show (4:3)</PresentationFormat>
  <Paragraphs>156</Paragraphs>
  <Slides>17</Slides>
  <Notes>1</Notes>
  <HiddenSlides>0</HiddenSlides>
  <MMClips>0</MMClips>
  <ScaleCrop>false</ScaleCrop>
  <HeadingPairs>
    <vt:vector size="6" baseType="variant">
      <vt:variant>
        <vt:lpstr>Theme</vt:lpstr>
      </vt:variant>
      <vt:variant>
        <vt:i4>1</vt:i4>
      </vt:variant>
      <vt:variant>
        <vt:lpstr>Embedded OLE Servers</vt:lpstr>
      </vt:variant>
      <vt:variant>
        <vt:i4>3</vt:i4>
      </vt:variant>
      <vt:variant>
        <vt:lpstr>Slide Titles</vt:lpstr>
      </vt:variant>
      <vt:variant>
        <vt:i4>17</vt:i4>
      </vt:variant>
    </vt:vector>
  </HeadingPairs>
  <TitlesOfParts>
    <vt:vector size="21" baseType="lpstr">
      <vt:lpstr>Office Theme</vt:lpstr>
      <vt:lpstr>数式</vt:lpstr>
      <vt:lpstr>Equation</vt:lpstr>
      <vt:lpstr>Microsoft Equation 3.0</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WFU2011</dc:creator>
  <cp:lastModifiedBy>Natalie</cp:lastModifiedBy>
  <cp:revision>289</cp:revision>
  <cp:lastPrinted>2012-01-14T20:35:51Z</cp:lastPrinted>
  <dcterms:created xsi:type="dcterms:W3CDTF">2012-01-10T18:32:24Z</dcterms:created>
  <dcterms:modified xsi:type="dcterms:W3CDTF">2012-09-13T23:43:37Z</dcterms:modified>
</cp:coreProperties>
</file>