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6" r:id="rId2"/>
    <p:sldId id="327" r:id="rId3"/>
    <p:sldId id="368" r:id="rId4"/>
    <p:sldId id="395" r:id="rId5"/>
    <p:sldId id="369" r:id="rId6"/>
    <p:sldId id="370" r:id="rId7"/>
    <p:sldId id="371" r:id="rId8"/>
    <p:sldId id="372" r:id="rId9"/>
    <p:sldId id="374" r:id="rId10"/>
    <p:sldId id="373" r:id="rId11"/>
    <p:sldId id="375" r:id="rId12"/>
    <p:sldId id="376" r:id="rId13"/>
    <p:sldId id="377" r:id="rId14"/>
    <p:sldId id="378" r:id="rId15"/>
    <p:sldId id="379" r:id="rId16"/>
    <p:sldId id="381" r:id="rId17"/>
    <p:sldId id="383" r:id="rId18"/>
    <p:sldId id="385" r:id="rId19"/>
    <p:sldId id="386" r:id="rId20"/>
    <p:sldId id="387" r:id="rId21"/>
    <p:sldId id="388" r:id="rId22"/>
    <p:sldId id="397" r:id="rId23"/>
    <p:sldId id="389" r:id="rId24"/>
    <p:sldId id="390" r:id="rId25"/>
    <p:sldId id="391" r:id="rId26"/>
    <p:sldId id="392" r:id="rId27"/>
    <p:sldId id="393" r:id="rId28"/>
    <p:sldId id="394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8.wmf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UniformCircularMotion.html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8.gif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on.ac.uk/newton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9: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 Review of Chapters 1-5</a:t>
            </a:r>
            <a:endParaRPr lang="en-US" sz="3600" b="1" dirty="0" smtClean="0">
              <a:solidFill>
                <a:schemeClr val="folHlink"/>
              </a:solidFill>
            </a:endParaRP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Format of Wednesday’s exam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Advice on how to prepare your equation sheet and your head for the exam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and example problems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6" t="35994" r="48848" b="34486"/>
          <a:stretch/>
        </p:blipFill>
        <p:spPr bwMode="auto">
          <a:xfrm>
            <a:off x="203201" y="1338943"/>
            <a:ext cx="3643086" cy="309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6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Graphical representation of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a(t)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1676400"/>
            <a:ext cx="8218487" cy="2855912"/>
            <a:chOff x="914400" y="1676400"/>
            <a:chExt cx="8218487" cy="285591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941043"/>
                </p:ext>
              </p:extLst>
            </p:nvPr>
          </p:nvGraphicFramePr>
          <p:xfrm>
            <a:off x="4191000" y="1676400"/>
            <a:ext cx="4941887" cy="285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数式" r:id="rId4" imgW="2070000" imgH="1193760" progId="Equation.3">
                    <p:embed/>
                  </p:oleObj>
                </mc:Choice>
                <mc:Fallback>
                  <p:oleObj name="数式" r:id="rId4" imgW="2070000" imgH="119376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76400"/>
                          <a:ext cx="4941887" cy="2855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914400" y="1905000"/>
              <a:ext cx="533400" cy="8382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14800" y="838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velocity at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t=5s?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84AC-1701-4EB4-88FC-C86890CBDA94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05200" y="533400"/>
            <a:ext cx="7467600" cy="6172200"/>
            <a:chOff x="685800" y="152400"/>
            <a:chExt cx="7467600" cy="6172200"/>
          </a:xfrm>
        </p:grpSpPr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685800" y="152400"/>
              <a:ext cx="7467600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Vector addition:</a:t>
              </a:r>
            </a:p>
            <a:p>
              <a:pPr>
                <a:spcBef>
                  <a:spcPct val="50000"/>
                </a:spcBef>
              </a:pPr>
              <a:endParaRPr lang="en-US" sz="2800" dirty="0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600200" y="1143000"/>
              <a:ext cx="2743200" cy="13716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 flipV="1">
              <a:off x="4267200" y="914400"/>
              <a:ext cx="1828800" cy="16002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flipV="1">
              <a:off x="1600200" y="914400"/>
              <a:ext cx="4495800" cy="228600"/>
            </a:xfrm>
            <a:prstGeom prst="line">
              <a:avLst/>
            </a:prstGeom>
            <a:noFill/>
            <a:ln w="6350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514600" y="1905000"/>
              <a:ext cx="3321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3465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752600" y="4419600"/>
              <a:ext cx="871538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a – b</a:t>
              </a:r>
            </a:p>
            <a:p>
              <a:endParaRPr lang="en-US" dirty="0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762000" y="2743200"/>
              <a:ext cx="3657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Vector subtraction:</a:t>
              </a: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2590800" y="3276600"/>
              <a:ext cx="2743200" cy="13716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V="1">
              <a:off x="3276600" y="4648200"/>
              <a:ext cx="1981200" cy="16764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590800" y="3276600"/>
              <a:ext cx="685800" cy="3048000"/>
            </a:xfrm>
            <a:prstGeom prst="line">
              <a:avLst/>
            </a:prstGeom>
            <a:noFill/>
            <a:ln w="63500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038600" y="3352800"/>
              <a:ext cx="33214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4419600" y="5486400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-b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567112" y="533400"/>
              <a:ext cx="85248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a + b</a:t>
              </a:r>
              <a:endParaRPr lang="en-US" sz="2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533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Abstract notion of vectors: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A45B-FDE8-4290-B00F-9643F8976B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Vector components: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12" y="1524000"/>
            <a:ext cx="4840288" cy="2712740"/>
            <a:chOff x="1447800" y="2819400"/>
            <a:chExt cx="4840288" cy="2712740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 flipV="1">
              <a:off x="1447800" y="2819400"/>
              <a:ext cx="4114800" cy="22098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Line 4"/>
            <p:cNvSpPr>
              <a:spLocks noChangeShapeType="1"/>
            </p:cNvSpPr>
            <p:nvPr/>
          </p:nvSpPr>
          <p:spPr bwMode="auto">
            <a:xfrm flipV="1">
              <a:off x="1447800" y="4953000"/>
              <a:ext cx="4114800" cy="762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V="1">
              <a:off x="5562600" y="2819400"/>
              <a:ext cx="0" cy="2133600"/>
            </a:xfrm>
            <a:prstGeom prst="line">
              <a:avLst/>
            </a:prstGeom>
            <a:noFill/>
            <a:ln w="63500">
              <a:solidFill>
                <a:srgbClr val="FF99CC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260725" y="5070475"/>
              <a:ext cx="4315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x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641816" y="3581400"/>
              <a:ext cx="6462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baseline="-25000" dirty="0"/>
                <a:t>y</a:t>
              </a:r>
            </a:p>
          </p:txBody>
        </p:sp>
      </p:grpSp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35197"/>
              </p:ext>
            </p:extLst>
          </p:nvPr>
        </p:nvGraphicFramePr>
        <p:xfrm>
          <a:off x="1295400" y="1752600"/>
          <a:ext cx="1485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数式" r:id="rId3" imgW="1485720" imgH="622080" progId="Equation.3">
                  <p:embed/>
                </p:oleObj>
              </mc:Choice>
              <mc:Fallback>
                <p:oleObj name="数式" r:id="rId3" imgW="1485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1485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91410"/>
              </p:ext>
            </p:extLst>
          </p:nvPr>
        </p:nvGraphicFramePr>
        <p:xfrm>
          <a:off x="4114800" y="500856"/>
          <a:ext cx="37877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数式" r:id="rId5" imgW="1498320" imgH="266400" progId="Equation.3">
                  <p:embed/>
                </p:oleObj>
              </mc:Choice>
              <mc:Fallback>
                <p:oleObj name="数式" r:id="rId5" imgW="1498320" imgH="26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500856"/>
                        <a:ext cx="3787775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68267"/>
              </p:ext>
            </p:extLst>
          </p:nvPr>
        </p:nvGraphicFramePr>
        <p:xfrm>
          <a:off x="1792287" y="4375150"/>
          <a:ext cx="5903913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数式" r:id="rId7" imgW="2336760" imgH="711000" progId="Equation.3">
                  <p:embed/>
                </p:oleObj>
              </mc:Choice>
              <mc:Fallback>
                <p:oleObj name="数式" r:id="rId7" imgW="2336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4375150"/>
                        <a:ext cx="5903913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vector addition: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143000"/>
            <a:ext cx="4482353" cy="4482353"/>
            <a:chOff x="762000" y="1143000"/>
            <a:chExt cx="4482353" cy="4482353"/>
          </a:xfrm>
        </p:grpSpPr>
        <p:pic>
          <p:nvPicPr>
            <p:cNvPr id="23554" name="Picture 2" descr="E:\Media\Image_Library\chapter3\03P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143000"/>
              <a:ext cx="4482353" cy="448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981200" y="4289197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/>
                <a:t>a</a:t>
              </a:r>
              <a:endParaRPr lang="en-US" sz="3200" b="1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2839466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/>
                <a:t>b</a:t>
              </a:r>
              <a:endParaRPr lang="en-US" sz="3200" b="1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" y="2514600"/>
            <a:ext cx="1676400" cy="1905000"/>
            <a:chOff x="914400" y="2514600"/>
            <a:chExt cx="1676400" cy="1905000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3124200"/>
              <a:ext cx="1143000" cy="584775"/>
            </a:xfrm>
            <a:prstGeom prst="rect">
              <a:avLst/>
            </a:prstGeom>
            <a:noFill/>
            <a:ln>
              <a:noFill/>
              <a:headEnd type="triangle" w="lg" len="lg"/>
              <a:tailEnd type="none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a + b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219200" y="2514600"/>
              <a:ext cx="1371600" cy="19050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42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DD4D-23A1-4467-8D38-73CE058E6F7E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73152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Vectors relevant to motion in two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dimenstions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Displacement: 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x(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y(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Velocity: 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Acceleration: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= a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a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86650"/>
              </p:ext>
            </p:extLst>
          </p:nvPr>
        </p:nvGraphicFramePr>
        <p:xfrm>
          <a:off x="5257800" y="3048000"/>
          <a:ext cx="977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3" imgW="977760" imgH="723600" progId="Equation.3">
                  <p:embed/>
                </p:oleObj>
              </mc:Choice>
              <mc:Fallback>
                <p:oleObj name="Equation" r:id="rId3" imgW="9777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48000"/>
                        <a:ext cx="9779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34450"/>
              </p:ext>
            </p:extLst>
          </p:nvPr>
        </p:nvGraphicFramePr>
        <p:xfrm>
          <a:off x="6747329" y="3048000"/>
          <a:ext cx="1003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5" imgW="1002960" imgH="723600" progId="Equation.3">
                  <p:embed/>
                </p:oleObj>
              </mc:Choice>
              <mc:Fallback>
                <p:oleObj name="Equation" r:id="rId5" imgW="10029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329" y="3048000"/>
                        <a:ext cx="1003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82318"/>
              </p:ext>
            </p:extLst>
          </p:nvPr>
        </p:nvGraphicFramePr>
        <p:xfrm>
          <a:off x="5638800" y="4572000"/>
          <a:ext cx="1092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7" imgW="1091880" imgH="723600" progId="Equation.3">
                  <p:embed/>
                </p:oleObj>
              </mc:Choice>
              <mc:Fallback>
                <p:oleObj name="Equation" r:id="rId7" imgW="1091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1092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36834"/>
              </p:ext>
            </p:extLst>
          </p:nvPr>
        </p:nvGraphicFramePr>
        <p:xfrm>
          <a:off x="7213600" y="4495800"/>
          <a:ext cx="111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9" imgW="1117440" imgH="761760" progId="Equation.3">
                  <p:embed/>
                </p:oleObj>
              </mc:Choice>
              <mc:Fallback>
                <p:oleObj name="Equation" r:id="rId9" imgW="11174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4495800"/>
                        <a:ext cx="1117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75906"/>
              </p:ext>
            </p:extLst>
          </p:nvPr>
        </p:nvGraphicFramePr>
        <p:xfrm>
          <a:off x="4895850" y="762000"/>
          <a:ext cx="36544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数式" r:id="rId3" imgW="1244520" imgH="393480" progId="Equation.3">
                  <p:embed/>
                </p:oleObj>
              </mc:Choice>
              <mc:Fallback>
                <p:oleObj name="数式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762000"/>
                        <a:ext cx="365442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886583"/>
              </p:ext>
            </p:extLst>
          </p:nvPr>
        </p:nvGraphicFramePr>
        <p:xfrm>
          <a:off x="381000" y="1752600"/>
          <a:ext cx="2871788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数式" r:id="rId5" imgW="977760" imgH="393480" progId="Equation.3">
                  <p:embed/>
                </p:oleObj>
              </mc:Choice>
              <mc:Fallback>
                <p:oleObj name="数式" r:id="rId5" imgW="97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2871788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422672"/>
              </p:ext>
            </p:extLst>
          </p:nvPr>
        </p:nvGraphicFramePr>
        <p:xfrm>
          <a:off x="247650" y="838200"/>
          <a:ext cx="376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数式" r:id="rId7" imgW="1282680" imgH="253800" progId="Equation.3">
                  <p:embed/>
                </p:oleObj>
              </mc:Choice>
              <mc:Fallback>
                <p:oleObj name="数式" r:id="rId7" imgW="1282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838200"/>
                        <a:ext cx="37671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9" name="Picture 13" descr="E:\Media\Image_Library\chapter4\04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482353" cy="382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80225"/>
              </p:ext>
            </p:extLst>
          </p:nvPr>
        </p:nvGraphicFramePr>
        <p:xfrm>
          <a:off x="381000" y="3200400"/>
          <a:ext cx="264795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数式" r:id="rId10" imgW="901440" imgH="787320" progId="Equation.3">
                  <p:embed/>
                </p:oleObj>
              </mc:Choice>
              <mc:Fallback>
                <p:oleObj name="数式" r:id="rId10" imgW="9014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2647950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9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Projectile motion (near earth’s surface)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Trajectory path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y(x)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; eliminating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the equations: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" y="6241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Trajectory equation in component form: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33482"/>
              </p:ext>
            </p:extLst>
          </p:nvPr>
        </p:nvGraphicFramePr>
        <p:xfrm>
          <a:off x="506412" y="1119188"/>
          <a:ext cx="7723188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数式" r:id="rId3" imgW="2628720" imgH="482400" progId="Equation.3">
                  <p:embed/>
                </p:oleObj>
              </mc:Choice>
              <mc:Fallback>
                <p:oleObj name="数式" r:id="rId3" imgW="2628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1119188"/>
                        <a:ext cx="7723188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54741"/>
              </p:ext>
            </p:extLst>
          </p:nvPr>
        </p:nvGraphicFramePr>
        <p:xfrm>
          <a:off x="571500" y="2362200"/>
          <a:ext cx="52197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数式" r:id="rId5" imgW="1777680" imgH="457200" progId="Equation.3">
                  <p:embed/>
                </p:oleObj>
              </mc:Choice>
              <mc:Fallback>
                <p:oleObj name="数式" r:id="rId5" imgW="1777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62200"/>
                        <a:ext cx="52197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985778"/>
              </p:ext>
            </p:extLst>
          </p:nvPr>
        </p:nvGraphicFramePr>
        <p:xfrm>
          <a:off x="381000" y="3973513"/>
          <a:ext cx="8674465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数式" r:id="rId7" imgW="3517560" imgH="1041120" progId="Equation.3">
                  <p:embed/>
                </p:oleObj>
              </mc:Choice>
              <mc:Fallback>
                <p:oleObj name="数式" r:id="rId7" imgW="35175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73513"/>
                        <a:ext cx="8674465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42577" r="36883" b="30219"/>
          <a:stretch/>
        </p:blipFill>
        <p:spPr bwMode="auto">
          <a:xfrm>
            <a:off x="243114" y="535632"/>
            <a:ext cx="6065290" cy="267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2371" y="304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h=7.1m</a:t>
            </a:r>
          </a:p>
          <a:p>
            <a:r>
              <a:rPr lang="en-US" sz="2400" i="1" dirty="0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=53</a:t>
            </a:r>
            <a:r>
              <a:rPr lang="en-US" sz="2400" i="1" baseline="30000" dirty="0" smtClean="0">
                <a:latin typeface="Arial" pitchFamily="34" charset="0"/>
                <a:cs typeface="Arial" pitchFamily="34" charset="0"/>
              </a:rPr>
              <a:t>o</a:t>
            </a: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d=24m=x(2.2s)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trajectory: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057" y="320973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initial velocity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21739"/>
              </p:ext>
            </p:extLst>
          </p:nvPr>
        </p:nvGraphicFramePr>
        <p:xfrm>
          <a:off x="514804" y="3671396"/>
          <a:ext cx="7312025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数式" r:id="rId4" imgW="2489040" imgH="876240" progId="Equation.3">
                  <p:embed/>
                </p:oleObj>
              </mc:Choice>
              <mc:Fallback>
                <p:oleObj name="数式" r:id="rId4" imgW="2489040" imgH="876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4" y="3671396"/>
                        <a:ext cx="7312025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Uniform circular motion – another example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motion in two-dimensions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26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animation from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http://mathworld.wolfram.com/UniformCircularMotion.html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0" y="5246082"/>
            <a:ext cx="1905000" cy="1002318"/>
          </a:xfrm>
          <a:prstGeom prst="rect">
            <a:avLst/>
          </a:prstGeom>
          <a:solidFill>
            <a:srgbClr val="DA32AA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65538" name="Picture 2" descr="E:\Media\Image_Library\chapter4\041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9176"/>
            <a:ext cx="2689412" cy="26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Uniform circular motion – continued</a:t>
            </a:r>
          </a:p>
        </p:txBody>
      </p:sp>
      <p:pic>
        <p:nvPicPr>
          <p:cNvPr id="65540" name="Picture 4" descr="E:\Media\Image_Library\chapter4\041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86"/>
            <a:ext cx="1792941" cy="19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E:\Media\Image_Library\chapter4\0415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07312"/>
            <a:ext cx="1344706" cy="19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edia\Image_Library\chapter4\041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3918857"/>
            <a:ext cx="2689412" cy="26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676400" y="4528458"/>
            <a:ext cx="732544" cy="717624"/>
          </a:xfrm>
          <a:prstGeom prst="straightConnector1">
            <a:avLst/>
          </a:prstGeom>
          <a:ln w="50800">
            <a:solidFill>
              <a:srgbClr val="DA32A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37332"/>
              </p:ext>
            </p:extLst>
          </p:nvPr>
        </p:nvGraphicFramePr>
        <p:xfrm>
          <a:off x="3886200" y="3697288"/>
          <a:ext cx="47990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数式" r:id="rId6" imgW="2145960" imgH="1117440" progId="Equation.3">
                  <p:embed/>
                </p:oleObj>
              </mc:Choice>
              <mc:Fallback>
                <p:oleObj name="数式" r:id="rId6" imgW="214596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97288"/>
                        <a:ext cx="479901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29932" r="24932" b="4178"/>
          <a:stretch/>
        </p:blipFill>
        <p:spPr bwMode="auto">
          <a:xfrm>
            <a:off x="1320798" y="533399"/>
            <a:ext cx="7088732" cy="541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14400" y="4417786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Uniform circular motion –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743200" cy="2743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828800" y="1447800"/>
            <a:ext cx="68580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152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r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06767"/>
              </p:ext>
            </p:extLst>
          </p:nvPr>
        </p:nvGraphicFramePr>
        <p:xfrm>
          <a:off x="3408363" y="828675"/>
          <a:ext cx="2185987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数式" r:id="rId4" imgW="977760" imgH="1155600" progId="Equation.3">
                  <p:embed/>
                </p:oleObj>
              </mc:Choice>
              <mc:Fallback>
                <p:oleObj name="数式" r:id="rId4" imgW="97776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828675"/>
                        <a:ext cx="2185987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402792"/>
              </p:ext>
            </p:extLst>
          </p:nvPr>
        </p:nvGraphicFramePr>
        <p:xfrm>
          <a:off x="1035050" y="4038600"/>
          <a:ext cx="11366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数式" r:id="rId6" imgW="507960" imgH="393480" progId="Equation.3">
                  <p:embed/>
                </p:oleObj>
              </mc:Choice>
              <mc:Fallback>
                <p:oleObj name="数式" r:id="rId6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038600"/>
                        <a:ext cx="11366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581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terms of time period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for one cycle: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723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terms of the frequency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complete cycles: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526504"/>
              </p:ext>
            </p:extLst>
          </p:nvPr>
        </p:nvGraphicFramePr>
        <p:xfrm>
          <a:off x="1006475" y="5105400"/>
          <a:ext cx="27273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数式" r:id="rId8" imgW="1218960" imgH="393480" progId="Equation.3">
                  <p:embed/>
                </p:oleObj>
              </mc:Choice>
              <mc:Fallback>
                <p:oleObj name="数式" r:id="rId8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5105400"/>
                        <a:ext cx="27273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8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69634" name="Picture 2" descr="Portrait of Isaac Newton: A copy of one printed in 1689 by Sir Godfrey Kneller, which is owned by the 10th Earl of Portsmou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576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Isaac Newton, English physicist and mathematician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(1642—1727)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hlinkClick r:id="rId3"/>
              </a:rPr>
              <a:t>http://www.newton.ac.uk/newton.html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4478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the absence of a net force, an object remains at constant velocity or at rest.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the presence of a net force F, the motion of an object of mass m is described by the form F=ma.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=– F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7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7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3C1F-71CD-47D0-B3C5-717CCC83A822}" type="slidenum">
              <a:rPr lang="en-US"/>
              <a:pPr/>
              <a:t>22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Newton’s second law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= m</a:t>
            </a:r>
            <a:r>
              <a:rPr lang="en-US" sz="24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382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Types of forces:</a:t>
            </a:r>
          </a:p>
          <a:p>
            <a:pPr>
              <a:spcBef>
                <a:spcPct val="50000"/>
              </a:spcBef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Fundamental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Approximate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Empirical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Gravitational		   F=-mg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			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Friction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Electrical						   Support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Magnetic						   Elastic	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Elementary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7</a:t>
            </a:r>
            <a:endParaRPr 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153F0-24F0-4DAD-82D3-B2AB0DDA7F53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Examples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981200" y="1447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143000"/>
            <a:ext cx="3352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524000" y="3962400"/>
            <a:ext cx="990600" cy="990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057400" y="4495800"/>
            <a:ext cx="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39204" y="4913086"/>
            <a:ext cx="1671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/>
              <a:t>F</a:t>
            </a:r>
            <a:r>
              <a:rPr lang="en-US" sz="2400" baseline="-25000" dirty="0" err="1"/>
              <a:t>gravity</a:t>
            </a:r>
            <a:r>
              <a:rPr lang="en-US" sz="2400" dirty="0"/>
              <a:t>=-mg </a:t>
            </a:r>
            <a:r>
              <a:rPr lang="en-US" sz="2400" b="1" dirty="0"/>
              <a:t>j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1981200" y="28956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133600" y="3348335"/>
            <a:ext cx="1787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tension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28600" y="54864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>
                <a:latin typeface="Arial" pitchFamily="34" charset="0"/>
                <a:cs typeface="Arial" pitchFamily="34" charset="0"/>
              </a:rPr>
              <a:t>net</a:t>
            </a:r>
            <a:r>
              <a:rPr lang="en-US" sz="2400"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>
                <a:latin typeface="Arial" pitchFamily="34" charset="0"/>
                <a:cs typeface="Arial" pitchFamily="34" charset="0"/>
              </a:rPr>
              <a:t>tension</a:t>
            </a:r>
            <a:r>
              <a:rPr lang="en-US" sz="240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>
                <a:latin typeface="Arial" pitchFamily="34" charset="0"/>
                <a:cs typeface="Arial" pitchFamily="34" charset="0"/>
              </a:rPr>
              <a:t>gravity</a:t>
            </a:r>
            <a:r>
              <a:rPr lang="en-US" sz="2400">
                <a:latin typeface="Arial" pitchFamily="34" charset="0"/>
                <a:cs typeface="Arial" pitchFamily="34" charset="0"/>
              </a:rPr>
              <a:t>=(T-mg)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j =0</a:t>
            </a:r>
          </a:p>
        </p:txBody>
      </p:sp>
      <p:pic>
        <p:nvPicPr>
          <p:cNvPr id="22539" name="Picture 11" descr="bd0492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1270000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6324600" y="3810000"/>
            <a:ext cx="990600" cy="990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858000" y="4419600"/>
            <a:ext cx="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010400" y="4724400"/>
            <a:ext cx="18565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gravity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=-mg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029200" y="5334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>
                <a:latin typeface="Arial" pitchFamily="34" charset="0"/>
                <a:cs typeface="Arial" pitchFamily="34" charset="0"/>
              </a:rPr>
              <a:t>net</a:t>
            </a:r>
            <a:r>
              <a:rPr lang="en-US" sz="2400"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baseline="-25000">
                <a:latin typeface="Arial" pitchFamily="34" charset="0"/>
                <a:cs typeface="Arial" pitchFamily="34" charset="0"/>
              </a:rPr>
              <a:t>gravity</a:t>
            </a:r>
            <a:r>
              <a:rPr lang="en-US" sz="2400">
                <a:latin typeface="Arial" pitchFamily="34" charset="0"/>
                <a:cs typeface="Arial" pitchFamily="34" charset="0"/>
              </a:rPr>
              <a:t>=(-mg)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j = </a:t>
            </a:r>
            <a:r>
              <a:rPr lang="en-US" sz="24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562600" y="62484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477000" y="6019800"/>
            <a:ext cx="9144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  <a:cs typeface="Arial" pitchFamily="34" charset="0"/>
              </a:rPr>
              <a:t>a=-</a:t>
            </a:r>
            <a:r>
              <a:rPr lang="en-US" sz="2400">
                <a:latin typeface="Arial" pitchFamily="34" charset="0"/>
                <a:cs typeface="Arial" pitchFamily="34" charset="0"/>
              </a:rPr>
              <a:t>g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j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4876800" y="11430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5105400" y="1219200"/>
            <a:ext cx="3352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7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BCC3-315F-418A-962A-3FA6F0C5FB06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14400" y="2098675"/>
            <a:ext cx="3962400" cy="1482725"/>
            <a:chOff x="5029200" y="3394075"/>
            <a:chExt cx="3962400" cy="1482725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5029200" y="4495800"/>
              <a:ext cx="3733800" cy="38100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5486400" y="3886200"/>
              <a:ext cx="685800" cy="609600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7162800" y="3886200"/>
              <a:ext cx="685800" cy="609600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000"/>
                <a:t>2</a:t>
              </a:r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6248400" y="41148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6248400" y="4114800"/>
              <a:ext cx="3048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H="1">
              <a:off x="6858000" y="4114800"/>
              <a:ext cx="3048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7924800" y="4114800"/>
              <a:ext cx="1066800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8366125" y="3394075"/>
              <a:ext cx="3914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P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6248400" y="3657600"/>
              <a:ext cx="28257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</a:rPr>
                <a:t>T</a:t>
              </a: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2825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00"/>
                  </a:solidFill>
                </a:rPr>
                <a:t>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304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Free body diagrams: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Consider m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m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moving on a frictionless surface;  connected with rope having tension T and pulled with force F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  If m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m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F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given, find T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30013"/>
              </p:ext>
            </p:extLst>
          </p:nvPr>
        </p:nvGraphicFramePr>
        <p:xfrm>
          <a:off x="1451768" y="3962400"/>
          <a:ext cx="639286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数式" r:id="rId3" imgW="2857320" imgH="901440" progId="Equation.3">
                  <p:embed/>
                </p:oleObj>
              </mc:Choice>
              <mc:Fallback>
                <p:oleObj name="数式" r:id="rId3" imgW="2857320" imgH="9014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768" y="3962400"/>
                        <a:ext cx="639286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/>
          <p:cNvSpPr/>
          <p:nvPr/>
        </p:nvSpPr>
        <p:spPr>
          <a:xfrm>
            <a:off x="3733800" y="52578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pic>
        <p:nvPicPr>
          <p:cNvPr id="75778" name="Picture 2" descr="E:\Media\Image_Library\chapter5\0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644"/>
            <a:ext cx="6275294" cy="65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76802" name="Picture 2" descr="E:\Media\Image_Library\chapter5\05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 bwMode="auto">
          <a:xfrm>
            <a:off x="542365" y="1309357"/>
            <a:ext cx="8068235" cy="41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76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 2-dimensional forces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A car of mass m is on an icy (frictionless) driveway, inclined at an angle t as shown.  Determine its acceleration.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5540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Conveniently tilted coordinate system: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06755"/>
              </p:ext>
            </p:extLst>
          </p:nvPr>
        </p:nvGraphicFramePr>
        <p:xfrm>
          <a:off x="1262062" y="4913313"/>
          <a:ext cx="4148138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数式" r:id="rId4" imgW="1701720" imgH="672840" progId="Equation.3">
                  <p:embed/>
                </p:oleObj>
              </mc:Choice>
              <mc:Fallback>
                <p:oleObj name="数式" r:id="rId4" imgW="17017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2" y="4913313"/>
                        <a:ext cx="4148138" cy="163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16F2-EC92-47FE-9684-FD95E4AC0582}" type="datetime1">
              <a:rPr lang="en-US"/>
              <a:pPr/>
              <a:t>9/17/2012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113 -- Lecture 6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3532-6918-4EFE-BAC1-B4E82704DD40}" type="slidenum">
              <a:rPr lang="en-US"/>
              <a:pPr/>
              <a:t>27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82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Friction forces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term “friction” is used to describe the category of forces that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oppose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motion.  One example is surface friction which acts on two touching solid objects.  Another example is air friction.  There are several reasonable models to quantify these phenomena.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3048000"/>
            <a:ext cx="685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Surface friction: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     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743200" y="2851150"/>
          <a:ext cx="1612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3" imgW="1612800" imgH="888840" progId="Equation.3">
                  <p:embed/>
                </p:oleObj>
              </mc:Choice>
              <mc:Fallback>
                <p:oleObj name="Equation" r:id="rId3" imgW="16128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51150"/>
                        <a:ext cx="1612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886200" y="3733800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Material-dependent coefficient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72000" y="3048000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Normal force between surfaces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 flipV="1">
            <a:off x="3733800" y="3581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038600" y="3276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09600" y="4648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  <a:cs typeface="Arial" pitchFamily="34" charset="0"/>
              </a:rPr>
              <a:t>Air friction:</a:t>
            </a:r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2717800" y="4470400"/>
          <a:ext cx="375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3759120" imgH="863280" progId="Equation.3">
                  <p:embed/>
                </p:oleObj>
              </mc:Choice>
              <mc:Fallback>
                <p:oleObj name="Equation" r:id="rId5" imgW="3759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4470400"/>
                        <a:ext cx="3759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066800" y="5349875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pitchFamily="34" charset="0"/>
                <a:cs typeface="Arial" pitchFamily="34" charset="0"/>
              </a:rPr>
              <a:t>K</a:t>
            </a:r>
            <a:r>
              <a:rPr lang="en-US" sz="240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i="1">
                <a:latin typeface="Arial" pitchFamily="34" charset="0"/>
                <a:cs typeface="Arial" pitchFamily="34" charset="0"/>
              </a:rPr>
              <a:t>K’</a:t>
            </a:r>
            <a:r>
              <a:rPr lang="en-US" sz="2400">
                <a:latin typeface="Arial" pitchFamily="34" charset="0"/>
                <a:cs typeface="Arial" pitchFamily="34" charset="0"/>
              </a:rPr>
              <a:t> are materials and shape dependent constants</a:t>
            </a:r>
            <a:endParaRPr lang="en-US" sz="2400" i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52600" y="1371600"/>
            <a:ext cx="6705600" cy="4830937"/>
            <a:chOff x="76200" y="1646063"/>
            <a:chExt cx="6705600" cy="4830937"/>
          </a:xfrm>
        </p:grpSpPr>
        <p:grpSp>
          <p:nvGrpSpPr>
            <p:cNvPr id="12" name="Group 11"/>
            <p:cNvGrpSpPr/>
            <p:nvPr/>
          </p:nvGrpSpPr>
          <p:grpSpPr>
            <a:xfrm>
              <a:off x="381000" y="2757732"/>
              <a:ext cx="6400800" cy="3719268"/>
              <a:chOff x="1600200" y="1309932"/>
              <a:chExt cx="6400800" cy="3719268"/>
            </a:xfrm>
          </p:grpSpPr>
          <p:sp>
            <p:nvSpPr>
              <p:cNvPr id="7" name="Right Triangle 6"/>
              <p:cNvSpPr/>
              <p:nvPr/>
            </p:nvSpPr>
            <p:spPr>
              <a:xfrm>
                <a:off x="1600200" y="1905000"/>
                <a:ext cx="6400800" cy="31242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492886">
                <a:off x="1832466" y="1309932"/>
                <a:ext cx="1524000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stCxn id="8" idx="3"/>
              </p:cNvCxnSpPr>
              <p:nvPr/>
            </p:nvCxnSpPr>
            <p:spPr>
              <a:xfrm>
                <a:off x="3285737" y="2163937"/>
                <a:ext cx="1057663" cy="483891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 rot="1547889">
                <a:off x="4147161" y="2991054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itchFamily="34" charset="0"/>
                    <a:cs typeface="Arial" pitchFamily="34" charset="0"/>
                  </a:rPr>
                  <a:t>V (constant)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1143000" y="1646063"/>
              <a:ext cx="1147962" cy="2087737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143000" y="3810000"/>
              <a:ext cx="0" cy="1752599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6200" y="3200400"/>
              <a:ext cx="685800" cy="411336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52161" y="5638800"/>
            <a:ext cx="73147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9095" y="4872335"/>
            <a:ext cx="137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0232" y="1219200"/>
            <a:ext cx="137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2438400"/>
            <a:ext cx="137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f=</a:t>
            </a:r>
            <a:r>
              <a:rPr lang="en-US" sz="2400" b="1" i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643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Format of Wednesday’s exam</a:t>
            </a: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to bring: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Clear, calm head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Equation sheet (turn in with exam)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Scientific calculator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Pencil or pen</a:t>
            </a:r>
          </a:p>
          <a:p>
            <a:pPr lvl="2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(Note: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labtops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cellphones, and other electronic equipment must be off or in sleep mode.)</a:t>
            </a:r>
          </a:p>
          <a:p>
            <a:pPr lvl="2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Timing:</a:t>
            </a:r>
          </a:p>
          <a:p>
            <a:pPr lvl="2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 begin as early as 8 AM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must end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9:50 AM</a:t>
            </a:r>
          </a:p>
          <a:p>
            <a:pPr lvl="2"/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Probable exam format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4-5 problems similar to homework and class examples pertaining to Chapters 1-5 of your text.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Full credit awarded on basis of analysis steps as well as final answer</a:t>
            </a:r>
          </a:p>
        </p:txBody>
      </p:sp>
    </p:spTree>
    <p:extLst>
      <p:ext uri="{BB962C8B-B14F-4D97-AF65-F5344CB8AC3E}">
        <p14:creationId xmlns:p14="http://schemas.microsoft.com/office/powerpoint/2010/main" val="6510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When do plan to start the exam on Wednesday, September 19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 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8:30 AM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9 AM</a:t>
            </a:r>
          </a:p>
        </p:txBody>
      </p:sp>
    </p:spTree>
    <p:extLst>
      <p:ext uri="{BB962C8B-B14F-4D97-AF65-F5344CB8AC3E}">
        <p14:creationId xmlns:p14="http://schemas.microsoft.com/office/powerpoint/2010/main" val="15843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3362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to include on equation sheet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25363"/>
              </p:ext>
            </p:extLst>
          </p:nvPr>
        </p:nvGraphicFramePr>
        <p:xfrm>
          <a:off x="304800" y="838200"/>
          <a:ext cx="834571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297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on exam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Universal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constants (such as g=9.8m/s</a:t>
                      </a:r>
                      <a:r>
                        <a:rPr lang="en-US" sz="24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Trigonometric relations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Particular constants (such as </a:t>
                      </a:r>
                      <a:r>
                        <a:rPr lang="en-US" sz="240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sz="2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en-US" sz="2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Simple derivative and integral relationships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Unit conversion factors if needed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General relationships of position, velocity, acceleration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Particular formulas for trajectory motion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Expression for centripetal acceleration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Expressions for model friction forces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4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5"/>
          <a:stretch>
            <a:fillRect/>
          </a:stretch>
        </p:blipFill>
        <p:spPr bwMode="auto">
          <a:xfrm>
            <a:off x="1219200" y="1219200"/>
            <a:ext cx="149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>
            <a:fillRect/>
          </a:stretch>
        </p:blipFill>
        <p:spPr bwMode="auto">
          <a:xfrm>
            <a:off x="1219200" y="1447800"/>
            <a:ext cx="14970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Advice: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Keep basic concepts and equations at the top of your head.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Practice problem solving and math skills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Develop an equation sheet that you can consult.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590800" y="0"/>
            <a:ext cx="6248400" cy="4191000"/>
            <a:chOff x="1632" y="0"/>
            <a:chExt cx="3936" cy="2640"/>
          </a:xfrm>
        </p:grpSpPr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3168" y="960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1632" y="0"/>
              <a:ext cx="3936" cy="2640"/>
              <a:chOff x="1632" y="0"/>
              <a:chExt cx="3936" cy="2640"/>
            </a:xfrm>
          </p:grpSpPr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4224" y="1872"/>
                <a:ext cx="67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Equation Sheet</a:t>
                </a:r>
              </a:p>
            </p:txBody>
          </p:sp>
          <p:sp>
            <p:nvSpPr>
              <p:cNvPr id="14346" name="AutoShape 10"/>
              <p:cNvSpPr>
                <a:spLocks/>
              </p:cNvSpPr>
              <p:nvPr/>
            </p:nvSpPr>
            <p:spPr bwMode="auto">
              <a:xfrm>
                <a:off x="3072" y="48"/>
                <a:ext cx="240" cy="912"/>
              </a:xfrm>
              <a:prstGeom prst="leftBrace">
                <a:avLst>
                  <a:gd name="adj1" fmla="val 31667"/>
                  <a:gd name="adj2" fmla="val 48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 flipH="1">
                <a:off x="2784" y="48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48" name="Group 12"/>
              <p:cNvGrpSpPr>
                <a:grpSpLocks/>
              </p:cNvGrpSpPr>
              <p:nvPr/>
            </p:nvGrpSpPr>
            <p:grpSpPr bwMode="auto">
              <a:xfrm>
                <a:off x="1632" y="0"/>
                <a:ext cx="3936" cy="2640"/>
                <a:chOff x="1632" y="0"/>
                <a:chExt cx="3936" cy="2640"/>
              </a:xfrm>
            </p:grpSpPr>
            <p:grpSp>
              <p:nvGrpSpPr>
                <p:cNvPr id="14349" name="Group 13"/>
                <p:cNvGrpSpPr>
                  <a:grpSpLocks/>
                </p:cNvGrpSpPr>
                <p:nvPr/>
              </p:nvGrpSpPr>
              <p:grpSpPr bwMode="auto">
                <a:xfrm>
                  <a:off x="2352" y="576"/>
                  <a:ext cx="943" cy="1304"/>
                  <a:chOff x="2352" y="576"/>
                  <a:chExt cx="943" cy="1304"/>
                </a:xfrm>
              </p:grpSpPr>
              <p:pic>
                <p:nvPicPr>
                  <p:cNvPr id="14350" name="Picture 14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557"/>
                  <a:stretch>
                    <a:fillRect/>
                  </a:stretch>
                </p:blipFill>
                <p:spPr bwMode="auto">
                  <a:xfrm>
                    <a:off x="2352" y="1056"/>
                    <a:ext cx="943" cy="8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51" name="Picture 15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81955"/>
                  <a:stretch>
                    <a:fillRect/>
                  </a:stretch>
                </p:blipFill>
                <p:spPr bwMode="auto">
                  <a:xfrm>
                    <a:off x="2352" y="576"/>
                    <a:ext cx="943" cy="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352" name="AutoShape 1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448" y="768"/>
                    <a:ext cx="720" cy="288"/>
                  </a:xfrm>
                  <a:custGeom>
                    <a:avLst/>
                    <a:gdLst>
                      <a:gd name="G0" fmla="+- 1111 0 0"/>
                      <a:gd name="G1" fmla="+- 21600 0 1111"/>
                      <a:gd name="G2" fmla="*/ 1111 1 2"/>
                      <a:gd name="G3" fmla="+- 21600 0 G2"/>
                      <a:gd name="G4" fmla="+/ 1111 21600 2"/>
                      <a:gd name="G5" fmla="+/ G1 0 2"/>
                      <a:gd name="G6" fmla="*/ 21600 21600 1111"/>
                      <a:gd name="G7" fmla="*/ G6 1 2"/>
                      <a:gd name="G8" fmla="+- 21600 0 G7"/>
                      <a:gd name="G9" fmla="*/ 21600 1 2"/>
                      <a:gd name="G10" fmla="+- 1111 0 G9"/>
                      <a:gd name="G11" fmla="?: G10 G8 0"/>
                      <a:gd name="G12" fmla="?: G10 G7 21600"/>
                      <a:gd name="T0" fmla="*/ 21044 w 21600"/>
                      <a:gd name="T1" fmla="*/ 10800 h 21600"/>
                      <a:gd name="T2" fmla="*/ 10800 w 21600"/>
                      <a:gd name="T3" fmla="*/ 21600 h 21600"/>
                      <a:gd name="T4" fmla="*/ 556 w 21600"/>
                      <a:gd name="T5" fmla="*/ 10800 h 21600"/>
                      <a:gd name="T6" fmla="*/ 10800 w 21600"/>
                      <a:gd name="T7" fmla="*/ 0 h 21600"/>
                      <a:gd name="T8" fmla="*/ 2356 w 21600"/>
                      <a:gd name="T9" fmla="*/ 2356 h 21600"/>
                      <a:gd name="T10" fmla="*/ 19244 w 21600"/>
                      <a:gd name="T11" fmla="*/ 1924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111" y="21600"/>
                        </a:lnTo>
                        <a:lnTo>
                          <a:pt x="2048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4353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8686328"/>
                    </p:ext>
                  </p:extLst>
                </p:nvPr>
              </p:nvGraphicFramePr>
              <p:xfrm>
                <a:off x="3360" y="0"/>
                <a:ext cx="557" cy="11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3" name="数式" r:id="rId6" imgW="482400" imgH="1015920" progId="Equation.3">
                        <p:embed/>
                      </p:oleObj>
                    </mc:Choice>
                    <mc:Fallback>
                      <p:oleObj name="数式" r:id="rId6" imgW="482400" imgH="10159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0" y="0"/>
                              <a:ext cx="557" cy="117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08" y="1200"/>
                  <a:ext cx="21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Problem solving skills</a:t>
                  </a:r>
                </a:p>
              </p:txBody>
            </p:sp>
            <p:sp>
              <p:nvSpPr>
                <p:cNvPr id="14355" name="Rectangle 19"/>
                <p:cNvSpPr>
                  <a:spLocks noChangeArrowheads="1"/>
                </p:cNvSpPr>
                <p:nvPr/>
              </p:nvSpPr>
              <p:spPr bwMode="auto">
                <a:xfrm>
                  <a:off x="4128" y="1776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1392"/>
                  <a:ext cx="1104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2" y="1920"/>
                  <a:ext cx="10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Math skills</a:t>
                  </a:r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776" y="864"/>
                  <a:ext cx="864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17525" y="498475"/>
            <a:ext cx="8245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 </a:t>
            </a:r>
            <a:r>
              <a:rPr lang="en-US" dirty="0">
                <a:latin typeface="+mn-lt"/>
              </a:rPr>
              <a:t>Problem solving steps</a:t>
            </a:r>
          </a:p>
          <a:p>
            <a:endParaRPr lang="en-US" dirty="0">
              <a:latin typeface="+mn-lt"/>
            </a:endParaRP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Visualize problem – labeling variables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Determine which basic physical principle(s) apply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Write down the appropriate equations using the variables defined in step 1.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Check whether you have the correct amount of information to solve the problem (same number of </a:t>
            </a:r>
            <a:r>
              <a:rPr lang="en-US" dirty="0" err="1">
                <a:latin typeface="+mn-lt"/>
              </a:rPr>
              <a:t>knowns</a:t>
            </a:r>
            <a:r>
              <a:rPr lang="en-US" dirty="0">
                <a:latin typeface="+mn-lt"/>
              </a:rPr>
              <a:t> and unknowns).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Solve the equations.</a:t>
            </a:r>
          </a:p>
          <a:p>
            <a:pPr lvl="1">
              <a:buFontTx/>
              <a:buAutoNum type="arabicPeriod"/>
            </a:pPr>
            <a:r>
              <a:rPr lang="en-US" dirty="0">
                <a:latin typeface="+mn-lt"/>
              </a:rPr>
              <a:t>Check whether your answer makes sense (units, order of magnitude, etc.).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Review:   position, velocity, and acceleration in one dimension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5199"/>
              </p:ext>
            </p:extLst>
          </p:nvPr>
        </p:nvGraphicFramePr>
        <p:xfrm>
          <a:off x="457200" y="1066800"/>
          <a:ext cx="6372225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数式" r:id="rId3" imgW="2184120" imgH="1218960" progId="Equation.3">
                  <p:embed/>
                </p:oleObj>
              </mc:Choice>
              <mc:Fallback>
                <p:oleObj name="数式" r:id="rId3" imgW="21841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6372225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6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Graphical representation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x(t)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41298" r="49719" b="27259"/>
          <a:stretch/>
        </p:blipFill>
        <p:spPr bwMode="auto">
          <a:xfrm>
            <a:off x="76200" y="1219200"/>
            <a:ext cx="4330106" cy="377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555376"/>
              </p:ext>
            </p:extLst>
          </p:nvPr>
        </p:nvGraphicFramePr>
        <p:xfrm>
          <a:off x="4572000" y="1810422"/>
          <a:ext cx="4335463" cy="3980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数式" r:id="rId5" imgW="1815840" imgH="1663560" progId="Equation.3">
                  <p:embed/>
                </p:oleObj>
              </mc:Choice>
              <mc:Fallback>
                <p:oleObj name="数式" r:id="rId5" imgW="1815840" imgH="1663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10422"/>
                        <a:ext cx="4335463" cy="3980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10623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is the velocity at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t=1s?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1069</Words>
  <Application>Microsoft Office PowerPoint</Application>
  <PresentationFormat>On-screen Show (4:3)</PresentationFormat>
  <Paragraphs>233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310</cp:revision>
  <cp:lastPrinted>2012-01-14T20:35:51Z</cp:lastPrinted>
  <dcterms:created xsi:type="dcterms:W3CDTF">2012-01-10T18:32:24Z</dcterms:created>
  <dcterms:modified xsi:type="dcterms:W3CDTF">2012-09-17T15:26:29Z</dcterms:modified>
</cp:coreProperties>
</file>