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96" r:id="rId2"/>
    <p:sldId id="354" r:id="rId3"/>
    <p:sldId id="355" r:id="rId4"/>
    <p:sldId id="356" r:id="rId5"/>
    <p:sldId id="357" r:id="rId6"/>
    <p:sldId id="358" r:id="rId7"/>
    <p:sldId id="359" r:id="rId8"/>
    <p:sldId id="360" r:id="rId9"/>
    <p:sldId id="361" r:id="rId10"/>
    <p:sldId id="362" r:id="rId11"/>
    <p:sldId id="364" r:id="rId12"/>
    <p:sldId id="366" r:id="rId13"/>
    <p:sldId id="367" r:id="rId14"/>
    <p:sldId id="368" r:id="rId1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0"/>
  </p:normalViewPr>
  <p:slideViewPr>
    <p:cSldViewPr>
      <p:cViewPr varScale="1">
        <p:scale>
          <a:sx n="57" d="100"/>
          <a:sy n="57" d="100"/>
        </p:scale>
        <p:origin x="-85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10/15/2012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10/01/2012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10/01/2012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10/01/2012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10/01/2012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10/01/2012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10/01/2012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10/01/2012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711  Fall 2012 -- Lecture 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6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7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8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image" Target="../media/image9.png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6.bin"/><Relationship Id="rId9" Type="http://schemas.openxmlformats.org/officeDocument/2006/relationships/image" Target="../media/image21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oleObject" Target="../embeddings/oleObject3.bin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8.wmf"/><Relationship Id="rId5" Type="http://schemas.openxmlformats.org/officeDocument/2006/relationships/image" Target="../media/image9.png"/><Relationship Id="rId10" Type="http://schemas.openxmlformats.org/officeDocument/2006/relationships/oleObject" Target="../embeddings/oleObject6.bin"/><Relationship Id="rId4" Type="http://schemas.openxmlformats.org/officeDocument/2006/relationships/image" Target="../media/image5.wmf"/><Relationship Id="rId9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10/01/2012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57200"/>
            <a:ext cx="8229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</a:t>
            </a:r>
            <a:r>
              <a:rPr lang="en-US" sz="3200" b="1" dirty="0"/>
              <a:t>7</a:t>
            </a:r>
            <a:r>
              <a:rPr lang="en-US" sz="3200" b="1" dirty="0" smtClean="0"/>
              <a:t>11 Classical Mechanics and Mathematical Methods</a:t>
            </a:r>
          </a:p>
          <a:p>
            <a:pPr algn="ctr"/>
            <a:r>
              <a:rPr lang="en-US" sz="3200" b="1" dirty="0" smtClean="0"/>
              <a:t>10-10:50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15: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Start reading Chapter 4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Small oscillations about equilibrium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Normal modes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10/01/2012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457200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Digression: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4478734"/>
              </p:ext>
            </p:extLst>
          </p:nvPr>
        </p:nvGraphicFramePr>
        <p:xfrm>
          <a:off x="1038225" y="1601788"/>
          <a:ext cx="7724775" cy="350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37" name="数式" r:id="rId3" imgW="3136680" imgH="1498320" progId="Equation.3">
                  <p:embed/>
                </p:oleObj>
              </mc:Choice>
              <mc:Fallback>
                <p:oleObj name="数式" r:id="rId3" imgW="3136680" imgH="14983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8225" y="1601788"/>
                        <a:ext cx="7724775" cy="3508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2443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10/01/2012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097015"/>
              </p:ext>
            </p:extLst>
          </p:nvPr>
        </p:nvGraphicFramePr>
        <p:xfrm>
          <a:off x="746125" y="581025"/>
          <a:ext cx="5926138" cy="459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783" name="数式" r:id="rId3" imgW="2476440" imgH="1942920" progId="Equation.3">
                  <p:embed/>
                </p:oleObj>
              </mc:Choice>
              <mc:Fallback>
                <p:oleObj name="数式" r:id="rId3" imgW="2476440" imgH="19429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125" y="581025"/>
                        <a:ext cx="5926138" cy="4592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719616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10/01/2012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1552482"/>
              </p:ext>
            </p:extLst>
          </p:nvPr>
        </p:nvGraphicFramePr>
        <p:xfrm>
          <a:off x="461963" y="381000"/>
          <a:ext cx="8088312" cy="581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826" name="数式" r:id="rId3" imgW="3492360" imgH="2539800" progId="Equation.3">
                  <p:embed/>
                </p:oleObj>
              </mc:Choice>
              <mc:Fallback>
                <p:oleObj name="数式" r:id="rId3" imgW="3492360" imgH="2539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381000"/>
                        <a:ext cx="8088312" cy="581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553110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10/01/2012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pSp>
        <p:nvGrpSpPr>
          <p:cNvPr id="37" name="Group 36"/>
          <p:cNvGrpSpPr/>
          <p:nvPr/>
        </p:nvGrpSpPr>
        <p:grpSpPr>
          <a:xfrm>
            <a:off x="755184" y="1054863"/>
            <a:ext cx="5655200" cy="1189028"/>
            <a:chOff x="939508" y="1054863"/>
            <a:chExt cx="5655200" cy="1189028"/>
          </a:xfrm>
        </p:grpSpPr>
        <p:grpSp>
          <p:nvGrpSpPr>
            <p:cNvPr id="24" name="Group 23"/>
            <p:cNvGrpSpPr/>
            <p:nvPr/>
          </p:nvGrpSpPr>
          <p:grpSpPr>
            <a:xfrm>
              <a:off x="939508" y="1054863"/>
              <a:ext cx="5655200" cy="1189028"/>
              <a:chOff x="939508" y="1054863"/>
              <a:chExt cx="5655200" cy="1189028"/>
            </a:xfrm>
          </p:grpSpPr>
          <p:pic>
            <p:nvPicPr>
              <p:cNvPr id="19" name="Picture 2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2022274" y="1143095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0" name="Oval 19"/>
              <p:cNvSpPr/>
              <p:nvPr/>
            </p:nvSpPr>
            <p:spPr>
              <a:xfrm>
                <a:off x="5497428" y="1123806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939508" y="1143096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3325949" y="1282012"/>
                <a:ext cx="822960" cy="82296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3" name="Picture 2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4148909" y="1054863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7" name="TextBox 6"/>
            <p:cNvSpPr txBox="1"/>
            <p:nvPr/>
          </p:nvSpPr>
          <p:spPr>
            <a:xfrm>
              <a:off x="1223988" y="144337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 smtClean="0">
                  <a:solidFill>
                    <a:srgbClr val="FFFF00"/>
                  </a:solidFill>
                  <a:latin typeface="+mj-lt"/>
                </a:rPr>
                <a:t>1</a:t>
              </a:r>
              <a:endParaRPr lang="en-US" sz="2400" b="1" i="1" dirty="0" smtClean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429000" y="144780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 smtClean="0">
                  <a:solidFill>
                    <a:srgbClr val="FFFF00"/>
                  </a:solidFill>
                  <a:latin typeface="+mj-lt"/>
                </a:rPr>
                <a:t>2</a:t>
              </a:r>
              <a:endParaRPr lang="en-US" sz="2400" b="1" i="1" dirty="0" smtClean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791200" y="1462659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 smtClean="0">
                  <a:solidFill>
                    <a:srgbClr val="FFFF00"/>
                  </a:solidFill>
                  <a:latin typeface="+mj-lt"/>
                </a:rPr>
                <a:t>3</a:t>
              </a:r>
              <a:endParaRPr lang="en-US" sz="2400" b="1" i="1" dirty="0" smtClean="0">
                <a:solidFill>
                  <a:srgbClr val="FFFF00"/>
                </a:solidFill>
                <a:latin typeface="+mj-lt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839584" y="2743200"/>
            <a:ext cx="5655200" cy="1189028"/>
            <a:chOff x="939508" y="1054863"/>
            <a:chExt cx="5655200" cy="1189028"/>
          </a:xfrm>
        </p:grpSpPr>
        <p:grpSp>
          <p:nvGrpSpPr>
            <p:cNvPr id="39" name="Group 38"/>
            <p:cNvGrpSpPr/>
            <p:nvPr/>
          </p:nvGrpSpPr>
          <p:grpSpPr>
            <a:xfrm>
              <a:off x="939508" y="1054863"/>
              <a:ext cx="5655200" cy="1189028"/>
              <a:chOff x="939508" y="1054863"/>
              <a:chExt cx="5655200" cy="1189028"/>
            </a:xfrm>
          </p:grpSpPr>
          <p:pic>
            <p:nvPicPr>
              <p:cNvPr id="43" name="Picture 2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2022274" y="1143095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44" name="Oval 43"/>
              <p:cNvSpPr/>
              <p:nvPr/>
            </p:nvSpPr>
            <p:spPr>
              <a:xfrm>
                <a:off x="5497428" y="1123806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939508" y="1143096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3325949" y="1282012"/>
                <a:ext cx="822960" cy="82296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47" name="Picture 2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4148909" y="1054863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40" name="TextBox 39"/>
            <p:cNvSpPr txBox="1"/>
            <p:nvPr/>
          </p:nvSpPr>
          <p:spPr>
            <a:xfrm>
              <a:off x="1223988" y="144337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 smtClean="0">
                  <a:solidFill>
                    <a:srgbClr val="FFFF00"/>
                  </a:solidFill>
                  <a:latin typeface="+mj-lt"/>
                </a:rPr>
                <a:t>1</a:t>
              </a:r>
              <a:endParaRPr lang="en-US" sz="2400" b="1" i="1" dirty="0" smtClean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429000" y="144780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 smtClean="0">
                  <a:solidFill>
                    <a:srgbClr val="FFFF00"/>
                  </a:solidFill>
                  <a:latin typeface="+mj-lt"/>
                </a:rPr>
                <a:t>2</a:t>
              </a:r>
              <a:endParaRPr lang="en-US" sz="2400" b="1" i="1" dirty="0" smtClean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791200" y="1462659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 smtClean="0">
                  <a:solidFill>
                    <a:srgbClr val="FFFF00"/>
                  </a:solidFill>
                  <a:latin typeface="+mj-lt"/>
                </a:rPr>
                <a:t>3</a:t>
              </a:r>
              <a:endParaRPr lang="en-US" sz="2400" b="1" i="1" dirty="0" smtClean="0">
                <a:solidFill>
                  <a:srgbClr val="FFFF00"/>
                </a:solidFill>
                <a:latin typeface="+mj-lt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796692" y="4570549"/>
            <a:ext cx="5655200" cy="1189028"/>
            <a:chOff x="939508" y="1054863"/>
            <a:chExt cx="5655200" cy="1189028"/>
          </a:xfrm>
        </p:grpSpPr>
        <p:grpSp>
          <p:nvGrpSpPr>
            <p:cNvPr id="49" name="Group 48"/>
            <p:cNvGrpSpPr/>
            <p:nvPr/>
          </p:nvGrpSpPr>
          <p:grpSpPr>
            <a:xfrm>
              <a:off x="939508" y="1054863"/>
              <a:ext cx="5655200" cy="1189028"/>
              <a:chOff x="939508" y="1054863"/>
              <a:chExt cx="5655200" cy="1189028"/>
            </a:xfrm>
          </p:grpSpPr>
          <p:pic>
            <p:nvPicPr>
              <p:cNvPr id="53" name="Picture 2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2022274" y="1143095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54" name="Oval 53"/>
              <p:cNvSpPr/>
              <p:nvPr/>
            </p:nvSpPr>
            <p:spPr>
              <a:xfrm>
                <a:off x="5497428" y="1123806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939508" y="1143096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3325949" y="1282012"/>
                <a:ext cx="822960" cy="82296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57" name="Picture 2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4148909" y="1054863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50" name="TextBox 49"/>
            <p:cNvSpPr txBox="1"/>
            <p:nvPr/>
          </p:nvSpPr>
          <p:spPr>
            <a:xfrm>
              <a:off x="1223988" y="144337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 smtClean="0">
                  <a:solidFill>
                    <a:srgbClr val="FFFF00"/>
                  </a:solidFill>
                  <a:latin typeface="+mj-lt"/>
                </a:rPr>
                <a:t>1</a:t>
              </a:r>
              <a:endParaRPr lang="en-US" sz="2400" b="1" i="1" dirty="0" smtClean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429000" y="144780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 smtClean="0">
                  <a:solidFill>
                    <a:srgbClr val="FFFF00"/>
                  </a:solidFill>
                  <a:latin typeface="+mj-lt"/>
                </a:rPr>
                <a:t>2</a:t>
              </a:r>
              <a:endParaRPr lang="en-US" sz="2400" b="1" i="1" dirty="0" smtClean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5791200" y="1462659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 smtClean="0">
                  <a:solidFill>
                    <a:srgbClr val="FFFF00"/>
                  </a:solidFill>
                  <a:latin typeface="+mj-lt"/>
                </a:rPr>
                <a:t>3</a:t>
              </a:r>
              <a:endParaRPr lang="en-US" sz="2400" b="1" i="1" dirty="0" smtClean="0">
                <a:solidFill>
                  <a:srgbClr val="FFFF00"/>
                </a:solidFill>
                <a:latin typeface="+mj-lt"/>
              </a:endParaRPr>
            </a:p>
          </p:txBody>
        </p:sp>
      </p:grpSp>
      <p:graphicFrame>
        <p:nvGraphicFramePr>
          <p:cNvPr id="58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2654616"/>
              </p:ext>
            </p:extLst>
          </p:nvPr>
        </p:nvGraphicFramePr>
        <p:xfrm>
          <a:off x="7121525" y="1447800"/>
          <a:ext cx="1031875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63" name="数式" r:id="rId4" imgW="419040" imgH="215640" progId="Equation.3">
                  <p:embed/>
                </p:oleObj>
              </mc:Choice>
              <mc:Fallback>
                <p:oleObj name="数式" r:id="rId4" imgW="419040" imgH="215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1525" y="1447800"/>
                        <a:ext cx="1031875" cy="50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0" name="Straight Arrow Connector 59"/>
          <p:cNvCxnSpPr/>
          <p:nvPr/>
        </p:nvCxnSpPr>
        <p:spPr>
          <a:xfrm>
            <a:off x="1345332" y="2514600"/>
            <a:ext cx="405217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1" name="Object 6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8764323"/>
              </p:ext>
            </p:extLst>
          </p:nvPr>
        </p:nvGraphicFramePr>
        <p:xfrm>
          <a:off x="6759575" y="2686050"/>
          <a:ext cx="1687513" cy="113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64" name="数式" r:id="rId6" imgW="685800" imgH="482400" progId="Equation.3">
                  <p:embed/>
                </p:oleObj>
              </mc:Choice>
              <mc:Fallback>
                <p:oleObj name="数式" r:id="rId6" imgW="685800" imgH="482400" progId="Equation.3">
                  <p:embed/>
                  <p:pic>
                    <p:nvPicPr>
                      <p:cNvPr id="0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9575" y="2686050"/>
                        <a:ext cx="1687513" cy="1133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" name="Object 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7067671"/>
              </p:ext>
            </p:extLst>
          </p:nvPr>
        </p:nvGraphicFramePr>
        <p:xfrm>
          <a:off x="6421438" y="4657725"/>
          <a:ext cx="2562225" cy="113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65" name="数式" r:id="rId8" imgW="1041120" imgH="482400" progId="Equation.3">
                  <p:embed/>
                </p:oleObj>
              </mc:Choice>
              <mc:Fallback>
                <p:oleObj name="数式" r:id="rId8" imgW="1041120" imgH="482400" progId="Equation.3">
                  <p:embed/>
                  <p:pic>
                    <p:nvPicPr>
                      <p:cNvPr id="0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1438" y="4657725"/>
                        <a:ext cx="2562225" cy="1133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4" name="Straight Arrow Connector 63"/>
          <p:cNvCxnSpPr/>
          <p:nvPr/>
        </p:nvCxnSpPr>
        <p:spPr>
          <a:xfrm>
            <a:off x="1388224" y="4191000"/>
            <a:ext cx="74537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H="1">
            <a:off x="5294961" y="4191000"/>
            <a:ext cx="651183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H="1">
            <a:off x="2544646" y="5943600"/>
            <a:ext cx="92593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1235824" y="6019800"/>
            <a:ext cx="74537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5884024" y="6019800"/>
            <a:ext cx="74537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29738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10/01/2012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1403478"/>
              </p:ext>
            </p:extLst>
          </p:nvPr>
        </p:nvGraphicFramePr>
        <p:xfrm>
          <a:off x="609600" y="1676400"/>
          <a:ext cx="8034338" cy="2624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71" name="数式" r:id="rId3" imgW="3263760" imgH="1117440" progId="Equation.3">
                  <p:embed/>
                </p:oleObj>
              </mc:Choice>
              <mc:Fallback>
                <p:oleObj name="数式" r:id="rId3" imgW="3263760" imgH="1117440" progId="Equation.3">
                  <p:embed/>
                  <p:pic>
                    <p:nvPicPr>
                      <p:cNvPr id="0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676400"/>
                        <a:ext cx="8034338" cy="2624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61396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59" t="28712" r="44697" b="11075"/>
          <a:stretch/>
        </p:blipFill>
        <p:spPr bwMode="auto">
          <a:xfrm>
            <a:off x="737016" y="990600"/>
            <a:ext cx="6940863" cy="4932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10/01/2012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304800" y="5465769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10/01/2012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524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Motivation for studying small oscillations – many interacting systems have stable and meta-stable configurations which are well approximated by:</a:t>
            </a:r>
          </a:p>
        </p:txBody>
      </p:sp>
      <p:pic>
        <p:nvPicPr>
          <p:cNvPr id="151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590800"/>
            <a:ext cx="821055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2360755"/>
              </p:ext>
            </p:extLst>
          </p:nvPr>
        </p:nvGraphicFramePr>
        <p:xfrm>
          <a:off x="638174" y="1336675"/>
          <a:ext cx="7820026" cy="117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574" name="数式" r:id="rId4" imgW="3454200" imgH="520560" progId="Equation.3">
                  <p:embed/>
                </p:oleObj>
              </mc:Choice>
              <mc:Fallback>
                <p:oleObj name="数式" r:id="rId4" imgW="3454200" imgH="5205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38174" y="1336675"/>
                        <a:ext cx="7820026" cy="1177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6334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10/01/2012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5054628"/>
              </p:ext>
            </p:extLst>
          </p:nvPr>
        </p:nvGraphicFramePr>
        <p:xfrm>
          <a:off x="914400" y="1143000"/>
          <a:ext cx="6008688" cy="281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597" name="数式" r:id="rId3" imgW="2654280" imgH="1244520" progId="Equation.3">
                  <p:embed/>
                </p:oleObj>
              </mc:Choice>
              <mc:Fallback>
                <p:oleObj name="数式" r:id="rId3" imgW="2654280" imgH="12445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6008688" cy="281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2271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10/01/2012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991994"/>
              </p:ext>
            </p:extLst>
          </p:nvPr>
        </p:nvGraphicFramePr>
        <p:xfrm>
          <a:off x="1010774" y="3581400"/>
          <a:ext cx="7188200" cy="183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84" name="数式" r:id="rId3" imgW="3174840" imgH="812520" progId="Equation.3">
                  <p:embed/>
                </p:oleObj>
              </mc:Choice>
              <mc:Fallback>
                <p:oleObj name="数式" r:id="rId3" imgW="3174840" imgH="8125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0774" y="3581400"/>
                        <a:ext cx="7188200" cy="1839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6" name="Group 25"/>
          <p:cNvGrpSpPr/>
          <p:nvPr/>
        </p:nvGrpSpPr>
        <p:grpSpPr>
          <a:xfrm>
            <a:off x="533400" y="457200"/>
            <a:ext cx="6096000" cy="2833688"/>
            <a:chOff x="533400" y="457200"/>
            <a:chExt cx="6096000" cy="2833688"/>
          </a:xfrm>
        </p:grpSpPr>
        <p:grpSp>
          <p:nvGrpSpPr>
            <p:cNvPr id="23" name="Group 22"/>
            <p:cNvGrpSpPr/>
            <p:nvPr/>
          </p:nvGrpSpPr>
          <p:grpSpPr>
            <a:xfrm>
              <a:off x="533400" y="457200"/>
              <a:ext cx="6096000" cy="2833688"/>
              <a:chOff x="533400" y="457200"/>
              <a:chExt cx="6096000" cy="2833688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533400" y="457200"/>
                <a:ext cx="5334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+mj-lt"/>
                  </a:rPr>
                  <a:t>Example – linear molecule</a:t>
                </a:r>
              </a:p>
            </p:txBody>
          </p:sp>
          <p:grpSp>
            <p:nvGrpSpPr>
              <p:cNvPr id="7" name="Group 6"/>
              <p:cNvGrpSpPr/>
              <p:nvPr/>
            </p:nvGrpSpPr>
            <p:grpSpPr>
              <a:xfrm>
                <a:off x="939508" y="1054863"/>
                <a:ext cx="5655200" cy="1189028"/>
                <a:chOff x="939508" y="1054863"/>
                <a:chExt cx="5655200" cy="1189028"/>
              </a:xfrm>
            </p:grpSpPr>
            <p:pic>
              <p:nvPicPr>
                <p:cNvPr id="153602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66968" t="48570" r="24303" b="37991"/>
                <a:stretch/>
              </p:blipFill>
              <p:spPr bwMode="auto">
                <a:xfrm>
                  <a:off x="2022274" y="1143095"/>
                  <a:ext cx="1330376" cy="110079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6" name="Oval 5"/>
                <p:cNvSpPr/>
                <p:nvPr/>
              </p:nvSpPr>
              <p:spPr>
                <a:xfrm>
                  <a:off x="5497428" y="1123806"/>
                  <a:ext cx="1097280" cy="11007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" name="Oval 7"/>
                <p:cNvSpPr/>
                <p:nvPr/>
              </p:nvSpPr>
              <p:spPr>
                <a:xfrm>
                  <a:off x="939508" y="1143096"/>
                  <a:ext cx="1097280" cy="11007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" name="Oval 8"/>
                <p:cNvSpPr/>
                <p:nvPr/>
              </p:nvSpPr>
              <p:spPr>
                <a:xfrm>
                  <a:off x="3325949" y="1282012"/>
                  <a:ext cx="822960" cy="822960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pic>
              <p:nvPicPr>
                <p:cNvPr id="10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66968" t="48570" r="24303" b="37991"/>
                <a:stretch/>
              </p:blipFill>
              <p:spPr bwMode="auto">
                <a:xfrm>
                  <a:off x="4148909" y="1054863"/>
                  <a:ext cx="1330376" cy="110079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cxnSp>
            <p:nvCxnSpPr>
              <p:cNvPr id="12" name="Straight Connector 11"/>
              <p:cNvCxnSpPr/>
              <p:nvPr/>
            </p:nvCxnSpPr>
            <p:spPr>
              <a:xfrm>
                <a:off x="533400" y="1143096"/>
                <a:ext cx="0" cy="213350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>
                <a:off x="533400" y="2590800"/>
                <a:ext cx="954748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/>
              <p:nvPr/>
            </p:nvCxnSpPr>
            <p:spPr>
              <a:xfrm>
                <a:off x="533400" y="2819400"/>
                <a:ext cx="3204029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>
                <a:off x="533400" y="3048000"/>
                <a:ext cx="5512668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19" name="Object 18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249104443"/>
                  </p:ext>
                </p:extLst>
              </p:nvPr>
            </p:nvGraphicFramePr>
            <p:xfrm>
              <a:off x="1579562" y="2292350"/>
              <a:ext cx="401638" cy="5175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53685" name="数式" r:id="rId6" imgW="177480" imgH="228600" progId="Equation.3">
                      <p:embed/>
                    </p:oleObj>
                  </mc:Choice>
                  <mc:Fallback>
                    <p:oleObj name="数式" r:id="rId6" imgW="177480" imgH="228600" progId="Equation.3">
                      <p:embed/>
                      <p:pic>
                        <p:nvPicPr>
                          <p:cNvPr id="0" name="Object 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579562" y="2292350"/>
                            <a:ext cx="401638" cy="51752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1" name="Object 20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518875417"/>
                  </p:ext>
                </p:extLst>
              </p:nvPr>
            </p:nvGraphicFramePr>
            <p:xfrm>
              <a:off x="3865563" y="2444750"/>
              <a:ext cx="401637" cy="5175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53686" name="数式" r:id="rId8" imgW="177480" imgH="228600" progId="Equation.3">
                      <p:embed/>
                    </p:oleObj>
                  </mc:Choice>
                  <mc:Fallback>
                    <p:oleObj name="数式" r:id="rId8" imgW="177480" imgH="228600" progId="Equation.3">
                      <p:embed/>
                      <p:pic>
                        <p:nvPicPr>
                          <p:cNvPr id="0" name="Object 1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865563" y="2444750"/>
                            <a:ext cx="401637" cy="51752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2" name="Object 21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512073481"/>
                  </p:ext>
                </p:extLst>
              </p:nvPr>
            </p:nvGraphicFramePr>
            <p:xfrm>
              <a:off x="6227763" y="2744788"/>
              <a:ext cx="401637" cy="5461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53687" name="数式" r:id="rId10" imgW="177480" imgH="241200" progId="Equation.3">
                      <p:embed/>
                    </p:oleObj>
                  </mc:Choice>
                  <mc:Fallback>
                    <p:oleObj name="数式" r:id="rId10" imgW="177480" imgH="241200" progId="Equation.3">
                      <p:embed/>
                      <p:pic>
                        <p:nvPicPr>
                          <p:cNvPr id="0" name="Object 1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227763" y="2744788"/>
                            <a:ext cx="401637" cy="5461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25" name="TextBox 24"/>
            <p:cNvSpPr txBox="1"/>
            <p:nvPr/>
          </p:nvSpPr>
          <p:spPr>
            <a:xfrm>
              <a:off x="1223988" y="144337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 smtClean="0">
                  <a:solidFill>
                    <a:srgbClr val="FFFF00"/>
                  </a:solidFill>
                  <a:latin typeface="+mj-lt"/>
                </a:rPr>
                <a:t>1</a:t>
              </a:r>
              <a:endParaRPr lang="en-US" sz="2400" b="1" i="1" dirty="0" smtClean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429000" y="144780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 smtClean="0">
                  <a:solidFill>
                    <a:srgbClr val="FFFF00"/>
                  </a:solidFill>
                  <a:latin typeface="+mj-lt"/>
                </a:rPr>
                <a:t>2</a:t>
              </a:r>
              <a:endParaRPr lang="en-US" sz="2400" b="1" i="1" dirty="0" smtClean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791200" y="1462659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 smtClean="0">
                  <a:solidFill>
                    <a:srgbClr val="FFFF00"/>
                  </a:solidFill>
                  <a:latin typeface="+mj-lt"/>
                </a:rPr>
                <a:t>3</a:t>
              </a:r>
              <a:endParaRPr lang="en-US" sz="2400" b="1" i="1" dirty="0" smtClean="0">
                <a:solidFill>
                  <a:srgbClr val="FFFF00"/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9579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10/01/2012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2932683"/>
              </p:ext>
            </p:extLst>
          </p:nvPr>
        </p:nvGraphicFramePr>
        <p:xfrm>
          <a:off x="82550" y="703262"/>
          <a:ext cx="8999538" cy="3335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60" name="数式" r:id="rId3" imgW="3974760" imgH="1473120" progId="Equation.3">
                  <p:embed/>
                </p:oleObj>
              </mc:Choice>
              <mc:Fallback>
                <p:oleObj name="数式" r:id="rId3" imgW="3974760" imgH="147312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550" y="703262"/>
                        <a:ext cx="8999538" cy="3335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3188814"/>
              </p:ext>
            </p:extLst>
          </p:nvPr>
        </p:nvGraphicFramePr>
        <p:xfrm>
          <a:off x="930275" y="4267200"/>
          <a:ext cx="6613525" cy="201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61" name="数式" r:id="rId5" imgW="2920680" imgH="888840" progId="Equation.3">
                  <p:embed/>
                </p:oleObj>
              </mc:Choice>
              <mc:Fallback>
                <p:oleObj name="数式" r:id="rId5" imgW="2920680" imgH="8888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0275" y="4267200"/>
                        <a:ext cx="6613525" cy="201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1602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10/01/2012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2667087"/>
              </p:ext>
            </p:extLst>
          </p:nvPr>
        </p:nvGraphicFramePr>
        <p:xfrm>
          <a:off x="533400" y="457200"/>
          <a:ext cx="6613525" cy="201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682" name="数式" r:id="rId3" imgW="2920680" imgH="888840" progId="Equation.3">
                  <p:embed/>
                </p:oleObj>
              </mc:Choice>
              <mc:Fallback>
                <p:oleObj name="数式" r:id="rId3" imgW="2920680" imgH="8888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57200"/>
                        <a:ext cx="6613525" cy="201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0887259"/>
              </p:ext>
            </p:extLst>
          </p:nvPr>
        </p:nvGraphicFramePr>
        <p:xfrm>
          <a:off x="661988" y="2743200"/>
          <a:ext cx="4457700" cy="2319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683" name="数式" r:id="rId5" imgW="1968480" imgH="990360" progId="Equation.3">
                  <p:embed/>
                </p:oleObj>
              </mc:Choice>
              <mc:Fallback>
                <p:oleObj name="数式" r:id="rId5" imgW="1968480" imgH="9903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988" y="2743200"/>
                        <a:ext cx="4457700" cy="2319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5004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10/01/2012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4997221"/>
              </p:ext>
            </p:extLst>
          </p:nvPr>
        </p:nvGraphicFramePr>
        <p:xfrm>
          <a:off x="1455738" y="831850"/>
          <a:ext cx="6269037" cy="457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690" name="数式" r:id="rId3" imgW="2768400" imgH="1955520" progId="Equation.3">
                  <p:embed/>
                </p:oleObj>
              </mc:Choice>
              <mc:Fallback>
                <p:oleObj name="数式" r:id="rId3" imgW="2768400" imgH="19555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5738" y="831850"/>
                        <a:ext cx="6269037" cy="457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7359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10/01/2012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6842034"/>
              </p:ext>
            </p:extLst>
          </p:nvPr>
        </p:nvGraphicFramePr>
        <p:xfrm>
          <a:off x="852488" y="174625"/>
          <a:ext cx="7477125" cy="636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15" name="数式" r:id="rId3" imgW="3301920" imgH="2717640" progId="Equation.3">
                  <p:embed/>
                </p:oleObj>
              </mc:Choice>
              <mc:Fallback>
                <p:oleObj name="数式" r:id="rId3" imgW="3301920" imgH="2717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2488" y="174625"/>
                        <a:ext cx="7477125" cy="6362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9730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9924</TotalTime>
  <Words>192</Words>
  <Application>Microsoft Office PowerPoint</Application>
  <PresentationFormat>On-screen Show (4:3)</PresentationFormat>
  <Paragraphs>65</Paragraphs>
  <Slides>14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Office Theme</vt:lpstr>
      <vt:lpstr>数式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Natalie</cp:lastModifiedBy>
  <cp:revision>545</cp:revision>
  <cp:lastPrinted>2012-09-19T18:43:32Z</cp:lastPrinted>
  <dcterms:created xsi:type="dcterms:W3CDTF">2012-01-10T18:32:24Z</dcterms:created>
  <dcterms:modified xsi:type="dcterms:W3CDTF">2012-10-15T17:32:31Z</dcterms:modified>
</cp:coreProperties>
</file>