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54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7" d="100"/>
          <a:sy n="57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jpe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jpeg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jpeg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hyperlink" Target="http://en.wikipedia.org/wiki/Lift_(force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Introduction to hydrodynamics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Motivation for topic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Newton’s laws for fluids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Conservation relations</a:t>
            </a:r>
          </a:p>
          <a:p>
            <a:pPr marL="914400" lvl="3">
              <a:spcBef>
                <a:spcPct val="50000"/>
              </a:spcBef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17875"/>
              </p:ext>
            </p:extLst>
          </p:nvPr>
        </p:nvGraphicFramePr>
        <p:xfrm>
          <a:off x="728663" y="1127125"/>
          <a:ext cx="70929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1" name="数式" r:id="rId3" imgW="2882880" imgH="1320480" progId="Equation.3">
                  <p:embed/>
                </p:oleObj>
              </mc:Choice>
              <mc:Fallback>
                <p:oleObj name="数式" r:id="rId3" imgW="288288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1127125"/>
                        <a:ext cx="70929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equations for fluids -- continued</a:t>
            </a:r>
          </a:p>
          <a:p>
            <a:pPr lvl="1"/>
            <a:r>
              <a:rPr lang="en-US" sz="2400" dirty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98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Continuity equation: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844003"/>
              </p:ext>
            </p:extLst>
          </p:nvPr>
        </p:nvGraphicFramePr>
        <p:xfrm>
          <a:off x="533400" y="1023937"/>
          <a:ext cx="7469187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1" name="数式" r:id="rId3" imgW="3035160" imgH="1854000" progId="Equation.3">
                  <p:embed/>
                </p:oleObj>
              </mc:Choice>
              <mc:Fallback>
                <p:oleObj name="数式" r:id="rId3" imgW="3035160" imgH="18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23937"/>
                        <a:ext cx="7469187" cy="438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0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of Euler’s equation for fluids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77515"/>
              </p:ext>
            </p:extLst>
          </p:nvPr>
        </p:nvGraphicFramePr>
        <p:xfrm>
          <a:off x="914400" y="4114800"/>
          <a:ext cx="48133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6" name="数式" r:id="rId3" imgW="1955520" imgH="914400" progId="Equation.3">
                  <p:embed/>
                </p:oleObj>
              </mc:Choice>
              <mc:Fallback>
                <p:oleObj name="数式" r:id="rId3" imgW="195552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4813300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29119"/>
              </p:ext>
            </p:extLst>
          </p:nvPr>
        </p:nvGraphicFramePr>
        <p:xfrm>
          <a:off x="990600" y="1447800"/>
          <a:ext cx="6705600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7" name="数式" r:id="rId5" imgW="2806560" imgH="1143000" progId="Equation.3">
                  <p:embed/>
                </p:oleObj>
              </mc:Choice>
              <mc:Fallback>
                <p:oleObj name="数式" r:id="rId5" imgW="280656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6705600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43490"/>
              </p:ext>
            </p:extLst>
          </p:nvPr>
        </p:nvGraphicFramePr>
        <p:xfrm>
          <a:off x="762000" y="591205"/>
          <a:ext cx="5813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8" name="数式" r:id="rId7" imgW="2361960" imgH="419040" progId="Equation.3">
                  <p:embed/>
                </p:oleObj>
              </mc:Choice>
              <mc:Fallback>
                <p:oleObj name="数式" r:id="rId7" imgW="23619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91205"/>
                        <a:ext cx="5813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1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Bernoulli’s integral of Euler’s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15567"/>
              </p:ext>
            </p:extLst>
          </p:nvPr>
        </p:nvGraphicFramePr>
        <p:xfrm>
          <a:off x="635000" y="1146175"/>
          <a:ext cx="759460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9" name="数式" r:id="rId3" imgW="3085920" imgH="1803240" progId="Equation.3">
                  <p:embed/>
                </p:oleObj>
              </mc:Choice>
              <mc:Fallback>
                <p:oleObj name="数式" r:id="rId3" imgW="3085920" imgH="1803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146175"/>
                        <a:ext cx="759460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1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Bernoulli’s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751592"/>
              </p:ext>
            </p:extLst>
          </p:nvPr>
        </p:nvGraphicFramePr>
        <p:xfrm>
          <a:off x="381000" y="990600"/>
          <a:ext cx="5156201" cy="303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4" name="数式" r:id="rId3" imgW="2095200" imgH="1282680" progId="Equation.3">
                  <p:embed/>
                </p:oleObj>
              </mc:Choice>
              <mc:Fallback>
                <p:oleObj name="数式" r:id="rId3" imgW="2095200" imgH="1282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90600"/>
                        <a:ext cx="5156201" cy="303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0581" name="Picture 5" descr="E:\Media\Image_Library\chapter14\14P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18" y="3505199"/>
            <a:ext cx="3585882" cy="28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483698" y="4693920"/>
            <a:ext cx="533400" cy="537865"/>
            <a:chOff x="2667000" y="4724400"/>
            <a:chExt cx="533400" cy="537865"/>
          </a:xfrm>
        </p:grpSpPr>
        <p:sp>
          <p:nvSpPr>
            <p:cNvPr id="7" name="Oval 6"/>
            <p:cNvSpPr/>
            <p:nvPr/>
          </p:nvSpPr>
          <p:spPr>
            <a:xfrm>
              <a:off x="2667000" y="4724400"/>
              <a:ext cx="533400" cy="533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3200" y="4800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01000" y="5562600"/>
            <a:ext cx="533400" cy="537865"/>
            <a:chOff x="2667000" y="4724400"/>
            <a:chExt cx="533400" cy="537865"/>
          </a:xfrm>
        </p:grpSpPr>
        <p:sp>
          <p:nvSpPr>
            <p:cNvPr id="12" name="Oval 11"/>
            <p:cNvSpPr/>
            <p:nvPr/>
          </p:nvSpPr>
          <p:spPr>
            <a:xfrm>
              <a:off x="2667000" y="4724400"/>
              <a:ext cx="533400" cy="533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3200" y="4800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2</a:t>
              </a: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146628"/>
              </p:ext>
            </p:extLst>
          </p:nvPr>
        </p:nvGraphicFramePr>
        <p:xfrm>
          <a:off x="267298" y="3962400"/>
          <a:ext cx="47498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05" name="数式" r:id="rId6" imgW="1930320" imgH="1143000" progId="Equation.3">
                  <p:embed/>
                </p:oleObj>
              </mc:Choice>
              <mc:Fallback>
                <p:oleObj name="数式" r:id="rId6" imgW="19303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98" y="3962400"/>
                        <a:ext cx="47498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Bernoulli’s theorem -- continued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098" y="990600"/>
            <a:ext cx="4050702" cy="2890221"/>
            <a:chOff x="-76200" y="990600"/>
            <a:chExt cx="4050702" cy="2890221"/>
          </a:xfrm>
        </p:grpSpPr>
        <p:pic>
          <p:nvPicPr>
            <p:cNvPr id="280581" name="Picture 5" descr="E:\Media\Image_Library\chapter14\14P5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" y="990600"/>
              <a:ext cx="3585882" cy="289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-76200" y="2179321"/>
              <a:ext cx="533400" cy="537865"/>
              <a:chOff x="2667000" y="4724400"/>
              <a:chExt cx="533400" cy="53786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667000" y="4724400"/>
                <a:ext cx="533400" cy="5334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743200" y="4800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41102" y="3048001"/>
              <a:ext cx="533400" cy="537865"/>
              <a:chOff x="2667000" y="4724400"/>
              <a:chExt cx="533400" cy="53786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667000" y="4724400"/>
                <a:ext cx="533400" cy="53340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43200" y="48006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2</a:t>
                </a:r>
              </a:p>
            </p:txBody>
          </p:sp>
        </p:grp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72746"/>
              </p:ext>
            </p:extLst>
          </p:nvPr>
        </p:nvGraphicFramePr>
        <p:xfrm>
          <a:off x="4191000" y="986790"/>
          <a:ext cx="47498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8" name="数式" r:id="rId4" imgW="1930320" imgH="1143000" progId="Equation.3">
                  <p:embed/>
                </p:oleObj>
              </mc:Choice>
              <mc:Fallback>
                <p:oleObj name="数式" r:id="rId4" imgW="19303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86790"/>
                        <a:ext cx="47498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76736"/>
              </p:ext>
            </p:extLst>
          </p:nvPr>
        </p:nvGraphicFramePr>
        <p:xfrm>
          <a:off x="2050769" y="4572000"/>
          <a:ext cx="16875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9" name="数式" r:id="rId6" imgW="685800" imgH="253800" progId="Equation.3">
                  <p:embed/>
                </p:oleObj>
              </mc:Choice>
              <mc:Fallback>
                <p:oleObj name="数式" r:id="rId6" imgW="68580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769" y="4572000"/>
                        <a:ext cx="16875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4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970" y="15397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Bernoulli’s theorem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88919"/>
              </p:ext>
            </p:extLst>
          </p:nvPr>
        </p:nvGraphicFramePr>
        <p:xfrm>
          <a:off x="749300" y="685800"/>
          <a:ext cx="3594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4" name="数式" r:id="rId3" imgW="1460160" imgH="419040" progId="Equation.3">
                  <p:embed/>
                </p:oleObj>
              </mc:Choice>
              <mc:Fallback>
                <p:oleObj name="数式" r:id="rId3" imgW="14601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685800"/>
                        <a:ext cx="3594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2628" name="Picture 4" descr="E:\Media\Image_Library\chapter14\14P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4482353" cy="11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81600" y="2268071"/>
            <a:ext cx="533400" cy="537865"/>
            <a:chOff x="2667000" y="4724400"/>
            <a:chExt cx="533400" cy="537865"/>
          </a:xfrm>
        </p:grpSpPr>
        <p:sp>
          <p:nvSpPr>
            <p:cNvPr id="10" name="Oval 9"/>
            <p:cNvSpPr/>
            <p:nvPr/>
          </p:nvSpPr>
          <p:spPr>
            <a:xfrm>
              <a:off x="2667000" y="4724400"/>
              <a:ext cx="533400" cy="533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4800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8400" y="2644606"/>
            <a:ext cx="533400" cy="537865"/>
            <a:chOff x="2667000" y="4724400"/>
            <a:chExt cx="533400" cy="537865"/>
          </a:xfrm>
        </p:grpSpPr>
        <p:sp>
          <p:nvSpPr>
            <p:cNvPr id="14" name="Oval 13"/>
            <p:cNvSpPr/>
            <p:nvPr/>
          </p:nvSpPr>
          <p:spPr>
            <a:xfrm>
              <a:off x="2667000" y="4724400"/>
              <a:ext cx="533400" cy="533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4800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1</a:t>
              </a: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011382"/>
              </p:ext>
            </p:extLst>
          </p:nvPr>
        </p:nvGraphicFramePr>
        <p:xfrm>
          <a:off x="1098550" y="3371850"/>
          <a:ext cx="5092700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5" name="数式" r:id="rId6" imgW="2070000" imgH="1320480" progId="Equation.3">
                  <p:embed/>
                </p:oleObj>
              </mc:Choice>
              <mc:Fallback>
                <p:oleObj name="数式" r:id="rId6" imgW="2070000" imgH="1320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371850"/>
                        <a:ext cx="5092700" cy="312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6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970" y="15397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Bernoulli’s theorem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98718"/>
              </p:ext>
            </p:extLst>
          </p:nvPr>
        </p:nvGraphicFramePr>
        <p:xfrm>
          <a:off x="749300" y="685800"/>
          <a:ext cx="3594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0" name="数式" r:id="rId3" imgW="1460160" imgH="419040" progId="Equation.3">
                  <p:embed/>
                </p:oleObj>
              </mc:Choice>
              <mc:Fallback>
                <p:oleObj name="数式" r:id="rId3" imgW="1460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685800"/>
                        <a:ext cx="3594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2628" name="Picture 4" descr="E:\Media\Image_Library\chapter14\14P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4482353" cy="11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81600" y="2268071"/>
            <a:ext cx="533400" cy="537865"/>
            <a:chOff x="2667000" y="4724400"/>
            <a:chExt cx="533400" cy="537865"/>
          </a:xfrm>
        </p:grpSpPr>
        <p:sp>
          <p:nvSpPr>
            <p:cNvPr id="10" name="Oval 9"/>
            <p:cNvSpPr/>
            <p:nvPr/>
          </p:nvSpPr>
          <p:spPr>
            <a:xfrm>
              <a:off x="2667000" y="4724400"/>
              <a:ext cx="533400" cy="533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4800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8400" y="2644606"/>
            <a:ext cx="533400" cy="537865"/>
            <a:chOff x="2667000" y="4724400"/>
            <a:chExt cx="533400" cy="537865"/>
          </a:xfrm>
        </p:grpSpPr>
        <p:sp>
          <p:nvSpPr>
            <p:cNvPr id="14" name="Oval 13"/>
            <p:cNvSpPr/>
            <p:nvPr/>
          </p:nvSpPr>
          <p:spPr>
            <a:xfrm>
              <a:off x="2667000" y="4724400"/>
              <a:ext cx="533400" cy="533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4800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1</a:t>
              </a: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665682"/>
              </p:ext>
            </p:extLst>
          </p:nvPr>
        </p:nvGraphicFramePr>
        <p:xfrm>
          <a:off x="1660525" y="3460750"/>
          <a:ext cx="396875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1" name="数式" r:id="rId6" imgW="1612800" imgH="1244520" progId="Equation.3">
                  <p:embed/>
                </p:oleObj>
              </mc:Choice>
              <mc:Fallback>
                <p:oleObj name="数式" r:id="rId6" imgW="161280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3460750"/>
                        <a:ext cx="3968750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6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284674" name="Picture 2" descr="http://upload.wikimedia.org/wikipedia/commons/thumb/b/b3/Streamlines_around_a_NACA_0012.svg/302px-Streamlines_around_a_NACA_001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844506"/>
            <a:ext cx="43148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970" y="153977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Examples of Bernoulli’s theorem – continued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Approximate explanation of airplane lift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921603"/>
            <a:ext cx="692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Cross section view of airplane wing</a:t>
            </a:r>
          </a:p>
          <a:p>
            <a:r>
              <a:rPr lang="en-US" sz="2400" dirty="0">
                <a:latin typeface="+mj-lt"/>
              </a:rPr>
              <a:t>    </a:t>
            </a:r>
            <a:r>
              <a:rPr lang="en-US" sz="2400" dirty="0">
                <a:latin typeface="+mj-lt"/>
                <a:hlinkClick r:id="rId4"/>
              </a:rPr>
              <a:t>http://en.wikipedia.org/wiki/Lift_%28force%29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8400" y="2644606"/>
            <a:ext cx="533400" cy="537865"/>
            <a:chOff x="2667000" y="4724400"/>
            <a:chExt cx="533400" cy="537865"/>
          </a:xfrm>
        </p:grpSpPr>
        <p:sp>
          <p:nvSpPr>
            <p:cNvPr id="9" name="Oval 8"/>
            <p:cNvSpPr/>
            <p:nvPr/>
          </p:nvSpPr>
          <p:spPr>
            <a:xfrm>
              <a:off x="2667000" y="4724400"/>
              <a:ext cx="533400" cy="533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4800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90800" y="3729335"/>
            <a:ext cx="533400" cy="537865"/>
            <a:chOff x="2667000" y="4724400"/>
            <a:chExt cx="533400" cy="537865"/>
          </a:xfrm>
        </p:grpSpPr>
        <p:sp>
          <p:nvSpPr>
            <p:cNvPr id="12" name="Oval 11"/>
            <p:cNvSpPr/>
            <p:nvPr/>
          </p:nvSpPr>
          <p:spPr>
            <a:xfrm>
              <a:off x="2667000" y="4724400"/>
              <a:ext cx="533400" cy="5334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3200" y="4800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2</a:t>
              </a: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4183"/>
              </p:ext>
            </p:extLst>
          </p:nvPr>
        </p:nvGraphicFramePr>
        <p:xfrm>
          <a:off x="1447800" y="4187656"/>
          <a:ext cx="48117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0" name="数式" r:id="rId5" imgW="1955520" imgH="939600" progId="Equation.3">
                  <p:embed/>
                </p:oleObj>
              </mc:Choice>
              <mc:Fallback>
                <p:oleObj name="数式" r:id="rId5" imgW="1955520" imgH="939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87656"/>
                        <a:ext cx="48117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71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23164" r="24852" b="6000"/>
          <a:stretch/>
        </p:blipFill>
        <p:spPr bwMode="auto">
          <a:xfrm>
            <a:off x="1524000" y="563880"/>
            <a:ext cx="6435090" cy="58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95400" y="610362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4434" r="15667" b="4482"/>
          <a:stretch/>
        </p:blipFill>
        <p:spPr bwMode="auto">
          <a:xfrm>
            <a:off x="224790" y="304800"/>
            <a:ext cx="8538210" cy="57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867400" y="2057400"/>
            <a:ext cx="2667000" cy="2667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23442" r="17074" b="5628"/>
          <a:stretch/>
        </p:blipFill>
        <p:spPr bwMode="auto">
          <a:xfrm>
            <a:off x="304800" y="647700"/>
            <a:ext cx="83439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4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84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Motivation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Natural progression from strings, membranes, fluids; description of 1, 2, and 3 dimensional continua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Interesting and technologically important phenomena associated with fluids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Plan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Newton’s laws for fluids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Continuity equation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Stress tensor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Energy relations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Bernoulli’s theorem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Various examples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Sound waves</a:t>
            </a:r>
          </a:p>
        </p:txBody>
      </p:sp>
    </p:spTree>
    <p:extLst>
      <p:ext uri="{BB962C8B-B14F-4D97-AF65-F5344CB8AC3E}">
        <p14:creationId xmlns:p14="http://schemas.microsoft.com/office/powerpoint/2010/main" val="42699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equations for fluids</a:t>
            </a:r>
          </a:p>
          <a:p>
            <a:pPr lvl="1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Use Lagrange formulation; following “particles” of fluid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249767"/>
              </p:ext>
            </p:extLst>
          </p:nvPr>
        </p:nvGraphicFramePr>
        <p:xfrm>
          <a:off x="1941513" y="3152775"/>
          <a:ext cx="3741737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8" name="数式" r:id="rId3" imgW="1269720" imgH="1091880" progId="Equation.3">
                  <p:embed/>
                </p:oleObj>
              </mc:Choice>
              <mc:Fallback>
                <p:oleObj name="数式" r:id="rId3" imgW="1269720" imgH="1091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1513" y="3152775"/>
                        <a:ext cx="3741737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136094"/>
              </p:ext>
            </p:extLst>
          </p:nvPr>
        </p:nvGraphicFramePr>
        <p:xfrm>
          <a:off x="1981200" y="1371600"/>
          <a:ext cx="586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9" name="数式" r:id="rId5" imgW="2120760" imgH="660240" progId="Equation.3">
                  <p:embed/>
                </p:oleObj>
              </mc:Choice>
              <mc:Fallback>
                <p:oleObj name="数式" r:id="rId5" imgW="212076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371600"/>
                        <a:ext cx="586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4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3276600" y="457200"/>
            <a:ext cx="1524000" cy="1219200"/>
          </a:xfrm>
          <a:prstGeom prst="cub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86000" y="94107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4953000" y="9144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56540" y="127001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p(x)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1290935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p(</a:t>
            </a:r>
            <a:r>
              <a:rPr lang="en-US" sz="2400" i="1" dirty="0" err="1" smtClean="0">
                <a:latin typeface="+mj-lt"/>
              </a:rPr>
              <a:t>x+dx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025811"/>
              </p:ext>
            </p:extLst>
          </p:nvPr>
        </p:nvGraphicFramePr>
        <p:xfrm>
          <a:off x="685800" y="2239696"/>
          <a:ext cx="7620000" cy="2941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8" name="数式" r:id="rId3" imgW="2793960" imgH="1091880" progId="Equation.3">
                  <p:embed/>
                </p:oleObj>
              </mc:Choice>
              <mc:Fallback>
                <p:oleObj name="数式" r:id="rId3" imgW="2793960" imgH="1091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39696"/>
                        <a:ext cx="7620000" cy="2941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3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701777"/>
              </p:ext>
            </p:extLst>
          </p:nvPr>
        </p:nvGraphicFramePr>
        <p:xfrm>
          <a:off x="423863" y="860425"/>
          <a:ext cx="4437062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6" name="数式" r:id="rId3" imgW="1803240" imgH="1054080" progId="Equation.3">
                  <p:embed/>
                </p:oleObj>
              </mc:Choice>
              <mc:Fallback>
                <p:oleObj name="数式" r:id="rId3" imgW="1803240" imgH="1054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860425"/>
                        <a:ext cx="4437062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equations for fluids -- continued</a:t>
            </a:r>
          </a:p>
          <a:p>
            <a:pPr lvl="1"/>
            <a:r>
              <a:rPr lang="en-US" sz="2400" dirty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6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27840"/>
              </p:ext>
            </p:extLst>
          </p:nvPr>
        </p:nvGraphicFramePr>
        <p:xfrm>
          <a:off x="762000" y="381000"/>
          <a:ext cx="5843587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5" name="数式" r:id="rId3" imgW="2374560" imgH="1726920" progId="Equation.3">
                  <p:embed/>
                </p:oleObj>
              </mc:Choice>
              <mc:Fallback>
                <p:oleObj name="数式" r:id="rId3" imgW="2374560" imgH="1726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"/>
                        <a:ext cx="5843587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145925"/>
              </p:ext>
            </p:extLst>
          </p:nvPr>
        </p:nvGraphicFramePr>
        <p:xfrm>
          <a:off x="609600" y="4572000"/>
          <a:ext cx="6907212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6" name="数式" r:id="rId5" imgW="2806560" imgH="660240" progId="Equation.3">
                  <p:embed/>
                </p:oleObj>
              </mc:Choice>
              <mc:Fallback>
                <p:oleObj name="数式" r:id="rId5" imgW="280656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6907212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5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16696</TotalTime>
  <Words>340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802</cp:revision>
  <cp:lastPrinted>2012-10-29T15:15:30Z</cp:lastPrinted>
  <dcterms:created xsi:type="dcterms:W3CDTF">2012-01-10T18:32:24Z</dcterms:created>
  <dcterms:modified xsi:type="dcterms:W3CDTF">2012-11-01T12:29:30Z</dcterms:modified>
</cp:coreProperties>
</file>