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6" r:id="rId2"/>
    <p:sldId id="354" r:id="rId3"/>
    <p:sldId id="335" r:id="rId4"/>
    <p:sldId id="355" r:id="rId5"/>
    <p:sldId id="352" r:id="rId6"/>
    <p:sldId id="353" r:id="rId7"/>
    <p:sldId id="357" r:id="rId8"/>
    <p:sldId id="358" r:id="rId9"/>
    <p:sldId id="359" r:id="rId10"/>
    <p:sldId id="360" r:id="rId11"/>
    <p:sldId id="361" r:id="rId12"/>
    <p:sldId id="362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83" d="100"/>
          <a:sy n="83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9.wmf"/><Relationship Id="rId1" Type="http://schemas.openxmlformats.org/officeDocument/2006/relationships/image" Target="../media/image20.wmf"/><Relationship Id="rId4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40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9/3/2012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711  Fall 2012 --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9/3/2012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711  Fall 2012 --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9/3/2012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711  Fall 2012 --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9/3/2012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711  Fall 2012 --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9/3/2012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711  Fall 2012 --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9/3/2012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711  Fall 2012 --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9/3/2012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711  Fall 2012 -- Lecture 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9/3/2012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711  Fall 2012 -- Lecture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711  Fall 2012 --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9/3/2012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711  Fall 2012 --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9/3/2012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711  Fall 2012 --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9/3/2012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PHY 711  Fall 2012 --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2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711  Fall 2012 --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239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sz="3200" b="1" dirty="0">
              <a:solidFill>
                <a:schemeClr val="folHlink"/>
              </a:solidFill>
            </a:endParaRPr>
          </a:p>
          <a:p>
            <a:pPr lvl="1" indent="-457200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Chapter 1 – scattering theory continued; center of mass versus laboratory reference frame.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711  Fall 2012 --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Differential cross sections in different reference frames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45146"/>
              </p:ext>
            </p:extLst>
          </p:nvPr>
        </p:nvGraphicFramePr>
        <p:xfrm>
          <a:off x="685800" y="934105"/>
          <a:ext cx="4856162" cy="220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数式" r:id="rId3" imgW="2057400" imgH="965160" progId="Equation.3">
                  <p:embed/>
                </p:oleObj>
              </mc:Choice>
              <mc:Fallback>
                <p:oleObj name="数式" r:id="rId3" imgW="2057400" imgH="96516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34105"/>
                        <a:ext cx="4856162" cy="220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255885"/>
              </p:ext>
            </p:extLst>
          </p:nvPr>
        </p:nvGraphicFramePr>
        <p:xfrm>
          <a:off x="585787" y="3429000"/>
          <a:ext cx="7415213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数式" r:id="rId5" imgW="3238200" imgH="939600" progId="Equation.3">
                  <p:embed/>
                </p:oleObj>
              </mc:Choice>
              <mc:Fallback>
                <p:oleObj name="数式" r:id="rId5" imgW="3238200" imgH="93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" y="3429000"/>
                        <a:ext cx="7415213" cy="214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070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711  Fall 2012 --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Differential cross sections in different reference frames –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027733"/>
              </p:ext>
            </p:extLst>
          </p:nvPr>
        </p:nvGraphicFramePr>
        <p:xfrm>
          <a:off x="581025" y="1482725"/>
          <a:ext cx="5065713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1" name="数式" r:id="rId3" imgW="2145960" imgH="482400" progId="Equation.3">
                  <p:embed/>
                </p:oleObj>
              </mc:Choice>
              <mc:Fallback>
                <p:oleObj name="数式" r:id="rId3" imgW="21459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1482725"/>
                        <a:ext cx="5065713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388545"/>
              </p:ext>
            </p:extLst>
          </p:nvPr>
        </p:nvGraphicFramePr>
        <p:xfrm>
          <a:off x="300038" y="3116263"/>
          <a:ext cx="8543925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2" name="数式" r:id="rId5" imgW="3619440" imgH="507960" progId="Equation.3">
                  <p:embed/>
                </p:oleObj>
              </mc:Choice>
              <mc:Fallback>
                <p:oleObj name="数式" r:id="rId5" imgW="361944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3116263"/>
                        <a:ext cx="8543925" cy="115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357785"/>
              </p:ext>
            </p:extLst>
          </p:nvPr>
        </p:nvGraphicFramePr>
        <p:xfrm>
          <a:off x="685800" y="4800600"/>
          <a:ext cx="46767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3" name="数式" r:id="rId7" imgW="1981080" imgH="431640" progId="Equation.3">
                  <p:embed/>
                </p:oleObj>
              </mc:Choice>
              <mc:Fallback>
                <p:oleObj name="数式" r:id="rId7" imgW="198108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00600"/>
                        <a:ext cx="46767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72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711  Fall 2012 --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" y="265491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 suppose </a:t>
            </a:r>
            <a:r>
              <a:rPr lang="en-US" sz="2400" i="1" dirty="0" smtClean="0">
                <a:latin typeface="+mj-lt"/>
              </a:rPr>
              <a:t> m</a:t>
            </a:r>
            <a:r>
              <a:rPr lang="en-US" sz="2400" i="1" baseline="-25000" dirty="0" smtClean="0">
                <a:latin typeface="+mj-lt"/>
              </a:rPr>
              <a:t>1</a:t>
            </a:r>
            <a:r>
              <a:rPr lang="en-US" sz="2400" i="1" dirty="0" smtClean="0">
                <a:latin typeface="+mj-lt"/>
              </a:rPr>
              <a:t> = m</a:t>
            </a:r>
            <a:r>
              <a:rPr lang="en-US" sz="2400" i="1" baseline="-25000" dirty="0" smtClean="0">
                <a:latin typeface="+mj-lt"/>
              </a:rPr>
              <a:t>2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691487"/>
              </p:ext>
            </p:extLst>
          </p:nvPr>
        </p:nvGraphicFramePr>
        <p:xfrm>
          <a:off x="285750" y="373063"/>
          <a:ext cx="8542338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数式" r:id="rId3" imgW="3619440" imgH="507960" progId="Equation.3">
                  <p:embed/>
                </p:oleObj>
              </mc:Choice>
              <mc:Fallback>
                <p:oleObj name="数式" r:id="rId3" imgW="36194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373063"/>
                        <a:ext cx="8542338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495721"/>
              </p:ext>
            </p:extLst>
          </p:nvPr>
        </p:nvGraphicFramePr>
        <p:xfrm>
          <a:off x="381000" y="1676400"/>
          <a:ext cx="46767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数式" r:id="rId5" imgW="1981080" imgH="431640" progId="Equation.3">
                  <p:embed/>
                </p:oleObj>
              </mc:Choice>
              <mc:Fallback>
                <p:oleObj name="数式" r:id="rId5" imgW="1981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76400"/>
                        <a:ext cx="46767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637462"/>
              </p:ext>
            </p:extLst>
          </p:nvPr>
        </p:nvGraphicFramePr>
        <p:xfrm>
          <a:off x="304800" y="3116580"/>
          <a:ext cx="6146800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" name="数式" r:id="rId7" imgW="2603160" imgH="812520" progId="Equation.3">
                  <p:embed/>
                </p:oleObj>
              </mc:Choice>
              <mc:Fallback>
                <p:oleObj name="数式" r:id="rId7" imgW="2603160" imgH="8125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116580"/>
                        <a:ext cx="6146800" cy="185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640572"/>
              </p:ext>
            </p:extLst>
          </p:nvPr>
        </p:nvGraphicFramePr>
        <p:xfrm>
          <a:off x="685800" y="5105400"/>
          <a:ext cx="5275262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9" name="数式" r:id="rId9" imgW="2234880" imgH="482400" progId="Equation.3">
                  <p:embed/>
                </p:oleObj>
              </mc:Choice>
              <mc:Fallback>
                <p:oleObj name="数式" r:id="rId9" imgW="2234880" imgH="482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05400"/>
                        <a:ext cx="5275262" cy="1100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479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711  Fall 2012 --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9" t="28446" r="24076" b="17359"/>
          <a:stretch/>
        </p:blipFill>
        <p:spPr bwMode="auto">
          <a:xfrm>
            <a:off x="796437" y="1301262"/>
            <a:ext cx="8126730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533400" y="4343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711  Fall 2012 --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59" t="56558" r="33771" b="12628"/>
          <a:stretch/>
        </p:blipFill>
        <p:spPr bwMode="auto">
          <a:xfrm>
            <a:off x="990600" y="609592"/>
            <a:ext cx="7404596" cy="5048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152400"/>
            <a:ext cx="7772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Scattering geometry:</a:t>
            </a:r>
          </a:p>
        </p:txBody>
      </p:sp>
      <p:sp>
        <p:nvSpPr>
          <p:cNvPr id="6" name="Can 5"/>
          <p:cNvSpPr/>
          <p:nvPr/>
        </p:nvSpPr>
        <p:spPr>
          <a:xfrm rot="13584771">
            <a:off x="6611801" y="503013"/>
            <a:ext cx="615696" cy="846582"/>
          </a:xfrm>
          <a:prstGeom prst="ca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04800" y="4800600"/>
            <a:ext cx="2438400" cy="1346200"/>
            <a:chOff x="1828800" y="3810000"/>
            <a:chExt cx="2438400" cy="1346200"/>
          </a:xfrm>
        </p:grpSpPr>
        <p:sp>
          <p:nvSpPr>
            <p:cNvPr id="9" name="Rectangle 8"/>
            <p:cNvSpPr/>
            <p:nvPr/>
          </p:nvSpPr>
          <p:spPr>
            <a:xfrm>
              <a:off x="1828800" y="3810000"/>
              <a:ext cx="2438400" cy="133945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9889395"/>
                </p:ext>
              </p:extLst>
            </p:nvPr>
          </p:nvGraphicFramePr>
          <p:xfrm>
            <a:off x="1890713" y="3886200"/>
            <a:ext cx="2260600" cy="127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8" name="数式" r:id="rId5" imgW="1130040" imgH="634680" progId="Equation.3">
                    <p:embed/>
                  </p:oleObj>
                </mc:Choice>
                <mc:Fallback>
                  <p:oleObj name="数式" r:id="rId5" imgW="1130040" imgH="634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0713" y="3886200"/>
                          <a:ext cx="2260600" cy="127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69055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711  Fall 2012 --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Relationship between scattering angle </a:t>
            </a:r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dirty="0" smtClean="0">
                <a:latin typeface="+mj-lt"/>
              </a:rPr>
              <a:t>  and  impact parameter </a:t>
            </a:r>
            <a:r>
              <a:rPr lang="en-US" sz="2400" i="1" dirty="0" smtClean="0">
                <a:latin typeface="+mj-lt"/>
              </a:rPr>
              <a:t>b</a:t>
            </a:r>
            <a:r>
              <a:rPr lang="en-US" sz="2400" dirty="0" smtClean="0">
                <a:latin typeface="+mj-lt"/>
              </a:rPr>
              <a:t> for interaction potential </a:t>
            </a:r>
            <a:r>
              <a:rPr lang="en-US" sz="2400" i="1" dirty="0" smtClean="0">
                <a:latin typeface="+mj-lt"/>
              </a:rPr>
              <a:t>V(r)</a:t>
            </a:r>
            <a:r>
              <a:rPr lang="en-US" sz="2400" dirty="0" smtClean="0">
                <a:latin typeface="+mj-lt"/>
              </a:rPr>
              <a:t>:</a:t>
            </a: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440437"/>
              </p:ext>
            </p:extLst>
          </p:nvPr>
        </p:nvGraphicFramePr>
        <p:xfrm>
          <a:off x="609600" y="1524000"/>
          <a:ext cx="4183062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9" name="数式" r:id="rId3" imgW="2019240" imgH="914400" progId="Equation.3">
                  <p:embed/>
                </p:oleObj>
              </mc:Choice>
              <mc:Fallback>
                <p:oleObj name="数式" r:id="rId3" imgW="201924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24000"/>
                        <a:ext cx="4183062" cy="183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743200" y="4203700"/>
            <a:ext cx="2438400" cy="1346200"/>
            <a:chOff x="1828800" y="3810000"/>
            <a:chExt cx="2438400" cy="1346200"/>
          </a:xfrm>
        </p:grpSpPr>
        <p:sp>
          <p:nvSpPr>
            <p:cNvPr id="9" name="Rectangle 8"/>
            <p:cNvSpPr/>
            <p:nvPr/>
          </p:nvSpPr>
          <p:spPr>
            <a:xfrm>
              <a:off x="1828800" y="3810000"/>
              <a:ext cx="2438400" cy="133945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6603407"/>
                </p:ext>
              </p:extLst>
            </p:nvPr>
          </p:nvGraphicFramePr>
          <p:xfrm>
            <a:off x="1890713" y="3886200"/>
            <a:ext cx="2260600" cy="127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00" name="数式" r:id="rId5" imgW="1130040" imgH="634680" progId="Equation.3">
                    <p:embed/>
                  </p:oleObj>
                </mc:Choice>
                <mc:Fallback>
                  <p:oleObj name="数式" r:id="rId5" imgW="1130040" imgH="634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0713" y="3886200"/>
                          <a:ext cx="2260600" cy="127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609145"/>
              </p:ext>
            </p:extLst>
          </p:nvPr>
        </p:nvGraphicFramePr>
        <p:xfrm>
          <a:off x="5562600" y="1828800"/>
          <a:ext cx="295275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1" name="数式" r:id="rId7" imgW="1257120" imgH="660240" progId="Equation.3">
                  <p:embed/>
                </p:oleObj>
              </mc:Choice>
              <mc:Fallback>
                <p:oleObj name="数式" r:id="rId7" imgW="125712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828800"/>
                        <a:ext cx="2952750" cy="149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847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14400" y="3962400"/>
            <a:ext cx="4343400" cy="1447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711  Fall 2012 --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656641"/>
              </p:ext>
            </p:extLst>
          </p:nvPr>
        </p:nvGraphicFramePr>
        <p:xfrm>
          <a:off x="1239838" y="919163"/>
          <a:ext cx="36576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7" name="数式" r:id="rId3" imgW="1549080" imgH="1269720" progId="Equation.3">
                  <p:embed/>
                </p:oleObj>
              </mc:Choice>
              <mc:Fallback>
                <p:oleObj name="数式" r:id="rId3" imgW="1549080" imgH="1269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38" y="919163"/>
                        <a:ext cx="3657600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987104"/>
              </p:ext>
            </p:extLst>
          </p:nvPr>
        </p:nvGraphicFramePr>
        <p:xfrm>
          <a:off x="990600" y="4267200"/>
          <a:ext cx="41910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8" name="数式" r:id="rId5" imgW="2095200" imgH="634680" progId="Equation.3">
                  <p:embed/>
                </p:oleObj>
              </mc:Choice>
              <mc:Fallback>
                <p:oleObj name="数式" r:id="rId5" imgW="209520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267200"/>
                        <a:ext cx="419100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152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cross section analysis</a:t>
            </a:r>
          </a:p>
        </p:txBody>
      </p:sp>
    </p:spTree>
    <p:extLst>
      <p:ext uri="{BB962C8B-B14F-4D97-AF65-F5344CB8AC3E}">
        <p14:creationId xmlns:p14="http://schemas.microsoft.com/office/powerpoint/2010/main" val="272768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711  Fall 2012 --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" y="1386441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Hard sphere scattering: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17875"/>
            <a:ext cx="5029740" cy="2375465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925340"/>
              </p:ext>
            </p:extLst>
          </p:nvPr>
        </p:nvGraphicFramePr>
        <p:xfrm>
          <a:off x="457200" y="3016200"/>
          <a:ext cx="5484813" cy="150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6" name="数式" r:id="rId4" imgW="2323800" imgH="660240" progId="Equation.3">
                  <p:embed/>
                </p:oleObj>
              </mc:Choice>
              <mc:Fallback>
                <p:oleObj name="数式" r:id="rId4" imgW="2323800" imgH="660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16200"/>
                        <a:ext cx="5484813" cy="150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04315"/>
              </p:ext>
            </p:extLst>
          </p:nvPr>
        </p:nvGraphicFramePr>
        <p:xfrm>
          <a:off x="533400" y="5003800"/>
          <a:ext cx="29718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7" name="数式" r:id="rId6" imgW="1485720" imgH="660240" progId="Equation.3">
                  <p:embed/>
                </p:oleObj>
              </mc:Choice>
              <mc:Fallback>
                <p:oleObj name="数式" r:id="rId6" imgW="1485720" imgH="660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003800"/>
                        <a:ext cx="29718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152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cross section analysis</a:t>
            </a:r>
          </a:p>
        </p:txBody>
      </p:sp>
    </p:spTree>
    <p:extLst>
      <p:ext uri="{BB962C8B-B14F-4D97-AF65-F5344CB8AC3E}">
        <p14:creationId xmlns:p14="http://schemas.microsoft.com/office/powerpoint/2010/main" val="20659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9/3/2012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711  Fall 2012 --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results above were derived in the center of mass reference frame; relationship between normal laboratory reference and center of mass: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9050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Laboratory reference frame: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Before                                          After   </a:t>
            </a:r>
          </a:p>
        </p:txBody>
      </p:sp>
      <p:sp>
        <p:nvSpPr>
          <p:cNvPr id="7" name="Oval 6"/>
          <p:cNvSpPr/>
          <p:nvPr/>
        </p:nvSpPr>
        <p:spPr>
          <a:xfrm>
            <a:off x="5334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76400" y="32004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21030" y="3268980"/>
            <a:ext cx="6858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5800" y="3195935"/>
            <a:ext cx="62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</a:t>
            </a:r>
            <a:r>
              <a:rPr lang="en-US" sz="2400" baseline="-25000" dirty="0" smtClean="0">
                <a:latin typeface="+mj-lt"/>
              </a:rPr>
              <a:t>1</a:t>
            </a:r>
            <a:endParaRPr lang="en-US" sz="2400" dirty="0" smtClean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8770" y="3272135"/>
            <a:ext cx="10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</a:t>
            </a:r>
            <a:r>
              <a:rPr lang="en-US" sz="2400" baseline="-25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=0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953000" y="3204752"/>
            <a:ext cx="906780" cy="452848"/>
            <a:chOff x="5554980" y="2969187"/>
            <a:chExt cx="906780" cy="452848"/>
          </a:xfrm>
        </p:grpSpPr>
        <p:cxnSp>
          <p:nvCxnSpPr>
            <p:cNvPr id="13" name="Straight Arrow Connector 12"/>
            <p:cNvCxnSpPr/>
            <p:nvPr/>
          </p:nvCxnSpPr>
          <p:spPr>
            <a:xfrm flipV="1">
              <a:off x="5554980" y="3041035"/>
              <a:ext cx="830580" cy="381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6309360" y="2969187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Oval 15"/>
          <p:cNvSpPr/>
          <p:nvPr/>
        </p:nvSpPr>
        <p:spPr>
          <a:xfrm>
            <a:off x="5334000" y="39624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Arrow Connector 17"/>
          <p:cNvCxnSpPr>
            <a:endCxn id="16" idx="5"/>
          </p:cNvCxnSpPr>
          <p:nvPr/>
        </p:nvCxnSpPr>
        <p:spPr>
          <a:xfrm>
            <a:off x="4953000" y="3657600"/>
            <a:ext cx="511082" cy="43488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65370" y="3124200"/>
            <a:ext cx="62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</a:t>
            </a:r>
            <a:r>
              <a:rPr lang="en-US" sz="2400" baseline="-25000" dirty="0" smtClean="0">
                <a:latin typeface="+mj-lt"/>
              </a:rPr>
              <a:t>1</a:t>
            </a:r>
            <a:endParaRPr lang="en-US" sz="2400" dirty="0" smtClean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89170" y="3657600"/>
            <a:ext cx="10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</a:t>
            </a:r>
            <a:r>
              <a:rPr lang="en-US" sz="2400" baseline="-25000" dirty="0" smtClean="0">
                <a:latin typeface="+mj-lt"/>
              </a:rPr>
              <a:t>2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114800" y="36576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13070" y="321183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34000" y="3576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z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2743200"/>
            <a:ext cx="62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m</a:t>
            </a:r>
            <a:r>
              <a:rPr lang="en-US" sz="2400" baseline="-25000" dirty="0" smtClean="0">
                <a:solidFill>
                  <a:srgbClr val="0070C0"/>
                </a:solidFill>
                <a:latin typeface="+mj-lt"/>
              </a:rPr>
              <a:t>1</a:t>
            </a:r>
            <a:endParaRPr lang="en-US" sz="2400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17370" y="2895600"/>
            <a:ext cx="62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m</a:t>
            </a:r>
            <a:r>
              <a:rPr lang="en-US" sz="2400" baseline="-25000" dirty="0">
                <a:solidFill>
                  <a:srgbClr val="FF0000"/>
                </a:solidFill>
                <a:latin typeface="+mj-lt"/>
              </a:rPr>
              <a:t>2</a:t>
            </a:r>
            <a:endParaRPr lang="en-US" sz="24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" y="41148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Center of mass reference frame: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Before                                          After   </a:t>
            </a:r>
          </a:p>
        </p:txBody>
      </p:sp>
      <p:sp>
        <p:nvSpPr>
          <p:cNvPr id="32" name="Oval 31"/>
          <p:cNvSpPr/>
          <p:nvPr/>
        </p:nvSpPr>
        <p:spPr>
          <a:xfrm>
            <a:off x="457200" y="5410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1600200" y="5410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4830" y="5478780"/>
            <a:ext cx="533400" cy="119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86740" y="5478780"/>
            <a:ext cx="62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</a:t>
            </a:r>
            <a:r>
              <a:rPr lang="en-US" sz="2400" baseline="-25000" dirty="0" smtClean="0">
                <a:latin typeface="+mj-lt"/>
              </a:rPr>
              <a:t>1</a:t>
            </a:r>
            <a:endParaRPr lang="en-US" sz="2400" dirty="0" smtClean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12570" y="5481935"/>
            <a:ext cx="10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</a:t>
            </a:r>
            <a:r>
              <a:rPr lang="en-US" sz="2400" baseline="-25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=0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4953000" y="5166359"/>
            <a:ext cx="712470" cy="701041"/>
            <a:chOff x="5631180" y="2720994"/>
            <a:chExt cx="712470" cy="701041"/>
          </a:xfrm>
        </p:grpSpPr>
        <p:cxnSp>
          <p:nvCxnSpPr>
            <p:cNvPr id="38" name="Straight Arrow Connector 37"/>
            <p:cNvCxnSpPr>
              <a:endCxn id="39" idx="2"/>
            </p:cNvCxnSpPr>
            <p:nvPr/>
          </p:nvCxnSpPr>
          <p:spPr>
            <a:xfrm flipV="1">
              <a:off x="5631180" y="2797194"/>
              <a:ext cx="560070" cy="624841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6191250" y="2720994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0" name="Oval 39"/>
          <p:cNvSpPr/>
          <p:nvPr/>
        </p:nvSpPr>
        <p:spPr>
          <a:xfrm>
            <a:off x="4331970" y="6387792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419600" y="5889718"/>
            <a:ext cx="525780" cy="57427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773930" y="5161893"/>
            <a:ext cx="62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</a:t>
            </a:r>
            <a:r>
              <a:rPr lang="en-US" sz="2400" baseline="-25000" dirty="0" smtClean="0">
                <a:latin typeface="+mj-lt"/>
              </a:rPr>
              <a:t>1</a:t>
            </a:r>
            <a:endParaRPr lang="en-US" sz="2400" dirty="0" smtClean="0"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18685" y="5946022"/>
            <a:ext cx="10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</a:t>
            </a:r>
            <a:r>
              <a:rPr lang="en-US" sz="2400" baseline="-25000" dirty="0" smtClean="0">
                <a:latin typeface="+mj-lt"/>
              </a:rPr>
              <a:t>2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4038600" y="58674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181600" y="5481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81000" y="4953000"/>
            <a:ext cx="62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m</a:t>
            </a:r>
            <a:r>
              <a:rPr lang="en-US" sz="2400" baseline="-25000" dirty="0" smtClean="0">
                <a:solidFill>
                  <a:srgbClr val="0070C0"/>
                </a:solidFill>
                <a:latin typeface="+mj-lt"/>
              </a:rPr>
              <a:t>1</a:t>
            </a:r>
            <a:endParaRPr lang="en-US" sz="2400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41170" y="5105400"/>
            <a:ext cx="62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m</a:t>
            </a:r>
            <a:r>
              <a:rPr lang="en-US" sz="2400" baseline="-25000" dirty="0">
                <a:solidFill>
                  <a:srgbClr val="FF0000"/>
                </a:solidFill>
                <a:latin typeface="+mj-lt"/>
              </a:rPr>
              <a:t>2</a:t>
            </a:r>
            <a:endParaRPr lang="en-US" sz="2400" dirty="0" smtClean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1306830" y="5490752"/>
            <a:ext cx="36957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419600" y="5786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66111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711  Fall 2012 --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Relationship between center of mass and laboratory frames of reference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086998"/>
              </p:ext>
            </p:extLst>
          </p:nvPr>
        </p:nvGraphicFramePr>
        <p:xfrm>
          <a:off x="761206" y="1447800"/>
          <a:ext cx="6173787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name="数式" r:id="rId3" imgW="2616120" imgH="939600" progId="Equation.3">
                  <p:embed/>
                </p:oleObj>
              </mc:Choice>
              <mc:Fallback>
                <p:oleObj name="数式" r:id="rId3" imgW="261612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206" y="1447800"/>
                        <a:ext cx="6173787" cy="214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369743"/>
              </p:ext>
            </p:extLst>
          </p:nvPr>
        </p:nvGraphicFramePr>
        <p:xfrm>
          <a:off x="415924" y="3932238"/>
          <a:ext cx="4765676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数式" r:id="rId5" imgW="2019240" imgH="876240" progId="Equation.3">
                  <p:embed/>
                </p:oleObj>
              </mc:Choice>
              <mc:Fallback>
                <p:oleObj name="数式" r:id="rId5" imgW="2019240" imgH="876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4" y="3932238"/>
                        <a:ext cx="4765676" cy="199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6431280" y="4724399"/>
            <a:ext cx="560070" cy="62484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915150" y="4646668"/>
            <a:ext cx="152400" cy="155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19825" y="4661907"/>
            <a:ext cx="62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</a:t>
            </a:r>
            <a:r>
              <a:rPr lang="en-US" sz="2400" baseline="-25000" dirty="0" smtClean="0">
                <a:latin typeface="+mj-lt"/>
              </a:rPr>
              <a:t>1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14" name="Straight Arrow Connector 13"/>
          <p:cNvCxnSpPr>
            <a:stCxn id="11" idx="2"/>
          </p:cNvCxnSpPr>
          <p:nvPr/>
        </p:nvCxnSpPr>
        <p:spPr>
          <a:xfrm flipV="1">
            <a:off x="6915150" y="4724399"/>
            <a:ext cx="781050" cy="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10400" y="4191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</a:t>
            </a:r>
            <a:r>
              <a:rPr lang="en-US" sz="2400" baseline="-25000" dirty="0" smtClean="0">
                <a:latin typeface="+mj-lt"/>
              </a:rPr>
              <a:t>CM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431280" y="4724400"/>
            <a:ext cx="1150620" cy="6248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79970" y="4800600"/>
            <a:ext cx="62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</a:t>
            </a:r>
            <a:r>
              <a:rPr lang="en-US" sz="2400" baseline="-25000" dirty="0" smtClean="0">
                <a:latin typeface="+mj-lt"/>
              </a:rPr>
              <a:t>1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5257800" y="5349240"/>
            <a:ext cx="30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72275" y="4953000"/>
            <a:ext cx="695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30340" y="4953000"/>
            <a:ext cx="695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14733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28600" y="5105400"/>
            <a:ext cx="58674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PHY 711  Fall 2012 --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990600" y="1981200"/>
            <a:ext cx="3048000" cy="1223665"/>
            <a:chOff x="5257800" y="4191000"/>
            <a:chExt cx="3048000" cy="1223665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6431280" y="4724399"/>
              <a:ext cx="560070" cy="624841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6915150" y="4646668"/>
              <a:ext cx="152400" cy="1554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219825" y="4661907"/>
              <a:ext cx="6210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V</a:t>
              </a:r>
              <a:r>
                <a:rPr lang="en-US" sz="2400" baseline="-25000" dirty="0" smtClean="0">
                  <a:latin typeface="+mj-lt"/>
                </a:rPr>
                <a:t>1</a:t>
              </a:r>
              <a:endParaRPr lang="en-US" sz="2400" dirty="0" smtClean="0">
                <a:latin typeface="+mj-lt"/>
              </a:endParaRP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V="1">
              <a:off x="6915150" y="4724399"/>
              <a:ext cx="781050" cy="1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010400" y="4191000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V</a:t>
              </a:r>
              <a:r>
                <a:rPr lang="en-US" sz="2400" baseline="-25000" dirty="0" smtClean="0">
                  <a:latin typeface="+mj-lt"/>
                </a:rPr>
                <a:t>CM</a:t>
              </a:r>
              <a:endParaRPr lang="en-US" sz="2400" dirty="0" smtClean="0">
                <a:latin typeface="+mj-lt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6431280" y="4724400"/>
              <a:ext cx="1150620" cy="62484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79970" y="4800600"/>
              <a:ext cx="6210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v</a:t>
              </a:r>
              <a:r>
                <a:rPr lang="en-US" sz="2400" baseline="-25000" dirty="0" smtClean="0">
                  <a:latin typeface="+mj-lt"/>
                </a:rPr>
                <a:t>1</a:t>
              </a:r>
              <a:endParaRPr lang="en-US" sz="2400" dirty="0" smtClean="0">
                <a:latin typeface="+mj-lt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257800" y="5349240"/>
              <a:ext cx="30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72275" y="4953000"/>
              <a:ext cx="6953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y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30340" y="4953000"/>
              <a:ext cx="6953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q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28600" y="3048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Relationship between center of mass and laboratory frames of reference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363664"/>
              </p:ext>
            </p:extLst>
          </p:nvPr>
        </p:nvGraphicFramePr>
        <p:xfrm>
          <a:off x="190182" y="3505200"/>
          <a:ext cx="5845175" cy="254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name="数式" r:id="rId3" imgW="2476440" imgH="1117440" progId="Equation.3">
                  <p:embed/>
                </p:oleObj>
              </mc:Choice>
              <mc:Fallback>
                <p:oleObj name="数式" r:id="rId3" imgW="2476440" imgH="11174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" y="3505200"/>
                        <a:ext cx="5845175" cy="254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828388"/>
              </p:ext>
            </p:extLst>
          </p:nvPr>
        </p:nvGraphicFramePr>
        <p:xfrm>
          <a:off x="4034790" y="2125821"/>
          <a:ext cx="4945062" cy="202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9" name="数式" r:id="rId5" imgW="2095200" imgH="888840" progId="Equation.3">
                  <p:embed/>
                </p:oleObj>
              </mc:Choice>
              <mc:Fallback>
                <p:oleObj name="数式" r:id="rId5" imgW="2095200" imgH="8888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4790" y="2125821"/>
                        <a:ext cx="4945062" cy="202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76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4378</TotalTime>
  <Words>280</Words>
  <Application>Microsoft Office PowerPoint</Application>
  <PresentationFormat>On-screen Show (4:3)</PresentationFormat>
  <Paragraphs>84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234</cp:revision>
  <cp:lastPrinted>2012-09-03T14:51:48Z</cp:lastPrinted>
  <dcterms:created xsi:type="dcterms:W3CDTF">2012-01-10T18:32:24Z</dcterms:created>
  <dcterms:modified xsi:type="dcterms:W3CDTF">2012-09-05T17:21:18Z</dcterms:modified>
</cp:coreProperties>
</file>