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6" r:id="rId2"/>
    <p:sldId id="354" r:id="rId3"/>
    <p:sldId id="401" r:id="rId4"/>
    <p:sldId id="402" r:id="rId5"/>
    <p:sldId id="406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7" r:id="rId17"/>
    <p:sldId id="418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 autoAdjust="0"/>
    <p:restoredTop sz="94660"/>
  </p:normalViewPr>
  <p:slideViewPr>
    <p:cSldViewPr>
      <p:cViewPr varScale="1">
        <p:scale>
          <a:sx n="57" d="100"/>
          <a:sy n="57" d="100"/>
        </p:scale>
        <p:origin x="-14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11/9/2012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3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6096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</a:t>
            </a:r>
            <a:r>
              <a:rPr lang="en-US" sz="3200" b="1" dirty="0"/>
              <a:t>7</a:t>
            </a:r>
            <a:r>
              <a:rPr lang="en-US" sz="3200" b="1" dirty="0" smtClean="0"/>
              <a:t>11 Classical Mechanics and Mathematical Methods</a:t>
            </a:r>
          </a:p>
          <a:p>
            <a:pPr algn="ctr"/>
            <a:r>
              <a:rPr lang="en-US" sz="3200" b="1" dirty="0" smtClean="0"/>
              <a:t>10-10:50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31: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457200" lvl="2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Wave equation for sound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  <a:sym typeface="Wingdings" pitchFamily="2" charset="2"/>
              </a:rPr>
              <a:t>Standing waves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  <a:sym typeface="Wingdings" pitchFamily="2" charset="2"/>
              </a:rPr>
              <a:t>Green’s function for wave equation; wave scattering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pic>
        <p:nvPicPr>
          <p:cNvPr id="3205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6400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781872"/>
              </p:ext>
            </p:extLst>
          </p:nvPr>
        </p:nvGraphicFramePr>
        <p:xfrm>
          <a:off x="228600" y="228600"/>
          <a:ext cx="41640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35" name="数式" r:id="rId4" imgW="1625400" imgH="228600" progId="Equation.3">
                  <p:embed/>
                </p:oleObj>
              </mc:Choice>
              <mc:Fallback>
                <p:oleObj name="数式" r:id="rId4" imgW="16254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416401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1371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m=0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193070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m=1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19400" y="2414539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m=2</a:t>
            </a:r>
          </a:p>
        </p:txBody>
      </p:sp>
    </p:spTree>
    <p:extLst>
      <p:ext uri="{BB962C8B-B14F-4D97-AF65-F5344CB8AC3E}">
        <p14:creationId xmlns:p14="http://schemas.microsoft.com/office/powerpoint/2010/main" val="3792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04800" y="995065"/>
            <a:ext cx="6076950" cy="3810000"/>
            <a:chOff x="914400" y="1752600"/>
            <a:chExt cx="6076950" cy="3810000"/>
          </a:xfrm>
        </p:grpSpPr>
        <p:pic>
          <p:nvPicPr>
            <p:cNvPr id="32153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752600"/>
              <a:ext cx="6076950" cy="381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524000" y="3729335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+mj-lt"/>
                </a:rPr>
                <a:t>m=0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52600" y="17526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+mj-lt"/>
                </a:rPr>
                <a:t>m=1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14600" y="24384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+mj-lt"/>
                </a:rPr>
                <a:t>m=2</a:t>
              </a: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087305"/>
              </p:ext>
            </p:extLst>
          </p:nvPr>
        </p:nvGraphicFramePr>
        <p:xfrm>
          <a:off x="304800" y="152400"/>
          <a:ext cx="6051550" cy="99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57" name="数式" r:id="rId4" imgW="2361960" imgH="393480" progId="Equation.3">
                  <p:embed/>
                </p:oleObj>
              </mc:Choice>
              <mc:Fallback>
                <p:oleObj name="数式" r:id="rId4" imgW="23619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2400"/>
                        <a:ext cx="6051550" cy="992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04800" y="5334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Zeros of derivatives:  m=0:  0.00000, 3.83171, 7.01559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m=1:  1.84118, 5.33144, 8.53632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m=2:  3.05424, 6.70613, 9.96947</a:t>
            </a:r>
          </a:p>
        </p:txBody>
      </p:sp>
    </p:spTree>
    <p:extLst>
      <p:ext uri="{BB962C8B-B14F-4D97-AF65-F5344CB8AC3E}">
        <p14:creationId xmlns:p14="http://schemas.microsoft.com/office/powerpoint/2010/main" val="268828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81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Boundary condition for z=0, z=L: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460655"/>
              </p:ext>
            </p:extLst>
          </p:nvPr>
        </p:nvGraphicFramePr>
        <p:xfrm>
          <a:off x="381001" y="1066800"/>
          <a:ext cx="5867399" cy="24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02" name="数式" r:id="rId3" imgW="2514600" imgH="1054080" progId="Equation.3">
                  <p:embed/>
                </p:oleObj>
              </mc:Choice>
              <mc:Fallback>
                <p:oleObj name="数式" r:id="rId3" imgW="2514600" imgH="10540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1" y="1066800"/>
                        <a:ext cx="5867399" cy="24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624642"/>
              </p:ext>
            </p:extLst>
          </p:nvPr>
        </p:nvGraphicFramePr>
        <p:xfrm>
          <a:off x="501650" y="3657600"/>
          <a:ext cx="53213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03" name="数式" r:id="rId5" imgW="2108160" imgH="1155600" progId="Equation.3">
                  <p:embed/>
                </p:oleObj>
              </mc:Choice>
              <mc:Fallback>
                <p:oleObj name="数式" r:id="rId5" imgW="2108160" imgH="1155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3657600"/>
                        <a:ext cx="5321300" cy="287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333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1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638284"/>
              </p:ext>
            </p:extLst>
          </p:nvPr>
        </p:nvGraphicFramePr>
        <p:xfrm>
          <a:off x="911225" y="990600"/>
          <a:ext cx="785495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04" name="数式" r:id="rId3" imgW="3111480" imgH="1028520" progId="Equation.3">
                  <p:embed/>
                </p:oleObj>
              </mc:Choice>
              <mc:Fallback>
                <p:oleObj name="数式" r:id="rId3" imgW="3111480" imgH="10285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990600"/>
                        <a:ext cx="7854950" cy="256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8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404780"/>
              </p:ext>
            </p:extLst>
          </p:nvPr>
        </p:nvGraphicFramePr>
        <p:xfrm>
          <a:off x="1036637" y="1295400"/>
          <a:ext cx="6964363" cy="242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40" name="数式" r:id="rId3" imgW="2984400" imgH="1054080" progId="Equation.3">
                  <p:embed/>
                </p:oleObj>
              </mc:Choice>
              <mc:Fallback>
                <p:oleObj name="数式" r:id="rId3" imgW="2984400" imgH="1054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7" y="1295400"/>
                        <a:ext cx="6964363" cy="242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381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Alternate boundary condition for z=0, z=L: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599542"/>
              </p:ext>
            </p:extLst>
          </p:nvPr>
        </p:nvGraphicFramePr>
        <p:xfrm>
          <a:off x="1219200" y="4267200"/>
          <a:ext cx="4616450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41" name="数式" r:id="rId5" imgW="1828800" imgH="507960" progId="Equation.3">
                  <p:embed/>
                </p:oleObj>
              </mc:Choice>
              <mc:Fallback>
                <p:oleObj name="数式" r:id="rId5" imgW="182880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4616450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38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253166"/>
              </p:ext>
            </p:extLst>
          </p:nvPr>
        </p:nvGraphicFramePr>
        <p:xfrm>
          <a:off x="2503488" y="838200"/>
          <a:ext cx="3910012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57" name="数式" r:id="rId3" imgW="1231560" imgH="419040" progId="Equation.3">
                  <p:embed/>
                </p:oleObj>
              </mc:Choice>
              <mc:Fallback>
                <p:oleObj name="数式" r:id="rId3" imgW="123156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838200"/>
                        <a:ext cx="3910012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286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Other solutions to wave equation: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757921"/>
              </p:ext>
            </p:extLst>
          </p:nvPr>
        </p:nvGraphicFramePr>
        <p:xfrm>
          <a:off x="522287" y="2478087"/>
          <a:ext cx="7859713" cy="209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58" name="数式" r:id="rId5" imgW="2476440" imgH="685800" progId="Equation.3">
                  <p:embed/>
                </p:oleObj>
              </mc:Choice>
              <mc:Fallback>
                <p:oleObj name="数式" r:id="rId5" imgW="247644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7" y="2478087"/>
                        <a:ext cx="7859713" cy="209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474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349103"/>
              </p:ext>
            </p:extLst>
          </p:nvPr>
        </p:nvGraphicFramePr>
        <p:xfrm>
          <a:off x="76200" y="1015999"/>
          <a:ext cx="8865458" cy="4775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69" name="数式" r:id="rId3" imgW="2971800" imgH="1663560" progId="Equation.3">
                  <p:embed/>
                </p:oleObj>
              </mc:Choice>
              <mc:Fallback>
                <p:oleObj name="数式" r:id="rId3" imgW="2971800" imgH="1663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015999"/>
                        <a:ext cx="8865458" cy="47752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286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Wave equation with source:</a:t>
            </a:r>
          </a:p>
        </p:txBody>
      </p:sp>
    </p:spTree>
    <p:extLst>
      <p:ext uri="{BB962C8B-B14F-4D97-AF65-F5344CB8AC3E}">
        <p14:creationId xmlns:p14="http://schemas.microsoft.com/office/powerpoint/2010/main" val="79969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203781"/>
              </p:ext>
            </p:extLst>
          </p:nvPr>
        </p:nvGraphicFramePr>
        <p:xfrm>
          <a:off x="951706" y="1143000"/>
          <a:ext cx="6478588" cy="277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91" name="数式" r:id="rId3" imgW="2171520" imgH="965160" progId="Equation.3">
                  <p:embed/>
                </p:oleObj>
              </mc:Choice>
              <mc:Fallback>
                <p:oleObj name="数式" r:id="rId3" imgW="2171520" imgH="965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706" y="1143000"/>
                        <a:ext cx="6478588" cy="2770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286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Wave equation with source -- continued:</a:t>
            </a:r>
          </a:p>
        </p:txBody>
      </p:sp>
    </p:spTree>
    <p:extLst>
      <p:ext uri="{BB962C8B-B14F-4D97-AF65-F5344CB8AC3E}">
        <p14:creationId xmlns:p14="http://schemas.microsoft.com/office/powerpoint/2010/main" val="8102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pic>
        <p:nvPicPr>
          <p:cNvPr id="3153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7" t="24625" r="36547" b="5263"/>
          <a:stretch/>
        </p:blipFill>
        <p:spPr bwMode="auto">
          <a:xfrm>
            <a:off x="1295400" y="533400"/>
            <a:ext cx="6535189" cy="574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1066800" y="5895594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175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Linearization of the fluid dynamics relations: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345572"/>
              </p:ext>
            </p:extLst>
          </p:nvPr>
        </p:nvGraphicFramePr>
        <p:xfrm>
          <a:off x="685800" y="811030"/>
          <a:ext cx="6030913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95" name="数式" r:id="rId3" imgW="2450880" imgH="1054080" progId="Equation.3">
                  <p:embed/>
                </p:oleObj>
              </mc:Choice>
              <mc:Fallback>
                <p:oleObj name="数式" r:id="rId3" imgW="2450880" imgH="10540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811030"/>
                        <a:ext cx="6030913" cy="249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314118"/>
              </p:ext>
            </p:extLst>
          </p:nvPr>
        </p:nvGraphicFramePr>
        <p:xfrm>
          <a:off x="838200" y="3276600"/>
          <a:ext cx="2813050" cy="270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96" name="数式" r:id="rId5" imgW="1143000" imgH="1143000" progId="Equation.3">
                  <p:embed/>
                </p:oleObj>
              </mc:Choice>
              <mc:Fallback>
                <p:oleObj name="数式" r:id="rId5" imgW="1143000" imgH="1143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76600"/>
                        <a:ext cx="2813050" cy="270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019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795312"/>
              </p:ext>
            </p:extLst>
          </p:nvPr>
        </p:nvGraphicFramePr>
        <p:xfrm>
          <a:off x="152400" y="152400"/>
          <a:ext cx="6343650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67" name="数式" r:id="rId3" imgW="2577960" imgH="1054080" progId="Equation.3">
                  <p:embed/>
                </p:oleObj>
              </mc:Choice>
              <mc:Fallback>
                <p:oleObj name="数式" r:id="rId3" imgW="2577960" imgH="1054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6343650" cy="249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828613"/>
              </p:ext>
            </p:extLst>
          </p:nvPr>
        </p:nvGraphicFramePr>
        <p:xfrm>
          <a:off x="228600" y="2667000"/>
          <a:ext cx="47815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68" name="数式" r:id="rId5" imgW="1942920" imgH="203040" progId="Equation.3">
                  <p:embed/>
                </p:oleObj>
              </mc:Choice>
              <mc:Fallback>
                <p:oleObj name="数式" r:id="rId5" imgW="194292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667000"/>
                        <a:ext cx="47815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649589"/>
              </p:ext>
            </p:extLst>
          </p:nvPr>
        </p:nvGraphicFramePr>
        <p:xfrm>
          <a:off x="304800" y="3200400"/>
          <a:ext cx="45053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69" name="数式" r:id="rId7" imgW="2006280" imgH="711000" progId="Equation.3">
                  <p:embed/>
                </p:oleObj>
              </mc:Choice>
              <mc:Fallback>
                <p:oleObj name="数式" r:id="rId7" imgW="200628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00400"/>
                        <a:ext cx="4505325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508404"/>
              </p:ext>
            </p:extLst>
          </p:nvPr>
        </p:nvGraphicFramePr>
        <p:xfrm>
          <a:off x="457200" y="4953000"/>
          <a:ext cx="3505200" cy="1279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70" name="数式" r:id="rId9" imgW="1104840" imgH="419040" progId="Equation.3">
                  <p:embed/>
                </p:oleObj>
              </mc:Choice>
              <mc:Fallback>
                <p:oleObj name="数式" r:id="rId9" imgW="110484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953000"/>
                        <a:ext cx="3505200" cy="127964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10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546291"/>
              </p:ext>
            </p:extLst>
          </p:nvPr>
        </p:nvGraphicFramePr>
        <p:xfrm>
          <a:off x="88900" y="152400"/>
          <a:ext cx="3779838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3" name="数式" r:id="rId3" imgW="1536480" imgH="1320480" progId="Equation.3">
                  <p:embed/>
                </p:oleObj>
              </mc:Choice>
              <mc:Fallback>
                <p:oleObj name="数式" r:id="rId3" imgW="1536480" imgH="1320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" y="152400"/>
                        <a:ext cx="3779838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950037"/>
              </p:ext>
            </p:extLst>
          </p:nvPr>
        </p:nvGraphicFramePr>
        <p:xfrm>
          <a:off x="228600" y="3352800"/>
          <a:ext cx="8715376" cy="309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4" name="数式" r:id="rId5" imgW="3543120" imgH="1307880" progId="Equation.3">
                  <p:embed/>
                </p:oleObj>
              </mc:Choice>
              <mc:Fallback>
                <p:oleObj name="数式" r:id="rId5" imgW="3543120" imgH="1307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352800"/>
                        <a:ext cx="8715376" cy="309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114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10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Time harmonic standing waves in a pipe</a:t>
            </a:r>
          </a:p>
        </p:txBody>
      </p:sp>
      <p:sp>
        <p:nvSpPr>
          <p:cNvPr id="6" name="Can 5"/>
          <p:cNvSpPr/>
          <p:nvPr/>
        </p:nvSpPr>
        <p:spPr>
          <a:xfrm>
            <a:off x="1447800" y="1524000"/>
            <a:ext cx="914400" cy="3124200"/>
          </a:xfrm>
          <a:prstGeom prst="can">
            <a:avLst>
              <a:gd name="adj" fmla="val 43182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914400" y="1752600"/>
            <a:ext cx="457200" cy="27432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2971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1752600"/>
            <a:ext cx="304800" cy="152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81200" y="1447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a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753404"/>
              </p:ext>
            </p:extLst>
          </p:nvPr>
        </p:nvGraphicFramePr>
        <p:xfrm>
          <a:off x="3124200" y="1447800"/>
          <a:ext cx="35052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72" name="数式" r:id="rId3" imgW="1104840" imgH="419040" progId="Equation.3">
                  <p:embed/>
                </p:oleObj>
              </mc:Choice>
              <mc:Fallback>
                <p:oleObj name="数式" r:id="rId3" imgW="1104840" imgH="419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447800"/>
                        <a:ext cx="3505200" cy="12795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316324"/>
              </p:ext>
            </p:extLst>
          </p:nvPr>
        </p:nvGraphicFramePr>
        <p:xfrm>
          <a:off x="3200400" y="3581400"/>
          <a:ext cx="5684838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73" name="数式" r:id="rId5" imgW="2311200" imgH="850680" progId="Equation.3">
                  <p:embed/>
                </p:oleObj>
              </mc:Choice>
              <mc:Fallback>
                <p:oleObj name="数式" r:id="rId5" imgW="2311200" imgH="850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5684838" cy="201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301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065985"/>
              </p:ext>
            </p:extLst>
          </p:nvPr>
        </p:nvGraphicFramePr>
        <p:xfrm>
          <a:off x="152400" y="1752600"/>
          <a:ext cx="8916988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3" name="数式" r:id="rId3" imgW="2882880" imgH="1396800" progId="Equation.3">
                  <p:embed/>
                </p:oleObj>
              </mc:Choice>
              <mc:Fallback>
                <p:oleObj name="数式" r:id="rId3" imgW="2882880" imgH="1396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752600"/>
                        <a:ext cx="8916988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773880"/>
              </p:ext>
            </p:extLst>
          </p:nvPr>
        </p:nvGraphicFramePr>
        <p:xfrm>
          <a:off x="609600" y="304800"/>
          <a:ext cx="7697788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4" name="数式" r:id="rId5" imgW="2425680" imgH="419040" progId="Equation.3">
                  <p:embed/>
                </p:oleObj>
              </mc:Choice>
              <mc:Fallback>
                <p:oleObj name="数式" r:id="rId5" imgW="2425680" imgH="419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"/>
                        <a:ext cx="7697788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2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638199"/>
              </p:ext>
            </p:extLst>
          </p:nvPr>
        </p:nvGraphicFramePr>
        <p:xfrm>
          <a:off x="0" y="228600"/>
          <a:ext cx="8916988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5" name="数式" r:id="rId3" imgW="2882880" imgH="482400" progId="Equation.3">
                  <p:embed/>
                </p:oleObj>
              </mc:Choice>
              <mc:Fallback>
                <p:oleObj name="数式" r:id="rId3" imgW="288288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8600"/>
                        <a:ext cx="8916988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513984"/>
              </p:ext>
            </p:extLst>
          </p:nvPr>
        </p:nvGraphicFramePr>
        <p:xfrm>
          <a:off x="304800" y="1905000"/>
          <a:ext cx="6205538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6" name="数式" r:id="rId5" imgW="2006280" imgH="228600" progId="Equation.3">
                  <p:embed/>
                </p:oleObj>
              </mc:Choice>
              <mc:Fallback>
                <p:oleObj name="数式" r:id="rId5" imgW="200628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905000"/>
                        <a:ext cx="6205538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854514"/>
              </p:ext>
            </p:extLst>
          </p:nvPr>
        </p:nvGraphicFramePr>
        <p:xfrm>
          <a:off x="93663" y="2819400"/>
          <a:ext cx="91122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7" name="数式" r:id="rId7" imgW="2946240" imgH="228600" progId="Equation.3">
                  <p:embed/>
                </p:oleObj>
              </mc:Choice>
              <mc:Fallback>
                <p:oleObj name="数式" r:id="rId7" imgW="29462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3" y="2819400"/>
                        <a:ext cx="91122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608412"/>
              </p:ext>
            </p:extLst>
          </p:nvPr>
        </p:nvGraphicFramePr>
        <p:xfrm>
          <a:off x="119063" y="3570288"/>
          <a:ext cx="80899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8" name="数式" r:id="rId9" imgW="2616120" imgH="228600" progId="Equation.3">
                  <p:embed/>
                </p:oleObj>
              </mc:Choice>
              <mc:Fallback>
                <p:oleObj name="数式" r:id="rId9" imgW="261612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3" y="3570288"/>
                        <a:ext cx="80899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760773"/>
              </p:ext>
            </p:extLst>
          </p:nvPr>
        </p:nvGraphicFramePr>
        <p:xfrm>
          <a:off x="304800" y="4495800"/>
          <a:ext cx="7070725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9" name="数式" r:id="rId11" imgW="2286000" imgH="482400" progId="Equation.3">
                  <p:embed/>
                </p:oleObj>
              </mc:Choice>
              <mc:Fallback>
                <p:oleObj name="数式" r:id="rId11" imgW="228600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95800"/>
                        <a:ext cx="7070725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89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11/09/2012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2012 -- Lecture 31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307744"/>
              </p:ext>
            </p:extLst>
          </p:nvPr>
        </p:nvGraphicFramePr>
        <p:xfrm>
          <a:off x="152400" y="2133600"/>
          <a:ext cx="8848899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7" name="数式" r:id="rId3" imgW="3454200" imgH="1600200" progId="Equation.3">
                  <p:embed/>
                </p:oleObj>
              </mc:Choice>
              <mc:Fallback>
                <p:oleObj name="数式" r:id="rId3" imgW="3454200" imgH="1600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133600"/>
                        <a:ext cx="8848899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820562"/>
              </p:ext>
            </p:extLst>
          </p:nvPr>
        </p:nvGraphicFramePr>
        <p:xfrm>
          <a:off x="228600" y="304800"/>
          <a:ext cx="7070725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8" name="数式" r:id="rId5" imgW="2286000" imgH="482400" progId="Equation.3">
                  <p:embed/>
                </p:oleObj>
              </mc:Choice>
              <mc:Fallback>
                <p:oleObj name="数式" r:id="rId5" imgW="228600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04800"/>
                        <a:ext cx="7070725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56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18907</TotalTime>
  <Words>268</Words>
  <Application>Microsoft Office PowerPoint</Application>
  <PresentationFormat>On-screen Show (4:3)</PresentationFormat>
  <Paragraphs>78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数式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Natalie</cp:lastModifiedBy>
  <cp:revision>898</cp:revision>
  <cp:lastPrinted>2012-11-05T15:57:29Z</cp:lastPrinted>
  <dcterms:created xsi:type="dcterms:W3CDTF">2012-01-10T18:32:24Z</dcterms:created>
  <dcterms:modified xsi:type="dcterms:W3CDTF">2012-11-09T16:32:49Z</dcterms:modified>
</cp:coreProperties>
</file>