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6" r:id="rId2"/>
    <p:sldId id="354" r:id="rId3"/>
    <p:sldId id="359" r:id="rId4"/>
    <p:sldId id="360" r:id="rId5"/>
    <p:sldId id="361" r:id="rId6"/>
    <p:sldId id="362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8" d="100"/>
          <a:sy n="68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11/19/2012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10 in F &amp; W:    Surface waves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Water waves in a channel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Wave-like solutions; </a:t>
            </a:r>
            <a:r>
              <a:rPr lang="en-US" sz="3200" b="1" smtClean="0">
                <a:solidFill>
                  <a:schemeClr val="folHlink"/>
                </a:solidFill>
                <a:sym typeface="Wingdings" pitchFamily="2" charset="2"/>
              </a:rPr>
              <a:t>wave speed</a:t>
            </a:r>
            <a:endParaRPr lang="en-US" sz="3200" b="1" dirty="0" smtClean="0">
              <a:solidFill>
                <a:schemeClr val="folHlink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35225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7" t="24761" r="28951" b="7658"/>
          <a:stretch/>
        </p:blipFill>
        <p:spPr bwMode="auto">
          <a:xfrm>
            <a:off x="824345" y="737234"/>
            <a:ext cx="7401100" cy="5535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781395" y="4113415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71705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Cube 7"/>
          <p:cNvSpPr/>
          <p:nvPr/>
        </p:nvSpPr>
        <p:spPr>
          <a:xfrm>
            <a:off x="1066800" y="3962400"/>
            <a:ext cx="7848600" cy="2057400"/>
          </a:xfrm>
          <a:prstGeom prst="cube">
            <a:avLst>
              <a:gd name="adj" fmla="val 39601"/>
            </a:avLst>
          </a:prstGeom>
          <a:pattFill prst="zigZ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1066800" y="2895600"/>
            <a:ext cx="7848600" cy="3124200"/>
          </a:xfrm>
          <a:prstGeom prst="cube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77000" y="3124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</a:t>
            </a:r>
            <a:r>
              <a:rPr lang="en-US" sz="2400" baseline="-25000" dirty="0" smtClean="0">
                <a:latin typeface="+mj-lt"/>
              </a:rPr>
              <a:t>0</a:t>
            </a:r>
            <a:endParaRPr lang="en-US" sz="2400" dirty="0" smtClean="0">
              <a:latin typeface="+mj-lt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812280" y="3276600"/>
            <a:ext cx="274320" cy="759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>
            <a:off x="533400" y="4800600"/>
            <a:ext cx="304800" cy="1219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518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z</a:t>
            </a:r>
            <a:r>
              <a:rPr lang="en-US" sz="2400" baseline="-25000" dirty="0" smtClean="0">
                <a:latin typeface="+mj-lt"/>
              </a:rPr>
              <a:t>0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903817" y="4991100"/>
            <a:ext cx="0" cy="1028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53000" y="482403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z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066800" y="6248400"/>
            <a:ext cx="5943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239000" y="5939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x</a:t>
            </a:r>
          </a:p>
        </p:txBody>
      </p:sp>
      <p:cxnSp>
        <p:nvCxnSpPr>
          <p:cNvPr id="23" name="Curved Connector 22"/>
          <p:cNvCxnSpPr/>
          <p:nvPr/>
        </p:nvCxnSpPr>
        <p:spPr>
          <a:xfrm flipV="1">
            <a:off x="1066800" y="4114800"/>
            <a:ext cx="7010400" cy="1066800"/>
          </a:xfrm>
          <a:prstGeom prst="curvedConnector3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686098" y="5181600"/>
            <a:ext cx="0" cy="838200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28898" y="5412432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Symbol" pitchFamily="18" charset="2"/>
              </a:rPr>
              <a:t>z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5334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container of water with average height z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and surface </a:t>
            </a:r>
            <a:r>
              <a:rPr lang="en-US" sz="2400" dirty="0" smtClean="0">
                <a:latin typeface="Symbol" pitchFamily="18" charset="2"/>
              </a:rPr>
              <a:t>z: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2857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882806"/>
              </p:ext>
            </p:extLst>
          </p:nvPr>
        </p:nvGraphicFramePr>
        <p:xfrm>
          <a:off x="541338" y="152400"/>
          <a:ext cx="7250112" cy="312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93" name="数式" r:id="rId3" imgW="2946240" imgH="1320480" progId="Equation.3">
                  <p:embed/>
                </p:oleObj>
              </mc:Choice>
              <mc:Fallback>
                <p:oleObj name="数式" r:id="rId3" imgW="2946240" imgH="1320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152400"/>
                        <a:ext cx="7250112" cy="312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124127"/>
              </p:ext>
            </p:extLst>
          </p:nvPr>
        </p:nvGraphicFramePr>
        <p:xfrm>
          <a:off x="914400" y="3530600"/>
          <a:ext cx="4468812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94" name="数式" r:id="rId5" imgW="1815840" imgH="1117440" progId="Equation.3">
                  <p:embed/>
                </p:oleObj>
              </mc:Choice>
              <mc:Fallback>
                <p:oleObj name="数式" r:id="rId5" imgW="1815840" imgH="1117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30600"/>
                        <a:ext cx="4468812" cy="264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187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85800" y="457200"/>
            <a:ext cx="5014311" cy="2362200"/>
            <a:chOff x="685800" y="457200"/>
            <a:chExt cx="5014311" cy="2362200"/>
          </a:xfrm>
        </p:grpSpPr>
        <p:sp>
          <p:nvSpPr>
            <p:cNvPr id="6" name="Cube 5"/>
            <p:cNvSpPr/>
            <p:nvPr/>
          </p:nvSpPr>
          <p:spPr>
            <a:xfrm>
              <a:off x="2446020" y="1828800"/>
              <a:ext cx="457200" cy="990600"/>
            </a:xfrm>
            <a:prstGeom prst="cube">
              <a:avLst/>
            </a:prstGeom>
            <a:pattFill prst="zigZag">
              <a:fgClr>
                <a:schemeClr val="tx2">
                  <a:lumMod val="40000"/>
                  <a:lumOff val="60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24918" y="211026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  <a:r>
                <a:rPr lang="en-US" sz="2400" baseline="-25000" dirty="0" smtClean="0">
                  <a:latin typeface="+mj-lt"/>
                </a:rPr>
                <a:t>0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800" y="2124780"/>
              <a:ext cx="2225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v</a:t>
              </a:r>
              <a:r>
                <a:rPr lang="en-US" sz="2400" dirty="0" smtClean="0">
                  <a:latin typeface="+mj-lt"/>
                </a:rPr>
                <a:t>(</a:t>
              </a:r>
              <a:r>
                <a:rPr lang="en-US" sz="2400" dirty="0" err="1" smtClean="0">
                  <a:latin typeface="+mj-lt"/>
                </a:rPr>
                <a:t>x,y,t</a:t>
              </a:r>
              <a:r>
                <a:rPr lang="en-US" sz="2400" dirty="0" smtClean="0">
                  <a:latin typeface="+mj-lt"/>
                </a:rPr>
                <a:t>)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701605" y="2355612"/>
              <a:ext cx="685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903220" y="2362200"/>
              <a:ext cx="685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3589020" y="2156431"/>
              <a:ext cx="211109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/>
                <a:t>v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x+dx,y+dy,t</a:t>
              </a:r>
              <a:r>
                <a:rPr lang="en-US" sz="2400" dirty="0"/>
                <a:t>)</a:t>
              </a:r>
            </a:p>
          </p:txBody>
        </p:sp>
        <p:sp>
          <p:nvSpPr>
            <p:cNvPr id="14" name="Cube 13"/>
            <p:cNvSpPr/>
            <p:nvPr/>
          </p:nvSpPr>
          <p:spPr>
            <a:xfrm>
              <a:off x="2446020" y="1606788"/>
              <a:ext cx="457200" cy="374412"/>
            </a:xfrm>
            <a:prstGeom prst="cube">
              <a:avLst/>
            </a:prstGeom>
            <a:pattFill prst="zigZag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55620" y="1447800"/>
              <a:ext cx="2057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  <a:latin typeface="+mj-lt"/>
                </a:rPr>
                <a:t>d</a:t>
              </a:r>
              <a:r>
                <a:rPr lang="en-US" sz="2400" dirty="0" err="1" smtClean="0">
                  <a:solidFill>
                    <a:srgbClr val="FF0000"/>
                  </a:solidFill>
                  <a:latin typeface="Symbol" pitchFamily="18" charset="2"/>
                </a:rPr>
                <a:t>z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</a:rPr>
                <a:t>(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</a:rPr>
                <a:t>x,y,t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</a:rPr>
                <a:t>)/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</a:rPr>
                <a:t>dt</a:t>
              </a:r>
              <a:endParaRPr lang="en-US" sz="2400" dirty="0" smtClean="0">
                <a:solidFill>
                  <a:srgbClr val="FF0000"/>
                </a:solidFill>
                <a:latin typeface="Symbol" pitchFamily="18" charset="2"/>
              </a:endParaRPr>
            </a:p>
          </p:txBody>
        </p:sp>
        <p:sp>
          <p:nvSpPr>
            <p:cNvPr id="5" name="Cube 4"/>
            <p:cNvSpPr/>
            <p:nvPr/>
          </p:nvSpPr>
          <p:spPr>
            <a:xfrm>
              <a:off x="2446020" y="457200"/>
              <a:ext cx="457200" cy="2362200"/>
            </a:xfrm>
            <a:prstGeom prst="cube">
              <a:avLst/>
            </a:prstGeom>
            <a:solidFill>
              <a:schemeClr val="accent1">
                <a:alpha val="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34480"/>
              </p:ext>
            </p:extLst>
          </p:nvPr>
        </p:nvGraphicFramePr>
        <p:xfrm>
          <a:off x="685800" y="2913063"/>
          <a:ext cx="8188325" cy="342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05" name="数式" r:id="rId3" imgW="3327120" imgH="1447560" progId="Equation.3">
                  <p:embed/>
                </p:oleObj>
              </mc:Choice>
              <mc:Fallback>
                <p:oleObj name="数式" r:id="rId3" imgW="3327120" imgH="1447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13063"/>
                        <a:ext cx="8188325" cy="342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1205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527708"/>
              </p:ext>
            </p:extLst>
          </p:nvPr>
        </p:nvGraphicFramePr>
        <p:xfrm>
          <a:off x="1066800" y="1524000"/>
          <a:ext cx="6626225" cy="357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27" name="数式" r:id="rId3" imgW="2692080" imgH="1511280" progId="Equation.3">
                  <p:embed/>
                </p:oleObj>
              </mc:Choice>
              <mc:Fallback>
                <p:oleObj name="数式" r:id="rId3" imgW="2692080" imgH="15112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524000"/>
                        <a:ext cx="6626225" cy="357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8535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20315</TotalTime>
  <Words>117</Words>
  <Application>Microsoft Office PowerPoint</Application>
  <PresentationFormat>On-screen Show (4:3)</PresentationFormat>
  <Paragraphs>36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973</cp:revision>
  <cp:lastPrinted>2012-11-16T15:49:00Z</cp:lastPrinted>
  <dcterms:created xsi:type="dcterms:W3CDTF">2012-01-10T18:32:24Z</dcterms:created>
  <dcterms:modified xsi:type="dcterms:W3CDTF">2012-11-19T15:52:23Z</dcterms:modified>
</cp:coreProperties>
</file>