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96" r:id="rId2"/>
    <p:sldId id="354" r:id="rId3"/>
    <p:sldId id="374" r:id="rId4"/>
    <p:sldId id="371" r:id="rId5"/>
    <p:sldId id="372" r:id="rId6"/>
    <p:sldId id="373" r:id="rId7"/>
    <p:sldId id="375" r:id="rId8"/>
    <p:sldId id="376" r:id="rId9"/>
    <p:sldId id="377" r:id="rId10"/>
    <p:sldId id="378" r:id="rId11"/>
    <p:sldId id="379" r:id="rId12"/>
    <p:sldId id="380" r:id="rId13"/>
    <p:sldId id="381" r:id="rId1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57" d="100"/>
          <a:sy n="57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9/11/2012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9/11/2012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824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.edu/Encyclopedia_SI/nmah/pendulum.htm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239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5: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971550" lvl="2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Chapter 2 – Physics described in an accelerated coordinate frame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020717"/>
              </p:ext>
            </p:extLst>
          </p:nvPr>
        </p:nvGraphicFramePr>
        <p:xfrm>
          <a:off x="228600" y="6858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3" name="数式" r:id="rId4" imgW="2869920" imgH="482400" progId="Equation.3">
                  <p:embed/>
                </p:oleObj>
              </mc:Choice>
              <mc:Fallback>
                <p:oleObj name="数式" r:id="rId4" imgW="28699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6858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889208"/>
              </p:ext>
            </p:extLst>
          </p:nvPr>
        </p:nvGraphicFramePr>
        <p:xfrm>
          <a:off x="228600" y="1828800"/>
          <a:ext cx="46355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4" name="数式" r:id="rId6" imgW="2641320" imgH="660240" progId="Equation.3">
                  <p:embed/>
                </p:oleObj>
              </mc:Choice>
              <mc:Fallback>
                <p:oleObj name="数式" r:id="rId6" imgW="2641320" imgH="660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635500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478882"/>
              </p:ext>
            </p:extLst>
          </p:nvPr>
        </p:nvGraphicFramePr>
        <p:xfrm>
          <a:off x="385763" y="3411538"/>
          <a:ext cx="3767137" cy="274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5" name="数式" r:id="rId8" imgW="2145960" imgH="1574640" progId="Equation.3">
                  <p:embed/>
                </p:oleObj>
              </mc:Choice>
              <mc:Fallback>
                <p:oleObj name="数式" r:id="rId8" imgW="2145960" imgH="15746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3411538"/>
                        <a:ext cx="3767137" cy="274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7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23792"/>
              </p:ext>
            </p:extLst>
          </p:nvPr>
        </p:nvGraphicFramePr>
        <p:xfrm>
          <a:off x="492125" y="1054100"/>
          <a:ext cx="2293938" cy="1417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5" name="数式" r:id="rId4" imgW="1307880" imgH="812520" progId="Equation.3">
                  <p:embed/>
                </p:oleObj>
              </mc:Choice>
              <mc:Fallback>
                <p:oleObj name="数式" r:id="rId4" imgW="130788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1054100"/>
                        <a:ext cx="2293938" cy="1417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75552"/>
              </p:ext>
            </p:extLst>
          </p:nvPr>
        </p:nvGraphicFramePr>
        <p:xfrm>
          <a:off x="438150" y="2909888"/>
          <a:ext cx="3676650" cy="305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6" name="数式" r:id="rId6" imgW="2095200" imgH="1752480" progId="Equation.3">
                  <p:embed/>
                </p:oleObj>
              </mc:Choice>
              <mc:Fallback>
                <p:oleObj name="数式" r:id="rId6" imgW="2095200" imgH="1752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909888"/>
                        <a:ext cx="3676650" cy="305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101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4352251" y="1054578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coupled equations: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526647"/>
              </p:ext>
            </p:extLst>
          </p:nvPr>
        </p:nvGraphicFramePr>
        <p:xfrm>
          <a:off x="365125" y="1081088"/>
          <a:ext cx="3632200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8" name="数式" r:id="rId5" imgW="2070000" imgH="1726920" progId="Equation.3">
                  <p:embed/>
                </p:oleObj>
              </mc:Choice>
              <mc:Fallback>
                <p:oleObj name="数式" r:id="rId5" imgW="207000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081088"/>
                        <a:ext cx="3632200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448481"/>
              </p:ext>
            </p:extLst>
          </p:nvPr>
        </p:nvGraphicFramePr>
        <p:xfrm>
          <a:off x="427037" y="5106987"/>
          <a:ext cx="55927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9" name="数式" r:id="rId7" imgW="3187440" imgH="698400" progId="Equation.3">
                  <p:embed/>
                </p:oleObj>
              </mc:Choice>
              <mc:Fallback>
                <p:oleObj name="数式" r:id="rId7" imgW="3187440" imgH="698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" y="5106987"/>
                        <a:ext cx="55927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480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600252"/>
              </p:ext>
            </p:extLst>
          </p:nvPr>
        </p:nvGraphicFramePr>
        <p:xfrm>
          <a:off x="419100" y="1944688"/>
          <a:ext cx="356552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数式" r:id="rId3" imgW="2031840" imgH="609480" progId="Equation.3">
                  <p:embed/>
                </p:oleObj>
              </mc:Choice>
              <mc:Fallback>
                <p:oleObj name="数式" r:id="rId3" imgW="2031840" imgH="609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944688"/>
                        <a:ext cx="3565525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542752"/>
              </p:ext>
            </p:extLst>
          </p:nvPr>
        </p:nvGraphicFramePr>
        <p:xfrm>
          <a:off x="381000" y="533400"/>
          <a:ext cx="5592762" cy="1217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6" name="数式" r:id="rId5" imgW="3187440" imgH="698400" progId="Equation.3">
                  <p:embed/>
                </p:oleObj>
              </mc:Choice>
              <mc:Fallback>
                <p:oleObj name="数式" r:id="rId5" imgW="3187440" imgH="698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33400"/>
                        <a:ext cx="5592762" cy="1217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t="25044" r="22908" b="18225"/>
          <a:stretch/>
        </p:blipFill>
        <p:spPr bwMode="auto">
          <a:xfrm>
            <a:off x="838200" y="1066800"/>
            <a:ext cx="8006862" cy="46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21677" y="5302348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43800" y="52578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70C0"/>
                </a:solidFill>
                <a:latin typeface="+mj-lt"/>
              </a:rPr>
              <a:t>#5</a:t>
            </a:r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8" t="37185" r="3665" b="11502"/>
          <a:stretch/>
        </p:blipFill>
        <p:spPr bwMode="auto">
          <a:xfrm>
            <a:off x="1169669" y="2438400"/>
            <a:ext cx="7212331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75834" y="4019550"/>
            <a:ext cx="192976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+mj-lt"/>
              </a:rPr>
              <a:t>SILICENE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1214735"/>
            <a:ext cx="739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Special seminar today:  11-11:50 AM Olin 103</a:t>
            </a:r>
          </a:p>
        </p:txBody>
      </p:sp>
    </p:spTree>
    <p:extLst>
      <p:ext uri="{BB962C8B-B14F-4D97-AF65-F5344CB8AC3E}">
        <p14:creationId xmlns:p14="http://schemas.microsoft.com/office/powerpoint/2010/main" val="32551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514473"/>
              </p:ext>
            </p:extLst>
          </p:nvPr>
        </p:nvGraphicFramePr>
        <p:xfrm>
          <a:off x="7374731" y="754588"/>
          <a:ext cx="1404937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6" name="数式" r:id="rId3" imgW="799920" imgH="482400" progId="Equation.3">
                  <p:embed/>
                </p:oleObj>
              </mc:Choice>
              <mc:Fallback>
                <p:oleObj name="数式" r:id="rId3" imgW="79992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4731" y="754588"/>
                        <a:ext cx="1404937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304800"/>
            <a:ext cx="838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Application of Newton’s laws in a coordinate system which has an angular velocity        and linear acceleration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2057400"/>
            <a:ext cx="899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Newton’s laws;     Let  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denote the position of particle of mass </a:t>
            </a:r>
            <a:r>
              <a:rPr lang="en-US" sz="2400" i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: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081493"/>
              </p:ext>
            </p:extLst>
          </p:nvPr>
        </p:nvGraphicFramePr>
        <p:xfrm>
          <a:off x="228600" y="2895600"/>
          <a:ext cx="7980363" cy="173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7" name="数式" r:id="rId5" imgW="4546440" imgH="990360" progId="Equation.3">
                  <p:embed/>
                </p:oleObj>
              </mc:Choice>
              <mc:Fallback>
                <p:oleObj name="数式" r:id="rId5" imgW="4546440" imgH="990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895600"/>
                        <a:ext cx="7980363" cy="173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4419600" y="43434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7391400" y="426339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33800" y="4990891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Coriolis</a:t>
            </a:r>
            <a:endParaRPr lang="en-US" sz="24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98920" y="481202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Centrifugal</a:t>
            </a:r>
          </a:p>
          <a:p>
            <a:r>
              <a:rPr lang="en-US" sz="2400" dirty="0" smtClean="0">
                <a:latin typeface="+mj-lt"/>
              </a:rPr>
              <a:t> force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249018"/>
              </p:ext>
            </p:extLst>
          </p:nvPr>
        </p:nvGraphicFramePr>
        <p:xfrm>
          <a:off x="3657600" y="838200"/>
          <a:ext cx="266700" cy="242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98" name="数式" r:id="rId7" imgW="152280" imgH="139680" progId="Equation.3">
                  <p:embed/>
                </p:oleObj>
              </mc:Choice>
              <mc:Fallback>
                <p:oleObj name="数式" r:id="rId7" imgW="152280" imgH="1396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838200"/>
                        <a:ext cx="266700" cy="242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2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99" t="57117" r="46836" b="10092"/>
          <a:stretch/>
        </p:blipFill>
        <p:spPr bwMode="auto">
          <a:xfrm>
            <a:off x="762000" y="990600"/>
            <a:ext cx="4354739" cy="402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04800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Motion on the surface of the Earth: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9021"/>
              </p:ext>
            </p:extLst>
          </p:nvPr>
        </p:nvGraphicFramePr>
        <p:xfrm>
          <a:off x="5562600" y="1219200"/>
          <a:ext cx="2654300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8" name="数式" r:id="rId4" imgW="1511280" imgH="812520" progId="Equation.3">
                  <p:embed/>
                </p:oleObj>
              </mc:Choice>
              <mc:Fallback>
                <p:oleObj name="数式" r:id="rId4" imgW="151128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219200"/>
                        <a:ext cx="2654300" cy="1419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98749"/>
              </p:ext>
            </p:extLst>
          </p:nvPr>
        </p:nvGraphicFramePr>
        <p:xfrm>
          <a:off x="609600" y="5019713"/>
          <a:ext cx="7604125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9" name="数式" r:id="rId6" imgW="4330440" imgH="711000" progId="Equation.3">
                  <p:embed/>
                </p:oleObj>
              </mc:Choice>
              <mc:Fallback>
                <p:oleObj name="数式" r:id="rId6" imgW="4330440" imgH="711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019713"/>
                        <a:ext cx="7604125" cy="124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51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Non-inertial effects on effective gravitational “constant”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494828"/>
              </p:ext>
            </p:extLst>
          </p:nvPr>
        </p:nvGraphicFramePr>
        <p:xfrm>
          <a:off x="533400" y="1066800"/>
          <a:ext cx="7604125" cy="456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8" name="数式" r:id="rId3" imgW="4330440" imgH="2616120" progId="Equation.3">
                  <p:embed/>
                </p:oleObj>
              </mc:Choice>
              <mc:Fallback>
                <p:oleObj name="数式" r:id="rId3" imgW="4330440" imgH="26161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066800"/>
                        <a:ext cx="7604125" cy="456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1752600" y="56388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19200" y="6096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9.80 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667000" y="5334000"/>
            <a:ext cx="0" cy="457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38400" y="57150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+mj-lt"/>
              </a:rPr>
              <a:t>0.03 </a:t>
            </a:r>
            <a:r>
              <a:rPr lang="en-US" sz="2400" dirty="0" smtClean="0">
                <a:latin typeface="+mj-lt"/>
              </a:rPr>
              <a:t>m/s</a:t>
            </a:r>
            <a:r>
              <a:rPr lang="en-US" sz="2400" baseline="30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287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42547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04212"/>
            <a:ext cx="9144000" cy="42834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142547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  <a:hlinkClick r:id="rId3"/>
              </a:rPr>
              <a:t>http://www.si.edu/Encyclopedia_SI/nmah/pendulum.htm</a:t>
            </a:r>
            <a:endParaRPr lang="en-US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Foucault </a:t>
            </a:r>
            <a:r>
              <a:rPr lang="en-US" dirty="0" smtClean="0"/>
              <a:t>pendulum was </a:t>
            </a:r>
            <a:r>
              <a:rPr lang="en-US" dirty="0"/>
              <a:t>displayed for many years in the Smithsonian's National Museum of American </a:t>
            </a:r>
            <a:r>
              <a:rPr lang="en-US" dirty="0" smtClean="0"/>
              <a:t>History.  It is named </a:t>
            </a:r>
            <a:r>
              <a:rPr lang="en-US" dirty="0"/>
              <a:t>for the French physicist Jean Foucault </a:t>
            </a:r>
            <a:r>
              <a:rPr lang="en-US" dirty="0" smtClean="0"/>
              <a:t>who </a:t>
            </a:r>
            <a:r>
              <a:rPr lang="en-US" dirty="0"/>
              <a:t>first used it in 1851 to demonstrate the rotation of the earth. </a:t>
            </a:r>
            <a:endParaRPr lang="en-US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08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676400" y="3124200"/>
            <a:ext cx="2133600" cy="2133600"/>
          </a:xfrm>
          <a:prstGeom prst="ellipse">
            <a:avLst/>
          </a:prstGeom>
          <a:solidFill>
            <a:srgbClr val="00B050">
              <a:alpha val="27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754630" y="2781300"/>
            <a:ext cx="0" cy="3429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351546"/>
              </p:ext>
            </p:extLst>
          </p:nvPr>
        </p:nvGraphicFramePr>
        <p:xfrm>
          <a:off x="777875" y="990600"/>
          <a:ext cx="76041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数式" r:id="rId3" imgW="4330440" imgH="482400" progId="Equation.3">
                  <p:embed/>
                </p:oleObj>
              </mc:Choice>
              <mc:Fallback>
                <p:oleObj name="数式" r:id="rId3" imgW="4330440" imgH="482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875" y="990600"/>
                        <a:ext cx="76041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4800" y="3048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 of motion on Earth’s surface</a:t>
            </a:r>
          </a:p>
        </p:txBody>
      </p:sp>
      <p:sp>
        <p:nvSpPr>
          <p:cNvPr id="11" name="Curved Left Arrow 10"/>
          <p:cNvSpPr/>
          <p:nvPr/>
        </p:nvSpPr>
        <p:spPr>
          <a:xfrm>
            <a:off x="2514600" y="2789141"/>
            <a:ext cx="457200" cy="335059"/>
          </a:xfrm>
          <a:prstGeom prst="curved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769870" y="2609850"/>
            <a:ext cx="0" cy="266700"/>
          </a:xfrm>
          <a:prstGeom prst="straightConnector1">
            <a:avLst/>
          </a:prstGeom>
          <a:ln w="50800">
            <a:solidFill>
              <a:schemeClr val="bg2">
                <a:lumMod val="50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895600" y="2590800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w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743200" y="3124200"/>
            <a:ext cx="1524000" cy="1066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04260" y="3573780"/>
            <a:ext cx="457200" cy="68580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581400" y="3200400"/>
            <a:ext cx="228600" cy="373380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67200" y="305246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z </a:t>
            </a:r>
            <a:r>
              <a:rPr lang="en-US" sz="2400" dirty="0" smtClean="0">
                <a:latin typeface="+mj-lt"/>
              </a:rPr>
              <a:t>(up)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8600" y="39579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x </a:t>
            </a:r>
            <a:r>
              <a:rPr lang="en-US" sz="2400" dirty="0" smtClean="0">
                <a:latin typeface="+mj-lt"/>
              </a:rPr>
              <a:t>(south)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57600" y="266253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y </a:t>
            </a:r>
            <a:r>
              <a:rPr lang="en-US" sz="2400" dirty="0" smtClean="0">
                <a:latin typeface="+mj-lt"/>
              </a:rPr>
              <a:t>(east)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32" name="Straight Arrow Connector 31"/>
          <p:cNvCxnSpPr>
            <a:endCxn id="7" idx="0"/>
          </p:cNvCxnSpPr>
          <p:nvPr/>
        </p:nvCxnSpPr>
        <p:spPr>
          <a:xfrm flipV="1">
            <a:off x="2743200" y="3124200"/>
            <a:ext cx="0" cy="1064567"/>
          </a:xfrm>
          <a:prstGeom prst="straightConnector1">
            <a:avLst/>
          </a:prstGeom>
          <a:ln w="50800">
            <a:solidFill>
              <a:schemeClr val="accent3">
                <a:lumMod val="75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743200" y="3424535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q</a:t>
            </a:r>
          </a:p>
        </p:txBody>
      </p:sp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5334000" y="2609850"/>
            <a:ext cx="3194539" cy="280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5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0" t="47799" r="45540" b="17993"/>
          <a:stretch/>
        </p:blipFill>
        <p:spPr bwMode="auto">
          <a:xfrm>
            <a:off x="0" y="543252"/>
            <a:ext cx="4791749" cy="420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9/7/2012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2012 -- Lecture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211732"/>
              </p:ext>
            </p:extLst>
          </p:nvPr>
        </p:nvGraphicFramePr>
        <p:xfrm>
          <a:off x="838200" y="4114800"/>
          <a:ext cx="6264275" cy="230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8" name="数式" r:id="rId4" imgW="3568680" imgH="1320480" progId="Equation.3">
                  <p:embed/>
                </p:oleObj>
              </mc:Choice>
              <mc:Fallback>
                <p:oleObj name="数式" r:id="rId4" imgW="3568680" imgH="1320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6264275" cy="2306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81587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Foucault pendulum continued – keeping leading terms: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1639"/>
              </p:ext>
            </p:extLst>
          </p:nvPr>
        </p:nvGraphicFramePr>
        <p:xfrm>
          <a:off x="2962275" y="1143000"/>
          <a:ext cx="5038725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9" name="数式" r:id="rId6" imgW="2869920" imgH="482400" progId="Equation.3">
                  <p:embed/>
                </p:oleObj>
              </mc:Choice>
              <mc:Fallback>
                <p:oleObj name="数式" r:id="rId6" imgW="2869920" imgH="482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2275" y="1143000"/>
                        <a:ext cx="5038725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06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5404</TotalTime>
  <Words>307</Words>
  <Application>Microsoft Office PowerPoint</Application>
  <PresentationFormat>On-screen Show (4:3)</PresentationFormat>
  <Paragraphs>71</Paragraphs>
  <Slides>13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数式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291</cp:revision>
  <cp:lastPrinted>2012-09-03T14:51:48Z</cp:lastPrinted>
  <dcterms:created xsi:type="dcterms:W3CDTF">2012-01-10T18:32:24Z</dcterms:created>
  <dcterms:modified xsi:type="dcterms:W3CDTF">2012-09-11T15:02:17Z</dcterms:modified>
</cp:coreProperties>
</file>