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6" r:id="rId2"/>
    <p:sldId id="354" r:id="rId3"/>
    <p:sldId id="418" r:id="rId4"/>
    <p:sldId id="419" r:id="rId5"/>
    <p:sldId id="400" r:id="rId6"/>
    <p:sldId id="401" r:id="rId7"/>
    <p:sldId id="402" r:id="rId8"/>
    <p:sldId id="404" r:id="rId9"/>
    <p:sldId id="405" r:id="rId10"/>
    <p:sldId id="406" r:id="rId11"/>
    <p:sldId id="407" r:id="rId12"/>
    <p:sldId id="408" r:id="rId13"/>
    <p:sldId id="420" r:id="rId14"/>
    <p:sldId id="409" r:id="rId15"/>
    <p:sldId id="412" r:id="rId16"/>
    <p:sldId id="413" r:id="rId17"/>
    <p:sldId id="414" r:id="rId18"/>
    <p:sldId id="415" r:id="rId19"/>
    <p:sldId id="416" r:id="rId20"/>
    <p:sldId id="417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63" d="100"/>
          <a:sy n="63" d="100"/>
        </p:scale>
        <p:origin x="-69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9/17/2013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708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9/18/2013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2013 --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57200"/>
            <a:ext cx="7239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</a:t>
            </a:r>
            <a:r>
              <a:rPr lang="en-US" sz="3200" b="1" dirty="0" smtClean="0"/>
              <a:t>10: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Continue reading Chapter 3 &amp; 6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Constants of the motion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Conserved quantities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04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Additional constant of the motion --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128836"/>
              </p:ext>
            </p:extLst>
          </p:nvPr>
        </p:nvGraphicFramePr>
        <p:xfrm>
          <a:off x="1563688" y="639763"/>
          <a:ext cx="4791075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9" name="数式" r:id="rId3" imgW="2476440" imgH="1333440" progId="Equation.3">
                  <p:embed/>
                </p:oleObj>
              </mc:Choice>
              <mc:Fallback>
                <p:oleObj name="数式" r:id="rId3" imgW="2476440" imgH="1333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688" y="639763"/>
                        <a:ext cx="4791075" cy="256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077383"/>
              </p:ext>
            </p:extLst>
          </p:nvPr>
        </p:nvGraphicFramePr>
        <p:xfrm>
          <a:off x="1511300" y="3573463"/>
          <a:ext cx="5943600" cy="219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50" name="数式" r:id="rId5" imgW="3073320" imgH="1143000" progId="Equation.3">
                  <p:embed/>
                </p:oleObj>
              </mc:Choice>
              <mc:Fallback>
                <p:oleObj name="数式" r:id="rId5" imgW="3073320" imgH="1143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3573463"/>
                        <a:ext cx="5943600" cy="219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028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334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Other examples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603877"/>
              </p:ext>
            </p:extLst>
          </p:nvPr>
        </p:nvGraphicFramePr>
        <p:xfrm>
          <a:off x="152400" y="1006475"/>
          <a:ext cx="8893175" cy="479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4" name="数式" r:id="rId3" imgW="4597200" imgH="2489040" progId="Equation.3">
                  <p:embed/>
                </p:oleObj>
              </mc:Choice>
              <mc:Fallback>
                <p:oleObj name="数式" r:id="rId3" imgW="4597200" imgH="248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006475"/>
                        <a:ext cx="8893175" cy="479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003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28540"/>
              </p:ext>
            </p:extLst>
          </p:nvPr>
        </p:nvGraphicFramePr>
        <p:xfrm>
          <a:off x="1466850" y="962025"/>
          <a:ext cx="6769100" cy="544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4" name="数式" r:id="rId3" imgW="2882880" imgH="2336760" progId="Equation.3">
                  <p:embed/>
                </p:oleObj>
              </mc:Choice>
              <mc:Fallback>
                <p:oleObj name="数式" r:id="rId3" imgW="2882880" imgH="23367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850" y="962025"/>
                        <a:ext cx="6769100" cy="544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5334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Other examples</a:t>
            </a:r>
          </a:p>
        </p:txBody>
      </p:sp>
    </p:spTree>
    <p:extLst>
      <p:ext uri="{BB962C8B-B14F-4D97-AF65-F5344CB8AC3E}">
        <p14:creationId xmlns:p14="http://schemas.microsoft.com/office/powerpoint/2010/main" val="341908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542696"/>
              </p:ext>
            </p:extLst>
          </p:nvPr>
        </p:nvGraphicFramePr>
        <p:xfrm>
          <a:off x="2636203" y="71735"/>
          <a:ext cx="5456237" cy="638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3" name="数式" r:id="rId3" imgW="2323800" imgH="2743200" progId="Equation.3">
                  <p:embed/>
                </p:oleObj>
              </mc:Choice>
              <mc:Fallback>
                <p:oleObj name="数式" r:id="rId3" imgW="2323800" imgH="274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203" y="71735"/>
                        <a:ext cx="5456237" cy="638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7173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Other examples</a:t>
            </a:r>
          </a:p>
        </p:txBody>
      </p:sp>
    </p:spTree>
    <p:extLst>
      <p:ext uri="{BB962C8B-B14F-4D97-AF65-F5344CB8AC3E}">
        <p14:creationId xmlns:p14="http://schemas.microsoft.com/office/powerpoint/2010/main" val="197134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8294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Lagrangian</a:t>
            </a:r>
            <a:r>
              <a:rPr lang="en-US" sz="2400" dirty="0" smtClean="0">
                <a:latin typeface="+mj-lt"/>
              </a:rPr>
              <a:t> picture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990124"/>
              </p:ext>
            </p:extLst>
          </p:nvPr>
        </p:nvGraphicFramePr>
        <p:xfrm>
          <a:off x="1183481" y="698500"/>
          <a:ext cx="6091238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5" name="数式" r:id="rId3" imgW="3149280" imgH="1143000" progId="Equation.3">
                  <p:embed/>
                </p:oleObj>
              </mc:Choice>
              <mc:Fallback>
                <p:oleObj name="数式" r:id="rId3" imgW="3149280" imgH="1143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481" y="698500"/>
                        <a:ext cx="6091238" cy="219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2895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Switching variables – Legendre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66612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137368"/>
              </p:ext>
            </p:extLst>
          </p:nvPr>
        </p:nvGraphicFramePr>
        <p:xfrm>
          <a:off x="623887" y="1143000"/>
          <a:ext cx="49720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5" name="数式" r:id="rId3" imgW="1473120" imgH="203040" progId="Equation.3">
                  <p:embed/>
                </p:oleObj>
              </mc:Choice>
              <mc:Fallback>
                <p:oleObj name="数式" r:id="rId3" imgW="147312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887" y="1143000"/>
                        <a:ext cx="497205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017811"/>
              </p:ext>
            </p:extLst>
          </p:nvPr>
        </p:nvGraphicFramePr>
        <p:xfrm>
          <a:off x="609600" y="1652155"/>
          <a:ext cx="7467600" cy="3224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6" name="数式" r:id="rId5" imgW="2234880" imgH="965160" progId="Equation.3">
                  <p:embed/>
                </p:oleObj>
              </mc:Choice>
              <mc:Fallback>
                <p:oleObj name="数式" r:id="rId5" imgW="223488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52155"/>
                        <a:ext cx="7467600" cy="32246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202134"/>
              </p:ext>
            </p:extLst>
          </p:nvPr>
        </p:nvGraphicFramePr>
        <p:xfrm>
          <a:off x="1876425" y="4572000"/>
          <a:ext cx="5557837" cy="157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7" name="数式" r:id="rId7" imgW="1663560" imgH="469800" progId="Equation.3">
                  <p:embed/>
                </p:oleObj>
              </mc:Choice>
              <mc:Fallback>
                <p:oleObj name="数式" r:id="rId7" imgW="16635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425" y="4572000"/>
                        <a:ext cx="5557837" cy="157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152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Mathematical transformations for continuous functions of several variables &amp; Legendre transforms:</a:t>
            </a:r>
          </a:p>
        </p:txBody>
      </p:sp>
    </p:spTree>
    <p:extLst>
      <p:ext uri="{BB962C8B-B14F-4D97-AF65-F5344CB8AC3E}">
        <p14:creationId xmlns:p14="http://schemas.microsoft.com/office/powerpoint/2010/main" val="132494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76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Mathematical transformations for continuous functions of several variables &amp; Legendre transforms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952728"/>
              </p:ext>
            </p:extLst>
          </p:nvPr>
        </p:nvGraphicFramePr>
        <p:xfrm>
          <a:off x="609600" y="685802"/>
          <a:ext cx="4953000" cy="2138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8" name="数式" r:id="rId3" imgW="2234880" imgH="965160" progId="Equation.3">
                  <p:embed/>
                </p:oleObj>
              </mc:Choice>
              <mc:Fallback>
                <p:oleObj name="数式" r:id="rId3" imgW="223488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685802"/>
                        <a:ext cx="4953000" cy="21385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489036"/>
              </p:ext>
            </p:extLst>
          </p:nvPr>
        </p:nvGraphicFramePr>
        <p:xfrm>
          <a:off x="381000" y="2971800"/>
          <a:ext cx="8463824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9" name="数式" r:id="rId5" imgW="4051080" imgH="1422360" progId="Equation.3">
                  <p:embed/>
                </p:oleObj>
              </mc:Choice>
              <mc:Fallback>
                <p:oleObj name="数式" r:id="rId5" imgW="4051080" imgH="1422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971800"/>
                        <a:ext cx="8463824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055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930553"/>
              </p:ext>
            </p:extLst>
          </p:nvPr>
        </p:nvGraphicFramePr>
        <p:xfrm>
          <a:off x="1260641" y="914400"/>
          <a:ext cx="7415019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1" name="数式" r:id="rId3" imgW="3746160" imgH="2501640" progId="Equation.3">
                  <p:embed/>
                </p:oleObj>
              </mc:Choice>
              <mc:Fallback>
                <p:oleObj name="数式" r:id="rId3" imgW="3746160" imgH="250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641" y="914400"/>
                        <a:ext cx="7415019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228600"/>
            <a:ext cx="7315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thermodynamic functions:</a:t>
            </a:r>
          </a:p>
        </p:txBody>
      </p:sp>
    </p:spTree>
    <p:extLst>
      <p:ext uri="{BB962C8B-B14F-4D97-AF65-F5344CB8AC3E}">
        <p14:creationId xmlns:p14="http://schemas.microsoft.com/office/powerpoint/2010/main" val="297412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3" t="45281" r="15435" b="18050"/>
          <a:stretch/>
        </p:blipFill>
        <p:spPr bwMode="auto">
          <a:xfrm>
            <a:off x="166969" y="609600"/>
            <a:ext cx="8824631" cy="285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68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8294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Lagrangian</a:t>
            </a:r>
            <a:r>
              <a:rPr lang="en-US" sz="2400" dirty="0" smtClean="0">
                <a:latin typeface="+mj-lt"/>
              </a:rPr>
              <a:t> picture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339604"/>
              </p:ext>
            </p:extLst>
          </p:nvPr>
        </p:nvGraphicFramePr>
        <p:xfrm>
          <a:off x="990600" y="457200"/>
          <a:ext cx="6019800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3" name="数式" r:id="rId3" imgW="3149280" imgH="1143000" progId="Equation.3">
                  <p:embed/>
                </p:oleObj>
              </mc:Choice>
              <mc:Fallback>
                <p:oleObj name="数式" r:id="rId3" imgW="314928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57200"/>
                        <a:ext cx="6019800" cy="219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2895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Switching variables – Legendre transformation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874433"/>
              </p:ext>
            </p:extLst>
          </p:nvPr>
        </p:nvGraphicFramePr>
        <p:xfrm>
          <a:off x="833438" y="3333750"/>
          <a:ext cx="6557962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4" name="数式" r:id="rId5" imgW="3390840" imgH="1168200" progId="Equation.3">
                  <p:embed/>
                </p:oleObj>
              </mc:Choice>
              <mc:Fallback>
                <p:oleObj name="数式" r:id="rId5" imgW="3390840" imgH="1168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38" y="3333750"/>
                        <a:ext cx="6557962" cy="224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535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23888" r="19112" b="25867"/>
          <a:stretch/>
        </p:blipFill>
        <p:spPr bwMode="auto">
          <a:xfrm>
            <a:off x="747737" y="1201162"/>
            <a:ext cx="8243863" cy="428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519137" y="49530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57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Hamiltonian picture –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374004"/>
              </p:ext>
            </p:extLst>
          </p:nvPr>
        </p:nvGraphicFramePr>
        <p:xfrm>
          <a:off x="936625" y="1295400"/>
          <a:ext cx="7369175" cy="402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5" name="数式" r:id="rId3" imgW="3809880" imgH="2095200" progId="Equation.3">
                  <p:embed/>
                </p:oleObj>
              </mc:Choice>
              <mc:Fallback>
                <p:oleObj name="数式" r:id="rId3" imgW="3809880" imgH="2095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1295400"/>
                        <a:ext cx="7369175" cy="402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334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" t="17990" r="15872" b="6800"/>
          <a:stretch/>
        </p:blipFill>
        <p:spPr bwMode="auto">
          <a:xfrm>
            <a:off x="54534" y="695434"/>
            <a:ext cx="8708466" cy="524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867400" y="2011680"/>
            <a:ext cx="2286000" cy="21336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18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5" t="27911" r="42989" b="6900"/>
          <a:stretch/>
        </p:blipFill>
        <p:spPr bwMode="auto">
          <a:xfrm>
            <a:off x="1752600" y="335603"/>
            <a:ext cx="6254480" cy="6065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178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876898"/>
              </p:ext>
            </p:extLst>
          </p:nvPr>
        </p:nvGraphicFramePr>
        <p:xfrm>
          <a:off x="1436687" y="1524000"/>
          <a:ext cx="5649913" cy="344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4" name="数式" r:id="rId3" imgW="2920680" imgH="1790640" progId="Equation.3">
                  <p:embed/>
                </p:oleObj>
              </mc:Choice>
              <mc:Fallback>
                <p:oleObj name="数式" r:id="rId3" imgW="2920680" imgH="1790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687" y="1524000"/>
                        <a:ext cx="5649913" cy="344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533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Summary of  </a:t>
            </a:r>
            <a:r>
              <a:rPr lang="en-US" sz="2400" dirty="0" err="1" smtClean="0">
                <a:latin typeface="+mj-lt"/>
              </a:rPr>
              <a:t>Lagrangian</a:t>
            </a:r>
            <a:r>
              <a:rPr lang="en-US" sz="2400" dirty="0" smtClean="0">
                <a:latin typeface="+mj-lt"/>
              </a:rPr>
              <a:t> formalism (without constraints)</a:t>
            </a:r>
          </a:p>
        </p:txBody>
      </p:sp>
    </p:spTree>
    <p:extLst>
      <p:ext uri="{BB962C8B-B14F-4D97-AF65-F5344CB8AC3E}">
        <p14:creationId xmlns:p14="http://schemas.microsoft.com/office/powerpoint/2010/main" val="257867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334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Examples of constants of the motion: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257960"/>
              </p:ext>
            </p:extLst>
          </p:nvPr>
        </p:nvGraphicFramePr>
        <p:xfrm>
          <a:off x="1855788" y="1608138"/>
          <a:ext cx="4813300" cy="327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9" name="数式" r:id="rId3" imgW="2489040" imgH="1701720" progId="Equation.3">
                  <p:embed/>
                </p:oleObj>
              </mc:Choice>
              <mc:Fallback>
                <p:oleObj name="数式" r:id="rId3" imgW="2489040" imgH="1701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788" y="1608138"/>
                        <a:ext cx="4813300" cy="327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554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334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Examples of constants of the motion: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862708"/>
              </p:ext>
            </p:extLst>
          </p:nvPr>
        </p:nvGraphicFramePr>
        <p:xfrm>
          <a:off x="1658938" y="1974850"/>
          <a:ext cx="5207000" cy="254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1" name="数式" r:id="rId3" imgW="2692080" imgH="1320480" progId="Equation.3">
                  <p:embed/>
                </p:oleObj>
              </mc:Choice>
              <mc:Fallback>
                <p:oleObj name="数式" r:id="rId3" imgW="269208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938" y="1974850"/>
                        <a:ext cx="5207000" cy="254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078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819428"/>
              </p:ext>
            </p:extLst>
          </p:nvPr>
        </p:nvGraphicFramePr>
        <p:xfrm>
          <a:off x="1387475" y="1023938"/>
          <a:ext cx="5749925" cy="444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8" name="数式" r:id="rId3" imgW="2971800" imgH="2311200" progId="Equation.3">
                  <p:embed/>
                </p:oleObj>
              </mc:Choice>
              <mc:Fallback>
                <p:oleObj name="数式" r:id="rId3" imgW="2971800" imgH="23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475" y="1023938"/>
                        <a:ext cx="5749925" cy="444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533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Recall alternative form of Euler-Lagrange equations:</a:t>
            </a:r>
          </a:p>
        </p:txBody>
      </p:sp>
    </p:spTree>
    <p:extLst>
      <p:ext uri="{BB962C8B-B14F-4D97-AF65-F5344CB8AC3E}">
        <p14:creationId xmlns:p14="http://schemas.microsoft.com/office/powerpoint/2010/main" val="312637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04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Additional constant of the motion: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233970"/>
              </p:ext>
            </p:extLst>
          </p:nvPr>
        </p:nvGraphicFramePr>
        <p:xfrm>
          <a:off x="1563688" y="639763"/>
          <a:ext cx="4791075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27" name="数式" r:id="rId3" imgW="2476440" imgH="1333440" progId="Equation.3">
                  <p:embed/>
                </p:oleObj>
              </mc:Choice>
              <mc:Fallback>
                <p:oleObj name="数式" r:id="rId3" imgW="2476440" imgH="13334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688" y="639763"/>
                        <a:ext cx="4791075" cy="256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340895"/>
              </p:ext>
            </p:extLst>
          </p:nvPr>
        </p:nvGraphicFramePr>
        <p:xfrm>
          <a:off x="1858962" y="3413125"/>
          <a:ext cx="6827838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28" name="数式" r:id="rId5" imgW="3530520" imgH="1117440" progId="Equation.3">
                  <p:embed/>
                </p:oleObj>
              </mc:Choice>
              <mc:Fallback>
                <p:oleObj name="数式" r:id="rId5" imgW="3530520" imgH="11174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962" y="3413125"/>
                        <a:ext cx="6827838" cy="214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511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8704</TotalTime>
  <Words>306</Words>
  <Application>Microsoft Office PowerPoint</Application>
  <PresentationFormat>On-screen Show (4:3)</PresentationFormat>
  <Paragraphs>85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数式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455</cp:revision>
  <cp:lastPrinted>2012-09-19T18:43:32Z</cp:lastPrinted>
  <dcterms:created xsi:type="dcterms:W3CDTF">2012-01-10T18:32:24Z</dcterms:created>
  <dcterms:modified xsi:type="dcterms:W3CDTF">2013-09-18T04:03:45Z</dcterms:modified>
</cp:coreProperties>
</file>