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4" r:id="rId3"/>
    <p:sldId id="416" r:id="rId4"/>
    <p:sldId id="417" r:id="rId5"/>
    <p:sldId id="418" r:id="rId6"/>
    <p:sldId id="419" r:id="rId7"/>
    <p:sldId id="427" r:id="rId8"/>
    <p:sldId id="420" r:id="rId9"/>
    <p:sldId id="423" r:id="rId10"/>
    <p:sldId id="424" r:id="rId11"/>
    <p:sldId id="425" r:id="rId12"/>
    <p:sldId id="426" r:id="rId13"/>
    <p:sldId id="431" r:id="rId14"/>
    <p:sldId id="432" r:id="rId15"/>
    <p:sldId id="428" r:id="rId16"/>
    <p:sldId id="429" r:id="rId17"/>
    <p:sldId id="430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9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1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</a:t>
            </a:r>
            <a:r>
              <a:rPr lang="en-US" sz="3200" b="1" smtClean="0"/>
              <a:t>Lecture </a:t>
            </a:r>
            <a:r>
              <a:rPr lang="en-US" sz="3200" b="1" smtClean="0"/>
              <a:t>11: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&amp;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Constructing the Hamiltonian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Hamilton’s canonical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451153"/>
              </p:ext>
            </p:extLst>
          </p:nvPr>
        </p:nvGraphicFramePr>
        <p:xfrm>
          <a:off x="1404938" y="555625"/>
          <a:ext cx="4960937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86" name="数式" r:id="rId3" imgW="2565360" imgH="2628720" progId="Equation.3">
                  <p:embed/>
                </p:oleObj>
              </mc:Choice>
              <mc:Fallback>
                <p:oleObj name="数式" r:id="rId3" imgW="2565360" imgH="262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555625"/>
                        <a:ext cx="4960937" cy="505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9005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296891"/>
              </p:ext>
            </p:extLst>
          </p:nvPr>
        </p:nvGraphicFramePr>
        <p:xfrm>
          <a:off x="889000" y="1019175"/>
          <a:ext cx="7419975" cy="477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6" name="数式" r:id="rId3" imgW="3835080" imgH="2476440" progId="Equation.3">
                  <p:embed/>
                </p:oleObj>
              </mc:Choice>
              <mc:Fallback>
                <p:oleObj name="数式" r:id="rId3" imgW="3835080" imgH="2476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1019175"/>
                        <a:ext cx="7419975" cy="477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03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805821"/>
              </p:ext>
            </p:extLst>
          </p:nvPr>
        </p:nvGraphicFramePr>
        <p:xfrm>
          <a:off x="882650" y="661988"/>
          <a:ext cx="6051550" cy="569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1" name="数式" r:id="rId3" imgW="2730240" imgH="2590560" progId="Equation.3">
                  <p:embed/>
                </p:oleObj>
              </mc:Choice>
              <mc:Fallback>
                <p:oleObj name="数式" r:id="rId3" imgW="2730240" imgH="259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661988"/>
                        <a:ext cx="6051550" cy="569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653525"/>
              </p:ext>
            </p:extLst>
          </p:nvPr>
        </p:nvGraphicFramePr>
        <p:xfrm>
          <a:off x="882650" y="900113"/>
          <a:ext cx="6051550" cy="522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3" name="数式" r:id="rId3" imgW="2730240" imgH="2374560" progId="Equation.3">
                  <p:embed/>
                </p:oleObj>
              </mc:Choice>
              <mc:Fallback>
                <p:oleObj name="数式" r:id="rId3" imgW="2730240" imgH="237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900113"/>
                        <a:ext cx="6051550" cy="5221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Canonical equations of motion for constant magnetic field: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90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058302"/>
              </p:ext>
            </p:extLst>
          </p:nvPr>
        </p:nvGraphicFramePr>
        <p:xfrm>
          <a:off x="1149350" y="941388"/>
          <a:ext cx="5516563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3" name="数式" r:id="rId3" imgW="2489040" imgH="2336760" progId="Equation.3">
                  <p:embed/>
                </p:oleObj>
              </mc:Choice>
              <mc:Fallback>
                <p:oleObj name="数式" r:id="rId3" imgW="248904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941388"/>
                        <a:ext cx="5516563" cy="513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Canonical equations of motion for constant magnetic field                                -- continued: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65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898961"/>
              </p:ext>
            </p:extLst>
          </p:nvPr>
        </p:nvGraphicFramePr>
        <p:xfrm>
          <a:off x="774699" y="1304925"/>
          <a:ext cx="7912101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2" name="数式" r:id="rId3" imgW="4089240" imgH="2336760" progId="Equation.3">
                  <p:embed/>
                </p:oleObj>
              </mc:Choice>
              <mc:Fallback>
                <p:oleObj name="数式" r:id="rId3" imgW="4089240" imgH="2336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699" y="1304925"/>
                        <a:ext cx="7912101" cy="448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brackets: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Recall:</a:t>
            </a:r>
          </a:p>
        </p:txBody>
      </p:sp>
    </p:spTree>
    <p:extLst>
      <p:ext uri="{BB962C8B-B14F-4D97-AF65-F5344CB8AC3E}">
        <p14:creationId xmlns:p14="http://schemas.microsoft.com/office/powerpoint/2010/main" val="9598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68776"/>
              </p:ext>
            </p:extLst>
          </p:nvPr>
        </p:nvGraphicFramePr>
        <p:xfrm>
          <a:off x="774700" y="1766888"/>
          <a:ext cx="7912100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6" name="数式" r:id="rId3" imgW="4089240" imgH="1854000" progId="Equation.3">
                  <p:embed/>
                </p:oleObj>
              </mc:Choice>
              <mc:Fallback>
                <p:oleObj name="数式" r:id="rId3" imgW="408924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766888"/>
                        <a:ext cx="7912100" cy="356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brackets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7575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050167"/>
              </p:ext>
            </p:extLst>
          </p:nvPr>
        </p:nvGraphicFramePr>
        <p:xfrm>
          <a:off x="1371600" y="1524000"/>
          <a:ext cx="5529263" cy="187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33" name="数式" r:id="rId3" imgW="2857320" imgH="977760" progId="Equation.3">
                  <p:embed/>
                </p:oleObj>
              </mc:Choice>
              <mc:Fallback>
                <p:oleObj name="数式" r:id="rId3" imgW="2857320" imgH="97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4000"/>
                        <a:ext cx="5529263" cy="187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brackets -- continued: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28814"/>
              </p:ext>
            </p:extLst>
          </p:nvPr>
        </p:nvGraphicFramePr>
        <p:xfrm>
          <a:off x="1295400" y="4953000"/>
          <a:ext cx="525938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34" name="数式" r:id="rId5" imgW="2717640" imgH="609480" progId="Equation.3">
                  <p:embed/>
                </p:oleObj>
              </mc:Choice>
              <mc:Fallback>
                <p:oleObj name="数式" r:id="rId5" imgW="271764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3000"/>
                        <a:ext cx="5259387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50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9" t="25356" r="15373" b="15921"/>
          <a:stretch/>
        </p:blipFill>
        <p:spPr bwMode="auto">
          <a:xfrm>
            <a:off x="762000" y="838200"/>
            <a:ext cx="7924800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533400" y="501015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35901"/>
              </p:ext>
            </p:extLst>
          </p:nvPr>
        </p:nvGraphicFramePr>
        <p:xfrm>
          <a:off x="990600" y="4572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02"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03" name="数式" r:id="rId5" imgW="3390840" imgH="1168200" progId="Equation.3">
                  <p:embed/>
                </p:oleObj>
              </mc:Choice>
              <mc:Fallback>
                <p:oleObj name="数式" r:id="rId5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825761"/>
              </p:ext>
            </p:extLst>
          </p:nvPr>
        </p:nvGraphicFramePr>
        <p:xfrm>
          <a:off x="936625" y="1295400"/>
          <a:ext cx="7369175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5" name="数式" r:id="rId3" imgW="3809880" imgH="2095200" progId="Equation.3">
                  <p:embed/>
                </p:oleObj>
              </mc:Choice>
              <mc:Fallback>
                <p:oleObj name="数式" r:id="rId3" imgW="3809880" imgH="2095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295400"/>
                        <a:ext cx="7369175" cy="402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Direct application of Hamiltonian’s principle using the Hamiltonian function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111212"/>
              </p:ext>
            </p:extLst>
          </p:nvPr>
        </p:nvGraphicFramePr>
        <p:xfrm>
          <a:off x="514350" y="2438400"/>
          <a:ext cx="7715250" cy="341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1" name="数式" r:id="rId3" imgW="3987720" imgH="1777680" progId="Equation.3">
                  <p:embed/>
                </p:oleObj>
              </mc:Choice>
              <mc:Fallback>
                <p:oleObj name="数式" r:id="rId3" imgW="3987720" imgH="17776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438400"/>
                        <a:ext cx="7715250" cy="341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65188" y="1135797"/>
            <a:ext cx="6754812" cy="973455"/>
            <a:chOff x="685800" y="318135"/>
            <a:chExt cx="6754812" cy="973455"/>
          </a:xfrm>
        </p:grpSpPr>
        <p:sp>
          <p:nvSpPr>
            <p:cNvPr id="8" name="Oval 7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921547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62" name="数式" r:id="rId5" imgW="190440" imgH="177480" progId="Equation.3">
                    <p:embed/>
                  </p:oleObj>
                </mc:Choice>
                <mc:Fallback>
                  <p:oleObj name="数式" r:id="rId5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4697779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63" name="数式" r:id="rId7" imgW="1562040" imgH="431640" progId="Equation.3">
                    <p:embed/>
                  </p:oleObj>
                </mc:Choice>
                <mc:Fallback>
                  <p:oleObj name="数式" r:id="rId7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966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3200400"/>
            <a:ext cx="1676400" cy="1752600"/>
          </a:xfrm>
          <a:prstGeom prst="rect">
            <a:avLst/>
          </a:prstGeom>
          <a:solidFill>
            <a:srgbClr val="DA32AA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Hamilton’s principle continued: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490288"/>
              </p:ext>
            </p:extLst>
          </p:nvPr>
        </p:nvGraphicFramePr>
        <p:xfrm>
          <a:off x="990600" y="720298"/>
          <a:ext cx="5013325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87" name="数式" r:id="rId3" imgW="2590560" imgH="736560" progId="Equation.3">
                  <p:embed/>
                </p:oleObj>
              </mc:Choice>
              <mc:Fallback>
                <p:oleObj name="数式" r:id="rId3" imgW="259056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720298"/>
                        <a:ext cx="5013325" cy="141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020220"/>
              </p:ext>
            </p:extLst>
          </p:nvPr>
        </p:nvGraphicFramePr>
        <p:xfrm>
          <a:off x="836613" y="2209800"/>
          <a:ext cx="6783387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88" name="数式" r:id="rId5" imgW="3504960" imgH="1409400" progId="Equation.3">
                  <p:embed/>
                </p:oleObj>
              </mc:Choice>
              <mc:Fallback>
                <p:oleObj name="数式" r:id="rId5" imgW="350496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209800"/>
                        <a:ext cx="6783387" cy="270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3581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Canonical equations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052351"/>
              </p:ext>
            </p:extLst>
          </p:nvPr>
        </p:nvGraphicFramePr>
        <p:xfrm>
          <a:off x="609600" y="5081884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89" name="数式" r:id="rId7" imgW="5168880" imgH="736560" progId="Equation.3">
                  <p:embed/>
                </p:oleObj>
              </mc:Choice>
              <mc:Fallback>
                <p:oleObj name="数式" r:id="rId7" imgW="516888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81884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5791200" y="53340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0" y="5024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47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Constants of the motion in Hamiltonian formalism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14423"/>
              </p:ext>
            </p:extLst>
          </p:nvPr>
        </p:nvGraphicFramePr>
        <p:xfrm>
          <a:off x="1946275" y="1000125"/>
          <a:ext cx="4987925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4" name="数式" r:id="rId3" imgW="2577960" imgH="2019240" progId="Equation.3">
                  <p:embed/>
                </p:oleObj>
              </mc:Choice>
              <mc:Fallback>
                <p:oleObj name="数式" r:id="rId3" imgW="2577960" imgH="2019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1000125"/>
                        <a:ext cx="4987925" cy="387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0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Recipe for constructing the </a:t>
            </a:r>
            <a:r>
              <a:rPr lang="en-US" sz="2400" dirty="0" smtClean="0">
                <a:latin typeface="+mj-lt"/>
              </a:rPr>
              <a:t>Hamiltonian and analyzing the equations of motion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232086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5" name="数式" r:id="rId3" imgW="3581280" imgH="1930320" progId="Equation.3">
                  <p:embed/>
                </p:oleObj>
              </mc:Choice>
              <mc:Fallback>
                <p:oleObj name="数式" r:id="rId3" imgW="358128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5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581803"/>
              </p:ext>
            </p:extLst>
          </p:nvPr>
        </p:nvGraphicFramePr>
        <p:xfrm>
          <a:off x="1143000" y="838200"/>
          <a:ext cx="7318375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8" name="数式" r:id="rId3" imgW="3784320" imgH="2108160" progId="Equation.3">
                  <p:embed/>
                </p:oleObj>
              </mc:Choice>
              <mc:Fallback>
                <p:oleObj name="数式" r:id="rId3" imgW="3784320" imgH="2108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38200"/>
                        <a:ext cx="7318375" cy="405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9108</TotalTime>
  <Words>272</Words>
  <Application>Microsoft Office PowerPoint</Application>
  <PresentationFormat>On-screen Show (4:3)</PresentationFormat>
  <Paragraphs>78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479</cp:revision>
  <cp:lastPrinted>2013-09-20T13:42:22Z</cp:lastPrinted>
  <dcterms:created xsi:type="dcterms:W3CDTF">2012-01-10T18:32:24Z</dcterms:created>
  <dcterms:modified xsi:type="dcterms:W3CDTF">2013-09-20T13:47:16Z</dcterms:modified>
</cp:coreProperties>
</file>