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6" r:id="rId2"/>
    <p:sldId id="354" r:id="rId3"/>
    <p:sldId id="364" r:id="rId4"/>
    <p:sldId id="363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79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63" d="100"/>
          <a:sy n="63" d="100"/>
        </p:scale>
        <p:origin x="-6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17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10/4/2013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10/4/2013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515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7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10/04/2013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2013 --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7.wmf"/><Relationship Id="rId4" Type="http://schemas.openxmlformats.org/officeDocument/2006/relationships/image" Target="../media/image38.png"/><Relationship Id="rId9" Type="http://schemas.openxmlformats.org/officeDocument/2006/relationships/oleObject" Target="../embeddings/oleObject3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2.wmf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5.wmf"/><Relationship Id="rId3" Type="http://schemas.openxmlformats.org/officeDocument/2006/relationships/image" Target="../media/image7.png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4.wmf"/><Relationship Id="rId5" Type="http://schemas.openxmlformats.org/officeDocument/2006/relationships/image" Target="../media/image12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3.wmf"/><Relationship Id="rId14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oleObject" Target="../embeddings/oleObject18.bin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3.png"/><Relationship Id="rId4" Type="http://schemas.openxmlformats.org/officeDocument/2006/relationships/image" Target="../media/image20.wmf"/><Relationship Id="rId9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8229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17: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Continue reading Chapter 4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Normal modes for extended one-dimensional systems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Normal modes for 2 and 3 dimensional systems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pic>
        <p:nvPicPr>
          <p:cNvPr id="182274" name="Picture 2" descr="http://phycomp.technion.ac.il/%7Enika/diamond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1600200"/>
            <a:ext cx="3800475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3048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Lattice vibrations for 3-dimensional lattice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9144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  diamond lattice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5715000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Ref:   http://phycomp.technion.ac.il/~nika/diamond_structure.html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520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891955"/>
              </p:ext>
            </p:extLst>
          </p:nvPr>
        </p:nvGraphicFramePr>
        <p:xfrm>
          <a:off x="533400" y="457200"/>
          <a:ext cx="7150100" cy="2120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76" name="数式" r:id="rId3" imgW="4114800" imgH="1218960" progId="Equation.3">
                  <p:embed/>
                </p:oleObj>
              </mc:Choice>
              <mc:Fallback>
                <p:oleObj name="数式" r:id="rId3" imgW="4114800" imgH="1218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57200"/>
                        <a:ext cx="7150100" cy="2120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788774"/>
              </p:ext>
            </p:extLst>
          </p:nvPr>
        </p:nvGraphicFramePr>
        <p:xfrm>
          <a:off x="685800" y="2667000"/>
          <a:ext cx="4913312" cy="335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77" name="数式" r:id="rId5" imgW="2831760" imgH="1930320" progId="Equation.3">
                  <p:embed/>
                </p:oleObj>
              </mc:Choice>
              <mc:Fallback>
                <p:oleObj name="数式" r:id="rId5" imgW="2831760" imgH="19303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667000"/>
                        <a:ext cx="4913312" cy="335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824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612212"/>
              </p:ext>
            </p:extLst>
          </p:nvPr>
        </p:nvGraphicFramePr>
        <p:xfrm>
          <a:off x="684213" y="533400"/>
          <a:ext cx="5221287" cy="466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0" name="数式" r:id="rId3" imgW="3009600" imgH="2679480" progId="Equation.3">
                  <p:embed/>
                </p:oleObj>
              </mc:Choice>
              <mc:Fallback>
                <p:oleObj name="数式" r:id="rId3" imgW="3009600" imgH="2679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533400"/>
                        <a:ext cx="5221287" cy="466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591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513338"/>
              </p:ext>
            </p:extLst>
          </p:nvPr>
        </p:nvGraphicFramePr>
        <p:xfrm>
          <a:off x="925513" y="666750"/>
          <a:ext cx="5045075" cy="353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80" name="数式" r:id="rId3" imgW="2908080" imgH="2031840" progId="Equation.3">
                  <p:embed/>
                </p:oleObj>
              </mc:Choice>
              <mc:Fallback>
                <p:oleObj name="数式" r:id="rId3" imgW="2908080" imgH="20318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13" y="666750"/>
                        <a:ext cx="5045075" cy="353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564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7" t="14831" r="30157" b="8013"/>
          <a:stretch/>
        </p:blipFill>
        <p:spPr bwMode="auto">
          <a:xfrm>
            <a:off x="2667000" y="152400"/>
            <a:ext cx="6124302" cy="632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6096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B. P. </a:t>
            </a:r>
            <a:r>
              <a:rPr lang="en-US" dirty="0" err="1" smtClean="0">
                <a:latin typeface="+mj-lt"/>
              </a:rPr>
              <a:t>Pandy</a:t>
            </a:r>
            <a:r>
              <a:rPr lang="en-US" dirty="0" smtClean="0">
                <a:latin typeface="+mj-lt"/>
              </a:rPr>
              <a:t> and B. </a:t>
            </a:r>
            <a:r>
              <a:rPr lang="en-US" dirty="0" err="1" smtClean="0">
                <a:latin typeface="+mj-lt"/>
              </a:rPr>
              <a:t>Dayal</a:t>
            </a:r>
            <a:r>
              <a:rPr lang="en-US" dirty="0" smtClean="0">
                <a:latin typeface="+mj-lt"/>
              </a:rPr>
              <a:t>, J. Phys. C. Solid State Phys. </a:t>
            </a:r>
            <a:r>
              <a:rPr lang="en-US" b="1" dirty="0" smtClean="0">
                <a:latin typeface="+mj-lt"/>
              </a:rPr>
              <a:t>6</a:t>
            </a:r>
            <a:r>
              <a:rPr lang="en-US" dirty="0" smtClean="0">
                <a:latin typeface="+mj-lt"/>
              </a:rPr>
              <a:t> 2943 (1973)</a:t>
            </a:r>
          </a:p>
        </p:txBody>
      </p:sp>
    </p:spTree>
    <p:extLst>
      <p:ext uri="{BB962C8B-B14F-4D97-AF65-F5344CB8AC3E}">
        <p14:creationId xmlns:p14="http://schemas.microsoft.com/office/powerpoint/2010/main" val="143925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normal modes of a system with the symmetry of an equilateral triangle</a:t>
            </a:r>
            <a:endParaRPr lang="en-US" sz="2400" dirty="0" smtClean="0">
              <a:latin typeface="+mj-lt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19100" y="1931015"/>
            <a:ext cx="4381500" cy="3483650"/>
            <a:chOff x="419100" y="1931015"/>
            <a:chExt cx="4381500" cy="3483650"/>
          </a:xfrm>
        </p:grpSpPr>
        <p:grpSp>
          <p:nvGrpSpPr>
            <p:cNvPr id="23" name="Group 22"/>
            <p:cNvGrpSpPr/>
            <p:nvPr/>
          </p:nvGrpSpPr>
          <p:grpSpPr>
            <a:xfrm>
              <a:off x="533400" y="1931015"/>
              <a:ext cx="4267200" cy="3369350"/>
              <a:chOff x="533400" y="1931015"/>
              <a:chExt cx="4267200" cy="336935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33400" y="1931015"/>
                <a:ext cx="3238500" cy="3026450"/>
                <a:chOff x="2171700" y="1931015"/>
                <a:chExt cx="3238500" cy="3026450"/>
              </a:xfrm>
            </p:grpSpPr>
            <p:sp>
              <p:nvSpPr>
                <p:cNvPr id="6" name="Isosceles Triangle 5"/>
                <p:cNvSpPr/>
                <p:nvPr/>
              </p:nvSpPr>
              <p:spPr>
                <a:xfrm>
                  <a:off x="2362200" y="2133600"/>
                  <a:ext cx="2895600" cy="2514600"/>
                </a:xfrm>
                <a:prstGeom prst="triangle">
                  <a:avLst/>
                </a:prstGeom>
                <a:noFill/>
                <a:ln w="1016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2171700" y="44577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3619500" y="19431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5029200" y="44958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1717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  <a:latin typeface="+mj-lt"/>
                    </a:rPr>
                    <a:t>1</a:t>
                  </a:r>
                  <a:endParaRPr lang="en-US" sz="2400" dirty="0" smtClean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596640" y="1931015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  <a:latin typeface="+mj-lt"/>
                    </a:rPr>
                    <a:t>3</a:t>
                  </a:r>
                  <a:endParaRPr lang="en-US" sz="2400" dirty="0" smtClean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0292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  <a:latin typeface="+mj-lt"/>
                    </a:rPr>
                    <a:t>2</a:t>
                  </a:r>
                  <a:endParaRPr lang="en-US" sz="2400" dirty="0" smtClean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  <p:cxnSp>
            <p:nvCxnSpPr>
              <p:cNvPr id="15" name="Straight Arrow Connector 14"/>
              <p:cNvCxnSpPr/>
              <p:nvPr/>
            </p:nvCxnSpPr>
            <p:spPr>
              <a:xfrm>
                <a:off x="838200" y="4726633"/>
                <a:ext cx="304800" cy="4549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2286000" y="2209800"/>
                <a:ext cx="533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3657600" y="4267200"/>
                <a:ext cx="609600" cy="457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1143000" y="48387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u</a:t>
                </a:r>
                <a:r>
                  <a:rPr lang="en-US" sz="2400" b="1" baseline="-25000" dirty="0" smtClean="0">
                    <a:latin typeface="+mj-lt"/>
                  </a:rPr>
                  <a:t>1</a:t>
                </a:r>
                <a:endParaRPr lang="en-US" sz="2400" b="1" dirty="0" smtClean="0">
                  <a:latin typeface="+mj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895600" y="19812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u</a:t>
                </a:r>
                <a:r>
                  <a:rPr lang="en-US" sz="2400" b="1" baseline="-25000" dirty="0" smtClean="0">
                    <a:latin typeface="+mj-lt"/>
                  </a:rPr>
                  <a:t>3</a:t>
                </a:r>
                <a:endParaRPr lang="en-US" sz="2400" b="1" dirty="0" smtClean="0">
                  <a:latin typeface="+mj-lt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114800" y="38100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u</a:t>
                </a:r>
                <a:r>
                  <a:rPr lang="en-US" sz="2400" b="1" baseline="-25000" dirty="0" smtClean="0">
                    <a:latin typeface="+mj-lt"/>
                  </a:rPr>
                  <a:t>2</a:t>
                </a:r>
                <a:endParaRPr lang="en-US" sz="2400" b="1" dirty="0" smtClean="0">
                  <a:latin typeface="+mj-lt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723900" y="29718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k</a:t>
              </a:r>
              <a:endParaRPr lang="en-US" sz="2400" i="1" dirty="0" smtClean="0">
                <a:latin typeface="+mj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86100" y="31242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k</a:t>
              </a:r>
              <a:endParaRPr lang="en-US" sz="2400" i="1" dirty="0" smtClean="0">
                <a:latin typeface="+mj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400300" y="471993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k</a:t>
              </a:r>
              <a:endParaRPr lang="en-US" sz="2400" i="1" dirty="0" smtClean="0">
                <a:latin typeface="+mj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147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m</a:t>
              </a:r>
              <a:endParaRPr lang="en-US" sz="2400" i="1" dirty="0" smtClean="0">
                <a:latin typeface="+mj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74520" y="244286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m</a:t>
              </a:r>
              <a:endParaRPr lang="en-US" sz="2400" i="1" dirty="0" smtClean="0"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91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m</a:t>
              </a:r>
              <a:endParaRPr lang="en-US" sz="2400" i="1" dirty="0" smtClean="0">
                <a:latin typeface="+mj-lt"/>
              </a:endParaRPr>
            </a:p>
          </p:txBody>
        </p:sp>
      </p:grp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886235"/>
              </p:ext>
            </p:extLst>
          </p:nvPr>
        </p:nvGraphicFramePr>
        <p:xfrm>
          <a:off x="4648200" y="1985665"/>
          <a:ext cx="407352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10" name="数式" r:id="rId3" imgW="1498320" imgH="634680" progId="Equation.3">
                  <p:embed/>
                </p:oleObj>
              </mc:Choice>
              <mc:Fallback>
                <p:oleObj name="数式" r:id="rId3" imgW="1498320" imgH="6346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985665"/>
                        <a:ext cx="4073525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871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normal modes of a system with the symmetry of an equilateral triangle -- continued</a:t>
            </a:r>
            <a:endParaRPr lang="en-US" sz="2400" dirty="0" smtClean="0">
              <a:latin typeface="+mj-l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6200" y="1931015"/>
            <a:ext cx="4267200" cy="3369350"/>
            <a:chOff x="533400" y="1931015"/>
            <a:chExt cx="4267200" cy="3369350"/>
          </a:xfrm>
        </p:grpSpPr>
        <p:grpSp>
          <p:nvGrpSpPr>
            <p:cNvPr id="23" name="Group 22"/>
            <p:cNvGrpSpPr/>
            <p:nvPr/>
          </p:nvGrpSpPr>
          <p:grpSpPr>
            <a:xfrm>
              <a:off x="533400" y="1931015"/>
              <a:ext cx="4267200" cy="3369350"/>
              <a:chOff x="533400" y="1931015"/>
              <a:chExt cx="4267200" cy="336935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33400" y="1931015"/>
                <a:ext cx="3238500" cy="3026450"/>
                <a:chOff x="2171700" y="1931015"/>
                <a:chExt cx="3238500" cy="3026450"/>
              </a:xfrm>
            </p:grpSpPr>
            <p:sp>
              <p:nvSpPr>
                <p:cNvPr id="6" name="Isosceles Triangle 5"/>
                <p:cNvSpPr/>
                <p:nvPr/>
              </p:nvSpPr>
              <p:spPr>
                <a:xfrm>
                  <a:off x="2362200" y="2133600"/>
                  <a:ext cx="2895600" cy="2514600"/>
                </a:xfrm>
                <a:prstGeom prst="triangle">
                  <a:avLst/>
                </a:prstGeom>
                <a:noFill/>
                <a:ln w="1016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2171700" y="44577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3619500" y="19431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5029200" y="44958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1717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  <a:latin typeface="+mj-lt"/>
                    </a:rPr>
                    <a:t>1</a:t>
                  </a:r>
                  <a:endParaRPr lang="en-US" sz="2400" dirty="0" smtClean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596640" y="1931015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  <a:latin typeface="+mj-lt"/>
                    </a:rPr>
                    <a:t>3</a:t>
                  </a:r>
                  <a:endParaRPr lang="en-US" sz="2400" dirty="0" smtClean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0292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  <a:latin typeface="+mj-lt"/>
                    </a:rPr>
                    <a:t>2</a:t>
                  </a:r>
                  <a:endParaRPr lang="en-US" sz="2400" dirty="0" smtClean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  <p:cxnSp>
            <p:nvCxnSpPr>
              <p:cNvPr id="15" name="Straight Arrow Connector 14"/>
              <p:cNvCxnSpPr/>
              <p:nvPr/>
            </p:nvCxnSpPr>
            <p:spPr>
              <a:xfrm>
                <a:off x="838200" y="4726633"/>
                <a:ext cx="304800" cy="4549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2286000" y="2209800"/>
                <a:ext cx="533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3657600" y="4267200"/>
                <a:ext cx="609600" cy="457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1143000" y="48387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u</a:t>
                </a:r>
                <a:r>
                  <a:rPr lang="en-US" sz="2400" b="1" baseline="-25000" dirty="0" smtClean="0">
                    <a:latin typeface="+mj-lt"/>
                  </a:rPr>
                  <a:t>1</a:t>
                </a:r>
                <a:endParaRPr lang="en-US" sz="2400" b="1" dirty="0" smtClean="0">
                  <a:latin typeface="+mj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895600" y="19812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u</a:t>
                </a:r>
                <a:r>
                  <a:rPr lang="en-US" sz="2400" b="1" baseline="-25000" dirty="0" smtClean="0">
                    <a:latin typeface="+mj-lt"/>
                  </a:rPr>
                  <a:t>3</a:t>
                </a:r>
                <a:endParaRPr lang="en-US" sz="2400" b="1" dirty="0" smtClean="0">
                  <a:latin typeface="+mj-lt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114800" y="38100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u</a:t>
                </a:r>
                <a:r>
                  <a:rPr lang="en-US" sz="2400" b="1" baseline="-25000" dirty="0" smtClean="0">
                    <a:latin typeface="+mj-lt"/>
                  </a:rPr>
                  <a:t>2</a:t>
                </a:r>
                <a:endParaRPr lang="en-US" sz="2400" b="1" dirty="0" smtClean="0">
                  <a:latin typeface="+mj-lt"/>
                </a:endParaRPr>
              </a:p>
            </p:txBody>
          </p:sp>
        </p:grpSp>
        <p:sp>
          <p:nvSpPr>
            <p:cNvPr id="14" name="Right Arrow 13"/>
            <p:cNvSpPr/>
            <p:nvPr/>
          </p:nvSpPr>
          <p:spPr>
            <a:xfrm rot="17964096">
              <a:off x="114789" y="3243640"/>
              <a:ext cx="2595999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5443562"/>
                </p:ext>
              </p:extLst>
            </p:nvPr>
          </p:nvGraphicFramePr>
          <p:xfrm>
            <a:off x="712153" y="2814236"/>
            <a:ext cx="827087" cy="5766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403" name="数式" r:id="rId3" imgW="203040" imgH="228600" progId="Equation.3">
                    <p:embed/>
                  </p:oleObj>
                </mc:Choice>
                <mc:Fallback>
                  <p:oleObj name="数式" r:id="rId3" imgW="203040" imgH="2286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2153" y="2814236"/>
                          <a:ext cx="827087" cy="5766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748053"/>
              </p:ext>
            </p:extLst>
          </p:nvPr>
        </p:nvGraphicFramePr>
        <p:xfrm>
          <a:off x="3429000" y="1828800"/>
          <a:ext cx="5672137" cy="373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04" name="数式" r:id="rId5" imgW="2400120" imgH="1701720" progId="Equation.3">
                  <p:embed/>
                </p:oleObj>
              </mc:Choice>
              <mc:Fallback>
                <p:oleObj name="数式" r:id="rId5" imgW="2400120" imgH="170172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828800"/>
                        <a:ext cx="5672137" cy="373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135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827681"/>
              </p:ext>
            </p:extLst>
          </p:nvPr>
        </p:nvGraphicFramePr>
        <p:xfrm>
          <a:off x="596900" y="1182688"/>
          <a:ext cx="6002338" cy="426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30" name="数式" r:id="rId3" imgW="2539800" imgH="1942920" progId="Equation.3">
                  <p:embed/>
                </p:oleObj>
              </mc:Choice>
              <mc:Fallback>
                <p:oleObj name="数式" r:id="rId3" imgW="2539800" imgH="194292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1182688"/>
                        <a:ext cx="6002338" cy="426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194101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normal modes of a system with the symmetry of an equilateral triangle -- continued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116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94101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normal modes of a system with the symmetry of an equilateral triangle -- continued</a:t>
            </a:r>
            <a:endParaRPr lang="en-US" sz="2400" dirty="0" smtClean="0">
              <a:latin typeface="+mj-lt"/>
            </a:endParaRPr>
          </a:p>
        </p:txBody>
      </p:sp>
      <p:pic>
        <p:nvPicPr>
          <p:cNvPr id="1894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5" t="27635" r="15528" b="15972"/>
          <a:stretch/>
        </p:blipFill>
        <p:spPr bwMode="auto">
          <a:xfrm>
            <a:off x="688125" y="1493520"/>
            <a:ext cx="6718515" cy="423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954744"/>
              </p:ext>
            </p:extLst>
          </p:nvPr>
        </p:nvGraphicFramePr>
        <p:xfrm>
          <a:off x="237275" y="2667000"/>
          <a:ext cx="4508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75" name="数式" r:id="rId5" imgW="190440" imgH="393480" progId="Equation.3">
                  <p:embed/>
                </p:oleObj>
              </mc:Choice>
              <mc:Fallback>
                <p:oleObj name="数式" r:id="rId5" imgW="19044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275" y="2667000"/>
                        <a:ext cx="4508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123558"/>
              </p:ext>
            </p:extLst>
          </p:nvPr>
        </p:nvGraphicFramePr>
        <p:xfrm>
          <a:off x="7032625" y="1493520"/>
          <a:ext cx="571500" cy="4232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76" name="数式" r:id="rId7" imgW="241200" imgH="1422360" progId="Equation.3">
                  <p:embed/>
                </p:oleObj>
              </mc:Choice>
              <mc:Fallback>
                <p:oleObj name="数式" r:id="rId7" imgW="241200" imgH="14223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5" y="1493520"/>
                        <a:ext cx="571500" cy="42327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20000" y="3429000"/>
            <a:ext cx="78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= </a:t>
            </a:r>
            <a:r>
              <a:rPr lang="en-US" sz="2400" dirty="0" smtClean="0">
                <a:latin typeface="Symbol" pitchFamily="18" charset="2"/>
              </a:rPr>
              <a:t>w</a:t>
            </a:r>
            <a:r>
              <a:rPr lang="en-US" sz="2400" baseline="30000" dirty="0" smtClean="0">
                <a:latin typeface="+mj-lt"/>
              </a:rPr>
              <a:t>2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601979"/>
              </p:ext>
            </p:extLst>
          </p:nvPr>
        </p:nvGraphicFramePr>
        <p:xfrm>
          <a:off x="8305800" y="1524000"/>
          <a:ext cx="571500" cy="423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77" name="数式" r:id="rId9" imgW="241200" imgH="1422360" progId="Equation.3">
                  <p:embed/>
                </p:oleObj>
              </mc:Choice>
              <mc:Fallback>
                <p:oleObj name="数式" r:id="rId9" imgW="241200" imgH="14223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1524000"/>
                        <a:ext cx="571500" cy="423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957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94101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normal modes of a system with the symmetry of an equilateral triangle -- continued</a:t>
            </a:r>
            <a:endParaRPr lang="en-US" sz="2400" dirty="0" smtClean="0">
              <a:latin typeface="+mj-lt"/>
            </a:endParaRPr>
          </a:p>
        </p:txBody>
      </p:sp>
      <p:pic>
        <p:nvPicPr>
          <p:cNvPr id="19046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9" t="24646" r="38607" b="30547"/>
          <a:stretch/>
        </p:blipFill>
        <p:spPr bwMode="auto">
          <a:xfrm>
            <a:off x="6172200" y="1905000"/>
            <a:ext cx="1666327" cy="336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19100" y="1931015"/>
            <a:ext cx="4381500" cy="3483650"/>
            <a:chOff x="419100" y="1931015"/>
            <a:chExt cx="4381500" cy="3483650"/>
          </a:xfrm>
        </p:grpSpPr>
        <p:grpSp>
          <p:nvGrpSpPr>
            <p:cNvPr id="13" name="Group 12"/>
            <p:cNvGrpSpPr/>
            <p:nvPr/>
          </p:nvGrpSpPr>
          <p:grpSpPr>
            <a:xfrm>
              <a:off x="533400" y="1931015"/>
              <a:ext cx="4267200" cy="3369350"/>
              <a:chOff x="533400" y="1931015"/>
              <a:chExt cx="4267200" cy="336935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533400" y="1931015"/>
                <a:ext cx="3238500" cy="3026450"/>
                <a:chOff x="2171700" y="1931015"/>
                <a:chExt cx="3238500" cy="3026450"/>
              </a:xfrm>
            </p:grpSpPr>
            <p:sp>
              <p:nvSpPr>
                <p:cNvPr id="27" name="Isosceles Triangle 26"/>
                <p:cNvSpPr/>
                <p:nvPr/>
              </p:nvSpPr>
              <p:spPr>
                <a:xfrm>
                  <a:off x="2362200" y="2133600"/>
                  <a:ext cx="2895600" cy="2514600"/>
                </a:xfrm>
                <a:prstGeom prst="triangle">
                  <a:avLst/>
                </a:prstGeom>
                <a:noFill/>
                <a:ln w="1016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171700" y="44577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3619500" y="19431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5029200" y="44958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21717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  <a:latin typeface="+mj-lt"/>
                    </a:rPr>
                    <a:t>1</a:t>
                  </a:r>
                  <a:endParaRPr lang="en-US" sz="2400" dirty="0" smtClean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3596640" y="1931015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  <a:latin typeface="+mj-lt"/>
                    </a:rPr>
                    <a:t>3</a:t>
                  </a:r>
                  <a:endParaRPr lang="en-US" sz="2400" dirty="0" smtClean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50292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1"/>
                      </a:solidFill>
                      <a:latin typeface="+mj-lt"/>
                    </a:rPr>
                    <a:t>2</a:t>
                  </a:r>
                  <a:endParaRPr lang="en-US" sz="2400" dirty="0" smtClean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  <p:cxnSp>
            <p:nvCxnSpPr>
              <p:cNvPr id="21" name="Straight Arrow Connector 20"/>
              <p:cNvCxnSpPr/>
              <p:nvPr/>
            </p:nvCxnSpPr>
            <p:spPr>
              <a:xfrm>
                <a:off x="838200" y="4726633"/>
                <a:ext cx="304800" cy="4549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2286000" y="2209800"/>
                <a:ext cx="533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3657600" y="4267200"/>
                <a:ext cx="609600" cy="457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1143000" y="48387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u</a:t>
                </a:r>
                <a:r>
                  <a:rPr lang="en-US" sz="2400" b="1" baseline="-25000" dirty="0" smtClean="0">
                    <a:latin typeface="+mj-lt"/>
                  </a:rPr>
                  <a:t>1</a:t>
                </a:r>
                <a:endParaRPr lang="en-US" sz="2400" b="1" dirty="0" smtClean="0">
                  <a:latin typeface="+mj-lt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895600" y="19812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u</a:t>
                </a:r>
                <a:r>
                  <a:rPr lang="en-US" sz="2400" b="1" baseline="-25000" dirty="0" smtClean="0">
                    <a:latin typeface="+mj-lt"/>
                  </a:rPr>
                  <a:t>3</a:t>
                </a:r>
                <a:endParaRPr lang="en-US" sz="2400" b="1" dirty="0" smtClean="0">
                  <a:latin typeface="+mj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114800" y="38100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u</a:t>
                </a:r>
                <a:r>
                  <a:rPr lang="en-US" sz="2400" b="1" baseline="-25000" dirty="0" smtClean="0">
                    <a:latin typeface="+mj-lt"/>
                  </a:rPr>
                  <a:t>2</a:t>
                </a:r>
                <a:endParaRPr lang="en-US" sz="2400" b="1" dirty="0" smtClean="0">
                  <a:latin typeface="+mj-lt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23900" y="29718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k</a:t>
              </a:r>
              <a:endParaRPr lang="en-US" sz="2400" i="1" dirty="0" smtClean="0"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86100" y="31242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k</a:t>
              </a:r>
              <a:endParaRPr lang="en-US" sz="2400" i="1" dirty="0" smtClean="0"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00300" y="471993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k</a:t>
              </a:r>
              <a:endParaRPr lang="en-US" sz="2400" i="1" dirty="0" smtClean="0"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147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m</a:t>
              </a:r>
              <a:endParaRPr lang="en-US" sz="2400" i="1" dirty="0" smtClean="0"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74520" y="244286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m</a:t>
              </a:r>
              <a:endParaRPr lang="en-US" sz="2400" i="1" dirty="0" smtClean="0"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91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m</a:t>
              </a:r>
              <a:endParaRPr lang="en-US" sz="2400" i="1" dirty="0" smtClean="0">
                <a:latin typeface="+mj-lt"/>
              </a:endParaRPr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498156"/>
              </p:ext>
            </p:extLst>
          </p:nvPr>
        </p:nvGraphicFramePr>
        <p:xfrm>
          <a:off x="7473950" y="2946400"/>
          <a:ext cx="4508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9" name="数式" r:id="rId5" imgW="190440" imgH="393480" progId="Equation.3">
                  <p:embed/>
                </p:oleObj>
              </mc:Choice>
              <mc:Fallback>
                <p:oleObj name="数式" r:id="rId5" imgW="19044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3950" y="2946400"/>
                        <a:ext cx="4508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667362"/>
              </p:ext>
            </p:extLst>
          </p:nvPr>
        </p:nvGraphicFramePr>
        <p:xfrm>
          <a:off x="5541963" y="3179763"/>
          <a:ext cx="81121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80" name="数式" r:id="rId7" imgW="342720" imgH="203040" progId="Equation.3">
                  <p:embed/>
                </p:oleObj>
              </mc:Choice>
              <mc:Fallback>
                <p:oleObj name="数式" r:id="rId7" imgW="34272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1963" y="3179763"/>
                        <a:ext cx="811212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513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1" t="16475" r="42949" b="18874"/>
          <a:stretch/>
        </p:blipFill>
        <p:spPr bwMode="auto">
          <a:xfrm>
            <a:off x="1295400" y="762000"/>
            <a:ext cx="710339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066800" y="56769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228600" y="1032805"/>
            <a:ext cx="8645576" cy="1944333"/>
            <a:chOff x="228600" y="1032805"/>
            <a:chExt cx="8645576" cy="1944333"/>
          </a:xfrm>
        </p:grpSpPr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618544"/>
                </p:ext>
              </p:extLst>
            </p:nvPr>
          </p:nvGraphicFramePr>
          <p:xfrm>
            <a:off x="1889125" y="2363788"/>
            <a:ext cx="544513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391" name="数式" r:id="rId3" imgW="241200" imgH="241200" progId="Equation.3">
                    <p:embed/>
                  </p:oleObj>
                </mc:Choice>
                <mc:Fallback>
                  <p:oleObj name="数式" r:id="rId3" imgW="2412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9125" y="2363788"/>
                          <a:ext cx="544513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566166"/>
                </p:ext>
              </p:extLst>
            </p:nvPr>
          </p:nvGraphicFramePr>
          <p:xfrm>
            <a:off x="4358350" y="2431038"/>
            <a:ext cx="401638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392" name="数式" r:id="rId5" imgW="177480" imgH="241200" progId="Equation.3">
                    <p:embed/>
                  </p:oleObj>
                </mc:Choice>
                <mc:Fallback>
                  <p:oleObj name="数式" r:id="rId5" imgW="1774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8350" y="2431038"/>
                          <a:ext cx="401638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3390054"/>
                </p:ext>
              </p:extLst>
            </p:nvPr>
          </p:nvGraphicFramePr>
          <p:xfrm>
            <a:off x="6689725" y="2298700"/>
            <a:ext cx="544513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393" name="数式" r:id="rId7" imgW="241200" imgH="241200" progId="Equation.3">
                    <p:embed/>
                  </p:oleObj>
                </mc:Choice>
                <mc:Fallback>
                  <p:oleObj name="数式" r:id="rId7" imgW="2412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9725" y="2298700"/>
                          <a:ext cx="544513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8" name="Group 27"/>
            <p:cNvGrpSpPr/>
            <p:nvPr/>
          </p:nvGrpSpPr>
          <p:grpSpPr>
            <a:xfrm>
              <a:off x="228600" y="1032805"/>
              <a:ext cx="8645576" cy="1329269"/>
              <a:chOff x="-381000" y="1032805"/>
              <a:chExt cx="8645576" cy="1329269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2057400" y="1125877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Oval 20"/>
              <p:cNvSpPr/>
              <p:nvPr/>
            </p:nvSpPr>
            <p:spPr>
              <a:xfrm>
                <a:off x="965054" y="1125878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351495" y="1264794"/>
                <a:ext cx="1097280" cy="109728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249534" y="1426152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FFFF00"/>
                    </a:solidFill>
                    <a:latin typeface="+mj-lt"/>
                  </a:rPr>
                  <a:t>m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657600" y="1519535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FFFF00"/>
                    </a:solidFill>
                    <a:latin typeface="+mj-lt"/>
                  </a:rPr>
                  <a:t>m</a:t>
                </a: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4455151" y="1037645"/>
                <a:ext cx="2445799" cy="1169738"/>
                <a:chOff x="4174455" y="1037645"/>
                <a:chExt cx="2445799" cy="1169738"/>
              </a:xfrm>
            </p:grpSpPr>
            <p:pic>
              <p:nvPicPr>
                <p:cNvPr id="23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968" t="48570" r="24303" b="37991"/>
                <a:stretch/>
              </p:blipFill>
              <p:spPr bwMode="auto">
                <a:xfrm>
                  <a:off x="4174455" y="1037645"/>
                  <a:ext cx="1330376" cy="11007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4" name="Group 23"/>
                <p:cNvGrpSpPr/>
                <p:nvPr/>
              </p:nvGrpSpPr>
              <p:grpSpPr>
                <a:xfrm>
                  <a:off x="5522974" y="1106588"/>
                  <a:ext cx="1097280" cy="1100795"/>
                  <a:chOff x="5522974" y="1106588"/>
                  <a:chExt cx="1097280" cy="1100795"/>
                </a:xfrm>
              </p:grpSpPr>
              <p:sp>
                <p:nvSpPr>
                  <p:cNvPr id="20" name="Oval 19"/>
                  <p:cNvSpPr/>
                  <p:nvPr/>
                </p:nvSpPr>
                <p:spPr>
                  <a:xfrm>
                    <a:off x="5522974" y="1106588"/>
                    <a:ext cx="1097280" cy="110079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5816746" y="1445441"/>
                    <a:ext cx="762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i="1" dirty="0" smtClean="0">
                        <a:solidFill>
                          <a:srgbClr val="FFFF00"/>
                        </a:solidFill>
                        <a:latin typeface="+mj-lt"/>
                      </a:rPr>
                      <a:t>m</a:t>
                    </a:r>
                  </a:p>
                </p:txBody>
              </p:sp>
            </p:grpSp>
          </p:grpSp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6934200" y="103280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-381000" y="118520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32" name="TextBox 31"/>
          <p:cNvSpPr txBox="1"/>
          <p:nvPr/>
        </p:nvSpPr>
        <p:spPr>
          <a:xfrm>
            <a:off x="114300" y="228600"/>
            <a:ext cx="788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Consider an infinite  system of masses and springs: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63653"/>
              </p:ext>
            </p:extLst>
          </p:nvPr>
        </p:nvGraphicFramePr>
        <p:xfrm>
          <a:off x="704850" y="3200400"/>
          <a:ext cx="67056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94" name="数式" r:id="rId10" imgW="2971800" imgH="457200" progId="Equation.3">
                  <p:embed/>
                </p:oleObj>
              </mc:Choice>
              <mc:Fallback>
                <p:oleObj name="数式" r:id="rId10" imgW="2971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3200400"/>
                        <a:ext cx="670560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159826"/>
              </p:ext>
            </p:extLst>
          </p:nvPr>
        </p:nvGraphicFramePr>
        <p:xfrm>
          <a:off x="969963" y="4391025"/>
          <a:ext cx="6419850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95" name="数式" r:id="rId12" imgW="2844720" imgH="888840" progId="Equation.3">
                  <p:embed/>
                </p:oleObj>
              </mc:Choice>
              <mc:Fallback>
                <p:oleObj name="数式" r:id="rId12" imgW="284472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4391025"/>
                        <a:ext cx="6419850" cy="200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042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487247"/>
              </p:ext>
            </p:extLst>
          </p:nvPr>
        </p:nvGraphicFramePr>
        <p:xfrm>
          <a:off x="228600" y="609600"/>
          <a:ext cx="8366125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44" name="数式" r:id="rId3" imgW="3708360" imgH="634680" progId="Equation.3">
                  <p:embed/>
                </p:oleObj>
              </mc:Choice>
              <mc:Fallback>
                <p:oleObj name="数式" r:id="rId3" imgW="3708360" imgH="6346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609600"/>
                        <a:ext cx="8366125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904052"/>
              </p:ext>
            </p:extLst>
          </p:nvPr>
        </p:nvGraphicFramePr>
        <p:xfrm>
          <a:off x="457200" y="1766888"/>
          <a:ext cx="5957888" cy="493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45" name="数式" r:id="rId5" imgW="2641320" imgH="2184120" progId="Equation.3">
                  <p:embed/>
                </p:oleObj>
              </mc:Choice>
              <mc:Fallback>
                <p:oleObj name="数式" r:id="rId5" imgW="2641320" imgH="21841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66888"/>
                        <a:ext cx="5957888" cy="4938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37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62674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227261"/>
              </p:ext>
            </p:extLst>
          </p:nvPr>
        </p:nvGraphicFramePr>
        <p:xfrm>
          <a:off x="1027113" y="1981200"/>
          <a:ext cx="344487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02" name="数式" r:id="rId4" imgW="152280" imgH="139680" progId="Equation.3">
                  <p:embed/>
                </p:oleObj>
              </mc:Choice>
              <mc:Fallback>
                <p:oleObj name="数式" r:id="rId4" imgW="152280" imgH="1396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3" y="1981200"/>
                        <a:ext cx="344487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29200" y="4483129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qa</a:t>
            </a:r>
            <a:r>
              <a:rPr lang="en-US" sz="2400" i="1" dirty="0" smtClean="0">
                <a:latin typeface="+mj-lt"/>
              </a:rPr>
              <a:t>/</a:t>
            </a:r>
            <a:r>
              <a:rPr lang="en-US" sz="2400" i="1" dirty="0" smtClean="0">
                <a:latin typeface="Symbol" pitchFamily="18" charset="2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33657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2654474" y="1015652"/>
            <a:ext cx="4322788" cy="686681"/>
            <a:chOff x="228600" y="1032805"/>
            <a:chExt cx="4322788" cy="686681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228600" y="1109005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1447800" y="1079341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5" name="Group 34"/>
            <p:cNvGrpSpPr/>
            <p:nvPr/>
          </p:nvGrpSpPr>
          <p:grpSpPr>
            <a:xfrm>
              <a:off x="2646676" y="1035225"/>
              <a:ext cx="1222900" cy="584869"/>
              <a:chOff x="4174455" y="1037645"/>
              <a:chExt cx="2445799" cy="1169738"/>
            </a:xfrm>
          </p:grpSpPr>
          <p:pic>
            <p:nvPicPr>
              <p:cNvPr id="42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4174455" y="103764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43" name="Group 42"/>
              <p:cNvGrpSpPr/>
              <p:nvPr/>
            </p:nvGrpSpPr>
            <p:grpSpPr>
              <a:xfrm>
                <a:off x="5522974" y="1106588"/>
                <a:ext cx="1097280" cy="1100795"/>
                <a:chOff x="5522974" y="1106588"/>
                <a:chExt cx="1097280" cy="1100795"/>
              </a:xfrm>
            </p:grpSpPr>
            <p:sp>
              <p:nvSpPr>
                <p:cNvPr id="44" name="Oval 43"/>
                <p:cNvSpPr/>
                <p:nvPr/>
              </p:nvSpPr>
              <p:spPr>
                <a:xfrm>
                  <a:off x="5522974" y="1106588"/>
                  <a:ext cx="1097280" cy="110079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5586702" y="1253194"/>
                  <a:ext cx="762000" cy="461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i="1" dirty="0" smtClean="0">
                      <a:solidFill>
                        <a:srgbClr val="FFFF00"/>
                      </a:solidFill>
                      <a:latin typeface="+mj-lt"/>
                    </a:rPr>
                    <a:t>m</a:t>
                  </a:r>
                </a:p>
              </p:txBody>
            </p:sp>
          </p:grpSp>
        </p:grpSp>
        <p:sp>
          <p:nvSpPr>
            <p:cNvPr id="36" name="Oval 35"/>
            <p:cNvSpPr/>
            <p:nvPr/>
          </p:nvSpPr>
          <p:spPr>
            <a:xfrm>
              <a:off x="2069796" y="1061118"/>
              <a:ext cx="658368" cy="658368"/>
            </a:xfrm>
            <a:prstGeom prst="ellipse">
              <a:avLst/>
            </a:prstGeom>
            <a:solidFill>
              <a:srgbClr val="DA32A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901627" y="1079342"/>
              <a:ext cx="548640" cy="550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90600" y="1140767"/>
              <a:ext cx="381000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209800" y="11430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</a:p>
          </p:txBody>
        </p:sp>
        <p:pic>
          <p:nvPicPr>
            <p:cNvPr id="4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3886200" y="1032805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8600" y="1032805"/>
            <a:ext cx="4322788" cy="686681"/>
            <a:chOff x="228600" y="1032805"/>
            <a:chExt cx="4322788" cy="686681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1447800" y="1079341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5" name="Group 24"/>
            <p:cNvGrpSpPr/>
            <p:nvPr/>
          </p:nvGrpSpPr>
          <p:grpSpPr>
            <a:xfrm>
              <a:off x="2646676" y="1035225"/>
              <a:ext cx="1222900" cy="584869"/>
              <a:chOff x="4174455" y="1037645"/>
              <a:chExt cx="2445799" cy="1169738"/>
            </a:xfrm>
          </p:grpSpPr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4174455" y="103764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4" name="Group 23"/>
              <p:cNvGrpSpPr/>
              <p:nvPr/>
            </p:nvGrpSpPr>
            <p:grpSpPr>
              <a:xfrm>
                <a:off x="5522974" y="1106588"/>
                <a:ext cx="1097280" cy="1100795"/>
                <a:chOff x="5522974" y="1106588"/>
                <a:chExt cx="1097280" cy="1100795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5522974" y="1106588"/>
                  <a:ext cx="1097280" cy="110079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5586702" y="1253194"/>
                  <a:ext cx="762000" cy="461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i="1" dirty="0" smtClean="0">
                      <a:solidFill>
                        <a:srgbClr val="FFFF00"/>
                      </a:solidFill>
                      <a:latin typeface="+mj-lt"/>
                    </a:rPr>
                    <a:t>m</a:t>
                  </a:r>
                </a:p>
              </p:txBody>
            </p:sp>
          </p:grpSp>
        </p:grpSp>
        <p:sp>
          <p:nvSpPr>
            <p:cNvPr id="22" name="Oval 21"/>
            <p:cNvSpPr/>
            <p:nvPr/>
          </p:nvSpPr>
          <p:spPr>
            <a:xfrm>
              <a:off x="2069796" y="1061118"/>
              <a:ext cx="658368" cy="658368"/>
            </a:xfrm>
            <a:prstGeom prst="ellipse">
              <a:avLst/>
            </a:prstGeom>
            <a:solidFill>
              <a:srgbClr val="DA32A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901627" y="1079342"/>
              <a:ext cx="548640" cy="550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90600" y="1140767"/>
              <a:ext cx="381000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3886200" y="1032805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228600" y="1109005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209800" y="11430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FF00"/>
                  </a:solidFill>
                  <a:latin typeface="+mj-lt"/>
                </a:rPr>
                <a:t>M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14300" y="228600"/>
            <a:ext cx="788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Consider an infinite  system of masses and springs now with two kinds of masses: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758829"/>
              </p:ext>
            </p:extLst>
          </p:nvPr>
        </p:nvGraphicFramePr>
        <p:xfrm>
          <a:off x="704850" y="2590800"/>
          <a:ext cx="67056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92" name="数式" r:id="rId4" imgW="2971800" imgH="457200" progId="Equation.3">
                  <p:embed/>
                </p:oleObj>
              </mc:Choice>
              <mc:Fallback>
                <p:oleObj name="数式" r:id="rId4" imgW="2971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2590800"/>
                        <a:ext cx="670560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985454"/>
              </p:ext>
            </p:extLst>
          </p:nvPr>
        </p:nvGraphicFramePr>
        <p:xfrm>
          <a:off x="173037" y="4021138"/>
          <a:ext cx="8742363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93" name="数式" r:id="rId6" imgW="3873240" imgH="634680" progId="Equation.3">
                  <p:embed/>
                </p:oleObj>
              </mc:Choice>
              <mc:Fallback>
                <p:oleObj name="数式" r:id="rId6" imgW="38732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7" y="4021138"/>
                        <a:ext cx="8742363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760962"/>
              </p:ext>
            </p:extLst>
          </p:nvPr>
        </p:nvGraphicFramePr>
        <p:xfrm>
          <a:off x="1046162" y="1816100"/>
          <a:ext cx="4016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94" name="数式" r:id="rId8" imgW="177480" imgH="241200" progId="Equation.3">
                  <p:embed/>
                </p:oleObj>
              </mc:Choice>
              <mc:Fallback>
                <p:oleObj name="数式" r:id="rId8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2" y="1816100"/>
                        <a:ext cx="40163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215189"/>
              </p:ext>
            </p:extLst>
          </p:nvPr>
        </p:nvGraphicFramePr>
        <p:xfrm>
          <a:off x="2189163" y="1828800"/>
          <a:ext cx="40163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95" name="数式" r:id="rId10" imgW="177480" imgH="241200" progId="Equation.3">
                  <p:embed/>
                </p:oleObj>
              </mc:Choice>
              <mc:Fallback>
                <p:oleObj name="数式" r:id="rId10" imgW="177480" imgH="24120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9163" y="1828800"/>
                        <a:ext cx="40163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70354"/>
              </p:ext>
            </p:extLst>
          </p:nvPr>
        </p:nvGraphicFramePr>
        <p:xfrm>
          <a:off x="4541838" y="1816100"/>
          <a:ext cx="5746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96" name="数式" r:id="rId12" imgW="253800" imgH="241200" progId="Equation.3">
                  <p:embed/>
                </p:oleObj>
              </mc:Choice>
              <mc:Fallback>
                <p:oleObj name="数式" r:id="rId12" imgW="25380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838" y="1816100"/>
                        <a:ext cx="57467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010178"/>
              </p:ext>
            </p:extLst>
          </p:nvPr>
        </p:nvGraphicFramePr>
        <p:xfrm>
          <a:off x="3336925" y="1828800"/>
          <a:ext cx="54451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97" name="数式" r:id="rId14" imgW="241200" imgH="241200" progId="Equation.3">
                  <p:embed/>
                </p:oleObj>
              </mc:Choice>
              <mc:Fallback>
                <p:oleObj name="数式" r:id="rId14" imgW="241200" imgH="24120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925" y="1828800"/>
                        <a:ext cx="544513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184485"/>
              </p:ext>
            </p:extLst>
          </p:nvPr>
        </p:nvGraphicFramePr>
        <p:xfrm>
          <a:off x="5853113" y="1828800"/>
          <a:ext cx="57308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98" name="数式" r:id="rId16" imgW="253800" imgH="241200" progId="Equation.3">
                  <p:embed/>
                </p:oleObj>
              </mc:Choice>
              <mc:Fallback>
                <p:oleObj name="数式" r:id="rId16" imgW="253800" imgH="241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113" y="1828800"/>
                        <a:ext cx="57308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0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44891"/>
              </p:ext>
            </p:extLst>
          </p:nvPr>
        </p:nvGraphicFramePr>
        <p:xfrm>
          <a:off x="152400" y="228600"/>
          <a:ext cx="8742363" cy="482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92" name="数式" r:id="rId3" imgW="3873240" imgH="2133360" progId="Equation.3">
                  <p:embed/>
                </p:oleObj>
              </mc:Choice>
              <mc:Fallback>
                <p:oleObj name="数式" r:id="rId3" imgW="3873240" imgH="213336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600"/>
                        <a:ext cx="8742363" cy="482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345100"/>
              </p:ext>
            </p:extLst>
          </p:nvPr>
        </p:nvGraphicFramePr>
        <p:xfrm>
          <a:off x="820738" y="5157788"/>
          <a:ext cx="4700587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93" name="数式" r:id="rId5" imgW="2082600" imgH="482400" progId="Equation.3">
                  <p:embed/>
                </p:oleObj>
              </mc:Choice>
              <mc:Fallback>
                <p:oleObj name="数式" r:id="rId5" imgW="208260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5157788"/>
                        <a:ext cx="4700587" cy="1090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873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718902"/>
              </p:ext>
            </p:extLst>
          </p:nvPr>
        </p:nvGraphicFramePr>
        <p:xfrm>
          <a:off x="447675" y="381000"/>
          <a:ext cx="5819775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16" name="数式" r:id="rId3" imgW="2577960" imgH="1168200" progId="Equation.3">
                  <p:embed/>
                </p:oleObj>
              </mc:Choice>
              <mc:Fallback>
                <p:oleObj name="数式" r:id="rId3" imgW="2577960" imgH="1168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381000"/>
                        <a:ext cx="5819775" cy="264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02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" y="3100387"/>
            <a:ext cx="588645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4419600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7375" y="5939135"/>
            <a:ext cx="885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qa</a:t>
            </a:r>
            <a:r>
              <a:rPr lang="en-US" sz="2400" dirty="0" smtClean="0">
                <a:latin typeface="+mj-lt"/>
              </a:rPr>
              <a:t>/</a:t>
            </a:r>
            <a:r>
              <a:rPr lang="en-US" sz="2400" dirty="0" smtClean="0">
                <a:latin typeface="Symbol" pitchFamily="18" charset="2"/>
              </a:rPr>
              <a:t>p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352170"/>
              </p:ext>
            </p:extLst>
          </p:nvPr>
        </p:nvGraphicFramePr>
        <p:xfrm>
          <a:off x="3352800" y="3228975"/>
          <a:ext cx="106203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17" name="数式" r:id="rId6" imgW="469800" imgH="177480" progId="Equation.3">
                  <p:embed/>
                </p:oleObj>
              </mc:Choice>
              <mc:Fallback>
                <p:oleObj name="数式" r:id="rId6" imgW="46980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228975"/>
                        <a:ext cx="1062038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725644"/>
              </p:ext>
            </p:extLst>
          </p:nvPr>
        </p:nvGraphicFramePr>
        <p:xfrm>
          <a:off x="3281362" y="4648200"/>
          <a:ext cx="106203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18" name="数式" r:id="rId8" imgW="469800" imgH="177480" progId="Equation.3">
                  <p:embed/>
                </p:oleObj>
              </mc:Choice>
              <mc:Fallback>
                <p:oleObj name="数式" r:id="rId8" imgW="469800" imgH="177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1362" y="4648200"/>
                        <a:ext cx="1062038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3505200" y="4495800"/>
            <a:ext cx="51816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971800" y="3810000"/>
            <a:ext cx="53340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505200" y="3505200"/>
            <a:ext cx="4572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962400" y="3505200"/>
            <a:ext cx="381000" cy="800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32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762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Eigenvectors: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557583"/>
              </p:ext>
            </p:extLst>
          </p:nvPr>
        </p:nvGraphicFramePr>
        <p:xfrm>
          <a:off x="1447800" y="609600"/>
          <a:ext cx="5073650" cy="562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90" name="数式" r:id="rId3" imgW="2247840" imgH="2489040" progId="Equation.3">
                  <p:embed/>
                </p:oleObj>
              </mc:Choice>
              <mc:Fallback>
                <p:oleObj name="数式" r:id="rId3" imgW="2247840" imgH="248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609600"/>
                        <a:ext cx="5073650" cy="562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66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11820</TotalTime>
  <Words>399</Words>
  <Application>Microsoft Office PowerPoint</Application>
  <PresentationFormat>On-screen Show (4:3)</PresentationFormat>
  <Paragraphs>123</Paragraphs>
  <Slides>19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数式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614</cp:revision>
  <cp:lastPrinted>2012-10-05T16:03:57Z</cp:lastPrinted>
  <dcterms:created xsi:type="dcterms:W3CDTF">2012-01-10T18:32:24Z</dcterms:created>
  <dcterms:modified xsi:type="dcterms:W3CDTF">2013-10-04T14:52:48Z</dcterms:modified>
</cp:coreProperties>
</file>