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6" r:id="rId2"/>
    <p:sldId id="354" r:id="rId3"/>
    <p:sldId id="403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43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7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png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Rigid body rotational motion (Chap. 5)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Use of Euler angles as generalized  coordinates.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Motion of a symmetric top</a:t>
            </a:r>
          </a:p>
          <a:p>
            <a:pPr marL="914400" lvl="3">
              <a:spcBef>
                <a:spcPct val="50000"/>
              </a:spcBef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general case: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941412"/>
              </p:ext>
            </p:extLst>
          </p:nvPr>
        </p:nvGraphicFramePr>
        <p:xfrm>
          <a:off x="2133600" y="866775"/>
          <a:ext cx="64373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0" name="数式" r:id="rId3" imgW="3200400" imgH="482400" progId="Equation.3">
                  <p:embed/>
                </p:oleObj>
              </mc:Choice>
              <mc:Fallback>
                <p:oleObj name="数式" r:id="rId3" imgW="3200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866775"/>
                        <a:ext cx="643731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395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8229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93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487940"/>
              </p:ext>
            </p:extLst>
          </p:nvPr>
        </p:nvGraphicFramePr>
        <p:xfrm>
          <a:off x="3431386" y="762000"/>
          <a:ext cx="5387975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2" name="数式" r:id="rId3" imgW="2679480" imgH="1320480" progId="Equation.3">
                  <p:embed/>
                </p:oleObj>
              </mc:Choice>
              <mc:Fallback>
                <p:oleObj name="数式" r:id="rId3" imgW="2679480" imgH="1320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1386" y="762000"/>
                        <a:ext cx="5387975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72946" y="609600"/>
            <a:ext cx="2320562" cy="2895600"/>
            <a:chOff x="1447800" y="1905000"/>
            <a:chExt cx="2320562" cy="2895600"/>
          </a:xfrm>
        </p:grpSpPr>
        <p:grpSp>
          <p:nvGrpSpPr>
            <p:cNvPr id="7" name="Group 6"/>
            <p:cNvGrpSpPr/>
            <p:nvPr/>
          </p:nvGrpSpPr>
          <p:grpSpPr>
            <a:xfrm>
              <a:off x="1447800" y="1905000"/>
              <a:ext cx="2057400" cy="2895600"/>
              <a:chOff x="1447800" y="1905000"/>
              <a:chExt cx="2057400" cy="2895600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3505200" y="1905000"/>
                <a:ext cx="0" cy="2133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447800" y="4038600"/>
                <a:ext cx="2057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2057400" y="4038600"/>
                <a:ext cx="1447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ardrop 16"/>
              <p:cNvSpPr/>
              <p:nvPr/>
            </p:nvSpPr>
            <p:spPr>
              <a:xfrm rot="5635480">
                <a:off x="1882967" y="2301103"/>
                <a:ext cx="1295400" cy="1295400"/>
              </a:xfrm>
              <a:prstGeom prst="teardrop">
                <a:avLst>
                  <a:gd name="adj" fmla="val 16203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H="1">
                <a:off x="2476500" y="2948803"/>
                <a:ext cx="54167" cy="1318397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1833227" y="3377168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Mg</a:t>
                </a:r>
              </a:p>
            </p:txBody>
          </p:sp>
        </p:grpSp>
        <p:sp>
          <p:nvSpPr>
            <p:cNvPr id="8" name="Arc 7"/>
            <p:cNvSpPr/>
            <p:nvPr/>
          </p:nvSpPr>
          <p:spPr>
            <a:xfrm rot="18326991">
              <a:off x="2115646" y="2613535"/>
              <a:ext cx="1905000" cy="1400433"/>
            </a:xfrm>
            <a:prstGeom prst="arc">
              <a:avLst>
                <a:gd name="adj1" fmla="val 16200000"/>
                <a:gd name="adj2" fmla="val 20910012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17" idx="7"/>
            </p:cNvCxnSpPr>
            <p:nvPr/>
          </p:nvCxnSpPr>
          <p:spPr>
            <a:xfrm flipH="1" flipV="1">
              <a:off x="1833227" y="2057400"/>
              <a:ext cx="1672628" cy="2010254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81300" y="2050473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11" name="Curved Right Arrow 10"/>
            <p:cNvSpPr/>
            <p:nvPr/>
          </p:nvSpPr>
          <p:spPr>
            <a:xfrm rot="19542147">
              <a:off x="1676400" y="2033733"/>
              <a:ext cx="575927" cy="385695"/>
            </a:xfrm>
            <a:prstGeom prst="curved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Arc 11"/>
            <p:cNvSpPr/>
            <p:nvPr/>
          </p:nvSpPr>
          <p:spPr>
            <a:xfrm rot="14257165" flipH="1">
              <a:off x="3154185" y="3840418"/>
              <a:ext cx="457200" cy="502919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41520" y="4191000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64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09600" y="4953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293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1" t="18667" r="28854" b="5053"/>
          <a:stretch/>
        </p:blipFill>
        <p:spPr bwMode="auto">
          <a:xfrm>
            <a:off x="1066800" y="152400"/>
            <a:ext cx="7018666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55127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914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527042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915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131730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916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904002"/>
              </p:ext>
            </p:extLst>
          </p:nvPr>
        </p:nvGraphicFramePr>
        <p:xfrm>
          <a:off x="3733800" y="609600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917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09600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634354"/>
              </p:ext>
            </p:extLst>
          </p:nvPr>
        </p:nvGraphicFramePr>
        <p:xfrm>
          <a:off x="4395788" y="2057400"/>
          <a:ext cx="40100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918" name="数式" r:id="rId12" imgW="1993680" imgH="723600" progId="Equation.3">
                  <p:embed/>
                </p:oleObj>
              </mc:Choice>
              <mc:Fallback>
                <p:oleObj name="数式" r:id="rId12" imgW="1993680" imgH="723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788" y="2057400"/>
                        <a:ext cx="40100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69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Rotational kinetic energy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036743"/>
              </p:ext>
            </p:extLst>
          </p:nvPr>
        </p:nvGraphicFramePr>
        <p:xfrm>
          <a:off x="1363662" y="1331913"/>
          <a:ext cx="6256338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4" name="数式" r:id="rId3" imgW="3111480" imgH="1625400" progId="Equation.3">
                  <p:embed/>
                </p:oleObj>
              </mc:Choice>
              <mc:Fallback>
                <p:oleObj name="数式" r:id="rId3" imgW="3111480" imgH="1625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2" y="1331913"/>
                        <a:ext cx="6256338" cy="316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452047"/>
              </p:ext>
            </p:extLst>
          </p:nvPr>
        </p:nvGraphicFramePr>
        <p:xfrm>
          <a:off x="887413" y="4495800"/>
          <a:ext cx="722630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5" name="数式" r:id="rId5" imgW="3593880" imgH="634680" progId="Equation.3">
                  <p:embed/>
                </p:oleObj>
              </mc:Choice>
              <mc:Fallback>
                <p:oleObj name="数式" r:id="rId5" imgW="359388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4495800"/>
                        <a:ext cx="7226300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02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Motion of a symmetric top under the influence of the torque of gravity: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52600" y="1443335"/>
            <a:ext cx="43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g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447800" y="1905000"/>
            <a:ext cx="2320562" cy="2895600"/>
            <a:chOff x="1447800" y="1905000"/>
            <a:chExt cx="2320562" cy="2895600"/>
          </a:xfrm>
        </p:grpSpPr>
        <p:grpSp>
          <p:nvGrpSpPr>
            <p:cNvPr id="19" name="Group 18"/>
            <p:cNvGrpSpPr/>
            <p:nvPr/>
          </p:nvGrpSpPr>
          <p:grpSpPr>
            <a:xfrm>
              <a:off x="1447800" y="1905000"/>
              <a:ext cx="2057400" cy="2895600"/>
              <a:chOff x="1447800" y="1905000"/>
              <a:chExt cx="20574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3505200" y="1905000"/>
                <a:ext cx="0" cy="2133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447800" y="4038600"/>
                <a:ext cx="2057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2057400" y="4038600"/>
                <a:ext cx="1447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ardrop 14"/>
              <p:cNvSpPr/>
              <p:nvPr/>
            </p:nvSpPr>
            <p:spPr>
              <a:xfrm rot="5635480">
                <a:off x="1882967" y="2301103"/>
                <a:ext cx="1295400" cy="1295400"/>
              </a:xfrm>
              <a:prstGeom prst="teardrop">
                <a:avLst>
                  <a:gd name="adj" fmla="val 16203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 flipH="1">
                <a:off x="2476500" y="2948803"/>
                <a:ext cx="54167" cy="1318397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833227" y="3377168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Mg</a:t>
                </a:r>
              </a:p>
            </p:txBody>
          </p:sp>
        </p:grpSp>
        <p:sp>
          <p:nvSpPr>
            <p:cNvPr id="20" name="Arc 19"/>
            <p:cNvSpPr/>
            <p:nvPr/>
          </p:nvSpPr>
          <p:spPr>
            <a:xfrm rot="18326991">
              <a:off x="2115646" y="2613535"/>
              <a:ext cx="1905000" cy="1400433"/>
            </a:xfrm>
            <a:prstGeom prst="arc">
              <a:avLst>
                <a:gd name="adj1" fmla="val 16200000"/>
                <a:gd name="adj2" fmla="val 20910012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15" idx="7"/>
            </p:cNvCxnSpPr>
            <p:nvPr/>
          </p:nvCxnSpPr>
          <p:spPr>
            <a:xfrm flipH="1" flipV="1">
              <a:off x="1833227" y="2057400"/>
              <a:ext cx="1672628" cy="2010254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781300" y="2050473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24" name="Curved Right Arrow 23"/>
            <p:cNvSpPr/>
            <p:nvPr/>
          </p:nvSpPr>
          <p:spPr>
            <a:xfrm rot="19542147">
              <a:off x="1676400" y="2033733"/>
              <a:ext cx="575927" cy="385695"/>
            </a:xfrm>
            <a:prstGeom prst="curved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Arc 25"/>
            <p:cNvSpPr/>
            <p:nvPr/>
          </p:nvSpPr>
          <p:spPr>
            <a:xfrm rot="14257165" flipH="1">
              <a:off x="3154185" y="3840418"/>
              <a:ext cx="457200" cy="502919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41520" y="4191000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a</a:t>
              </a:r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059754"/>
              </p:ext>
            </p:extLst>
          </p:nvPr>
        </p:nvGraphicFramePr>
        <p:xfrm>
          <a:off x="2743200" y="4589463"/>
          <a:ext cx="554196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57" name="数式" r:id="rId3" imgW="2755800" imgH="812520" progId="Equation.3">
                  <p:embed/>
                </p:oleObj>
              </mc:Choice>
              <mc:Fallback>
                <p:oleObj name="数式" r:id="rId3" imgW="275580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89463"/>
                        <a:ext cx="554196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49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091898"/>
              </p:ext>
            </p:extLst>
          </p:nvPr>
        </p:nvGraphicFramePr>
        <p:xfrm>
          <a:off x="990600" y="3175"/>
          <a:ext cx="5541963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04" name="数式" r:id="rId3" imgW="2755800" imgH="2361960" progId="Equation.3">
                  <p:embed/>
                </p:oleObj>
              </mc:Choice>
              <mc:Fallback>
                <p:oleObj name="数式" r:id="rId3" imgW="2755800" imgH="236196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75"/>
                        <a:ext cx="5541963" cy="460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986523"/>
              </p:ext>
            </p:extLst>
          </p:nvPr>
        </p:nvGraphicFramePr>
        <p:xfrm>
          <a:off x="990600" y="4518025"/>
          <a:ext cx="65643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05" name="数式" r:id="rId5" imgW="3263760" imgH="965160" progId="Equation.3">
                  <p:embed/>
                </p:oleObj>
              </mc:Choice>
              <mc:Fallback>
                <p:oleObj name="数式" r:id="rId5" imgW="3263760" imgH="965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18025"/>
                        <a:ext cx="6564313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0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199874"/>
              </p:ext>
            </p:extLst>
          </p:nvPr>
        </p:nvGraphicFramePr>
        <p:xfrm>
          <a:off x="800100" y="228600"/>
          <a:ext cx="64373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6" name="数式" r:id="rId3" imgW="3200400" imgH="965160" progId="Equation.3">
                  <p:embed/>
                </p:oleObj>
              </mc:Choice>
              <mc:Fallback>
                <p:oleObj name="数式" r:id="rId3" imgW="3200400" imgH="965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28600"/>
                        <a:ext cx="6437313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581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Stable/unstable solutions near</a:t>
            </a:r>
          </a:p>
          <a:p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+mj-lt"/>
              </a:rPr>
              <a:t>=0</a:t>
            </a:r>
          </a:p>
        </p:txBody>
      </p:sp>
      <p:pic>
        <p:nvPicPr>
          <p:cNvPr id="250900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8400"/>
            <a:ext cx="57531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49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36781"/>
              </p:ext>
            </p:extLst>
          </p:nvPr>
        </p:nvGraphicFramePr>
        <p:xfrm>
          <a:off x="304800" y="228600"/>
          <a:ext cx="6435725" cy="446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26" name="数式" r:id="rId3" imgW="3200400" imgH="2286000" progId="Equation.3">
                  <p:embed/>
                </p:oleObj>
              </mc:Choice>
              <mc:Fallback>
                <p:oleObj name="数式" r:id="rId3" imgW="3200400" imgH="2286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6435725" cy="446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192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29000"/>
            <a:ext cx="402717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1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general case: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424737"/>
              </p:ext>
            </p:extLst>
          </p:nvPr>
        </p:nvGraphicFramePr>
        <p:xfrm>
          <a:off x="2133600" y="866775"/>
          <a:ext cx="64373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7" name="数式" r:id="rId3" imgW="3200400" imgH="482400" progId="Equation.3">
                  <p:embed/>
                </p:oleObj>
              </mc:Choice>
              <mc:Fallback>
                <p:oleObj name="数式" r:id="rId3" imgW="320040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866775"/>
                        <a:ext cx="643731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29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33600"/>
            <a:ext cx="8343900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98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16194</TotalTime>
  <Words>179</Words>
  <Application>Microsoft Office PowerPoint</Application>
  <PresentationFormat>On-screen Show (4:3)</PresentationFormat>
  <Paragraphs>58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750</cp:revision>
  <cp:lastPrinted>2012-10-24T16:02:11Z</cp:lastPrinted>
  <dcterms:created xsi:type="dcterms:W3CDTF">2012-01-10T18:32:24Z</dcterms:created>
  <dcterms:modified xsi:type="dcterms:W3CDTF">2013-10-25T14:54:45Z</dcterms:modified>
</cp:coreProperties>
</file>