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9.png"/><Relationship Id="rId10" Type="http://schemas.openxmlformats.org/officeDocument/2006/relationships/image" Target="../media/image14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lmf.nist.gov/" TargetMode="Externa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1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wfu.edu/public/vcl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yipcw@wfu.ed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229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26: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Traveling and standing waves in 1 and 2 dimensions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Brief review of 1-d from Chap. 7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Waves in 2-d elastic membranes – Chap. 8</a:t>
            </a:r>
          </a:p>
          <a:p>
            <a:pPr marL="914400" lvl="3">
              <a:spcBef>
                <a:spcPct val="50000"/>
              </a:spcBef>
            </a:pP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 rectangular boundary: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1447800"/>
            <a:ext cx="4038600" cy="18288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05840" y="228599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3272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b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034901"/>
              </p:ext>
            </p:extLst>
          </p:nvPr>
        </p:nvGraphicFramePr>
        <p:xfrm>
          <a:off x="1371600" y="3776662"/>
          <a:ext cx="5721350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64" name="数式" r:id="rId3" imgW="2908080" imgH="1371600" progId="Equation.3">
                  <p:embed/>
                </p:oleObj>
              </mc:Choice>
              <mc:Fallback>
                <p:oleObj name="数式" r:id="rId3" imgW="2908080" imgH="1371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76662"/>
                        <a:ext cx="5721350" cy="27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18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19659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88280"/>
              </p:ext>
            </p:extLst>
          </p:nvPr>
        </p:nvGraphicFramePr>
        <p:xfrm>
          <a:off x="603250" y="2747963"/>
          <a:ext cx="20288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93" name="数式" r:id="rId7" imgW="1257120" imgH="469800" progId="Equation.3">
                  <p:embed/>
                </p:oleObj>
              </mc:Choice>
              <mc:Fallback>
                <p:oleObj name="数式" r:id="rId7" imgW="125712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2747963"/>
                        <a:ext cx="2028825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197321"/>
              </p:ext>
            </p:extLst>
          </p:nvPr>
        </p:nvGraphicFramePr>
        <p:xfrm>
          <a:off x="1384300" y="5865813"/>
          <a:ext cx="217328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94" name="数式" r:id="rId9" imgW="1346040" imgH="469800" progId="Equation.3">
                  <p:embed/>
                </p:oleObj>
              </mc:Choice>
              <mc:Fallback>
                <p:oleObj name="数式" r:id="rId9" imgW="134604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5865813"/>
                        <a:ext cx="217328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78098"/>
              </p:ext>
            </p:extLst>
          </p:nvPr>
        </p:nvGraphicFramePr>
        <p:xfrm>
          <a:off x="5759450" y="5865813"/>
          <a:ext cx="2316163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95" name="数式" r:id="rId11" imgW="1434960" imgH="469800" progId="Equation.3">
                  <p:embed/>
                </p:oleObj>
              </mc:Choice>
              <mc:Fallback>
                <p:oleObj name="数式" r:id="rId11" imgW="143496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5865813"/>
                        <a:ext cx="2316163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228846"/>
              </p:ext>
            </p:extLst>
          </p:nvPr>
        </p:nvGraphicFramePr>
        <p:xfrm>
          <a:off x="5068888" y="2817813"/>
          <a:ext cx="21717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96" name="数式" r:id="rId13" imgW="1346040" imgH="469800" progId="Equation.3">
                  <p:embed/>
                </p:oleObj>
              </mc:Choice>
              <mc:Fallback>
                <p:oleObj name="数式" r:id="rId13" imgW="134604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2817813"/>
                        <a:ext cx="21717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1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0167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general boundary conditions: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865074"/>
              </p:ext>
            </p:extLst>
          </p:nvPr>
        </p:nvGraphicFramePr>
        <p:xfrm>
          <a:off x="304800" y="611832"/>
          <a:ext cx="81419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3" name="数式" r:id="rId3" imgW="4063680" imgH="533160" progId="Equation.3">
                  <p:embed/>
                </p:oleObj>
              </mc:Choice>
              <mc:Fallback>
                <p:oleObj name="数式" r:id="rId3" imgW="406368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1832"/>
                        <a:ext cx="814198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22540"/>
              </p:ext>
            </p:extLst>
          </p:nvPr>
        </p:nvGraphicFramePr>
        <p:xfrm>
          <a:off x="266700" y="1752600"/>
          <a:ext cx="6072188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4" name="数式" r:id="rId5" imgW="3085920" imgH="1549080" progId="Equation.3">
                  <p:embed/>
                </p:oleObj>
              </mc:Choice>
              <mc:Fallback>
                <p:oleObj name="数式" r:id="rId5" imgW="3085920" imgH="1549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752600"/>
                        <a:ext cx="6072188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3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5052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638307"/>
              </p:ext>
            </p:extLst>
          </p:nvPr>
        </p:nvGraphicFramePr>
        <p:xfrm>
          <a:off x="3989388" y="5410200"/>
          <a:ext cx="237331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5" name="数式" r:id="rId8" imgW="1206360" imgH="469800" progId="Equation.3">
                  <p:embed/>
                </p:oleObj>
              </mc:Choice>
              <mc:Fallback>
                <p:oleObj name="数式" r:id="rId8" imgW="120636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5410200"/>
                        <a:ext cx="2373312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58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 circular boundary:</a:t>
            </a:r>
          </a:p>
        </p:txBody>
      </p:sp>
      <p:sp>
        <p:nvSpPr>
          <p:cNvPr id="6" name="Oval 5"/>
          <p:cNvSpPr/>
          <p:nvPr/>
        </p:nvSpPr>
        <p:spPr>
          <a:xfrm>
            <a:off x="5638800" y="323850"/>
            <a:ext cx="1828800" cy="1828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7"/>
          </p:cNvCxnSpPr>
          <p:nvPr/>
        </p:nvCxnSpPr>
        <p:spPr>
          <a:xfrm flipV="1">
            <a:off x="6553200" y="591672"/>
            <a:ext cx="646578" cy="551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95489" y="461665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063829"/>
              </p:ext>
            </p:extLst>
          </p:nvPr>
        </p:nvGraphicFramePr>
        <p:xfrm>
          <a:off x="304800" y="918865"/>
          <a:ext cx="50720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0" name="数式" r:id="rId3" imgW="2577960" imgH="431640" progId="Equation.3">
                  <p:embed/>
                </p:oleObj>
              </mc:Choice>
              <mc:Fallback>
                <p:oleObj name="数式" r:id="rId3" imgW="257796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8865"/>
                        <a:ext cx="507206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539975"/>
              </p:ext>
            </p:extLst>
          </p:nvPr>
        </p:nvGraphicFramePr>
        <p:xfrm>
          <a:off x="304800" y="2152650"/>
          <a:ext cx="489743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1" name="数式" r:id="rId5" imgW="2489040" imgH="393480" progId="Equation.3">
                  <p:embed/>
                </p:oleObj>
              </mc:Choice>
              <mc:Fallback>
                <p:oleObj name="数式" r:id="rId5" imgW="24890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52650"/>
                        <a:ext cx="4897438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63083"/>
              </p:ext>
            </p:extLst>
          </p:nvPr>
        </p:nvGraphicFramePr>
        <p:xfrm>
          <a:off x="752475" y="3106738"/>
          <a:ext cx="3848100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2" name="数式" r:id="rId7" imgW="1955520" imgH="1600200" progId="Equation.3">
                  <p:embed/>
                </p:oleObj>
              </mc:Choice>
              <mc:Fallback>
                <p:oleObj name="数式" r:id="rId7" imgW="1955520" imgH="1600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3106738"/>
                        <a:ext cx="3848100" cy="314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3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37196"/>
              </p:ext>
            </p:extLst>
          </p:nvPr>
        </p:nvGraphicFramePr>
        <p:xfrm>
          <a:off x="609600" y="914400"/>
          <a:ext cx="7870826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54" name="数式" r:id="rId3" imgW="4000320" imgH="1384200" progId="Equation.3">
                  <p:embed/>
                </p:oleObj>
              </mc:Choice>
              <mc:Fallback>
                <p:oleObj name="数式" r:id="rId3" imgW="4000320" imgH="1384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7870826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circular boundary -- continued</a:t>
            </a:r>
          </a:p>
        </p:txBody>
      </p:sp>
      <p:pic>
        <p:nvPicPr>
          <p:cNvPr id="265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73868"/>
            <a:ext cx="71056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143000" y="3429000"/>
            <a:ext cx="388620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962400" y="3048000"/>
            <a:ext cx="609600" cy="1905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hlinkClick r:id="rId3"/>
              </a:rPr>
              <a:t>Some properties of Bessel functions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865366"/>
              </p:ext>
            </p:extLst>
          </p:nvPr>
        </p:nvGraphicFramePr>
        <p:xfrm>
          <a:off x="1143000" y="4343400"/>
          <a:ext cx="4768850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0" name="数式" r:id="rId4" imgW="2425680" imgH="914400" progId="Equation.3">
                  <p:embed/>
                </p:oleObj>
              </mc:Choice>
              <mc:Fallback>
                <p:oleObj name="数式" r:id="rId4" imgW="242568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43400"/>
                        <a:ext cx="4768850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982918"/>
              </p:ext>
            </p:extLst>
          </p:nvPr>
        </p:nvGraphicFramePr>
        <p:xfrm>
          <a:off x="1066800" y="766465"/>
          <a:ext cx="6891338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1" name="数式" r:id="rId6" imgW="3504960" imgH="1777680" progId="Equation.3">
                  <p:embed/>
                </p:oleObj>
              </mc:Choice>
              <mc:Fallback>
                <p:oleObj name="数式" r:id="rId6" imgW="3504960" imgH="1777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766465"/>
                        <a:ext cx="6891338" cy="349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5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properties of Bessel functions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317875"/>
              </p:ext>
            </p:extLst>
          </p:nvPr>
        </p:nvGraphicFramePr>
        <p:xfrm>
          <a:off x="1066800" y="1066800"/>
          <a:ext cx="5667375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1" name="数式" r:id="rId3" imgW="2882880" imgH="1143000" progId="Equation.3">
                  <p:embed/>
                </p:oleObj>
              </mc:Choice>
              <mc:Fallback>
                <p:oleObj name="数式" r:id="rId3" imgW="28828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5667375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51852"/>
              </p:ext>
            </p:extLst>
          </p:nvPr>
        </p:nvGraphicFramePr>
        <p:xfrm>
          <a:off x="916781" y="3581400"/>
          <a:ext cx="6396038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2" name="数式" r:id="rId5" imgW="3251160" imgH="1143000" progId="Equation.3">
                  <p:embed/>
                </p:oleObj>
              </mc:Choice>
              <mc:Fallback>
                <p:oleObj name="数式" r:id="rId5" imgW="3251160" imgH="1143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781" y="3581400"/>
                        <a:ext cx="6396038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6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21513"/>
              </p:ext>
            </p:extLst>
          </p:nvPr>
        </p:nvGraphicFramePr>
        <p:xfrm>
          <a:off x="595313" y="566738"/>
          <a:ext cx="35734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60" name="数式" r:id="rId3" imgW="1815840" imgH="431640" progId="Equation.3">
                  <p:embed/>
                </p:oleObj>
              </mc:Choice>
              <mc:Fallback>
                <p:oleObj name="数式" r:id="rId3" imgW="181584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566738"/>
                        <a:ext cx="357346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160539"/>
              </p:ext>
            </p:extLst>
          </p:nvPr>
        </p:nvGraphicFramePr>
        <p:xfrm>
          <a:off x="4889500" y="609600"/>
          <a:ext cx="35972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61" name="数式" r:id="rId5" imgW="1828800" imgH="431640" progId="Equation.3">
                  <p:embed/>
                </p:oleObj>
              </mc:Choice>
              <mc:Fallback>
                <p:oleObj name="数式" r:id="rId5" imgW="18288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609600"/>
                        <a:ext cx="35972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8323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7175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326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7175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98291"/>
              </p:ext>
            </p:extLst>
          </p:nvPr>
        </p:nvGraphicFramePr>
        <p:xfrm>
          <a:off x="1676400" y="5486400"/>
          <a:ext cx="53435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62" name="数式" r:id="rId9" imgW="2717640" imgH="393480" progId="Equation.3">
                  <p:embed/>
                </p:oleObj>
              </mc:Choice>
              <mc:Fallback>
                <p:oleObj name="数式" r:id="rId9" imgW="27176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86400"/>
                        <a:ext cx="53435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3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77715"/>
              </p:ext>
            </p:extLst>
          </p:nvPr>
        </p:nvGraphicFramePr>
        <p:xfrm>
          <a:off x="699092" y="551645"/>
          <a:ext cx="3373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46" name="数式" r:id="rId3" imgW="1714320" imgH="660240" progId="Equation.3">
                  <p:embed/>
                </p:oleObj>
              </mc:Choice>
              <mc:Fallback>
                <p:oleObj name="数式" r:id="rId3" imgW="17143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092" y="551645"/>
                        <a:ext cx="337343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1" y="18288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9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886298"/>
              </p:ext>
            </p:extLst>
          </p:nvPr>
        </p:nvGraphicFramePr>
        <p:xfrm>
          <a:off x="4919663" y="533400"/>
          <a:ext cx="33988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47" name="数式" r:id="rId7" imgW="1726920" imgH="660240" progId="Equation.3">
                  <p:embed/>
                </p:oleObj>
              </mc:Choice>
              <mc:Fallback>
                <p:oleObj name="数式" r:id="rId7" imgW="1726920" imgH="660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533400"/>
                        <a:ext cx="339883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874294"/>
              </p:ext>
            </p:extLst>
          </p:nvPr>
        </p:nvGraphicFramePr>
        <p:xfrm>
          <a:off x="1692275" y="5627687"/>
          <a:ext cx="53181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48" name="数式" r:id="rId9" imgW="2705040" imgH="393480" progId="Equation.3">
                  <p:embed/>
                </p:oleObj>
              </mc:Choice>
              <mc:Fallback>
                <p:oleObj name="数式" r:id="rId9" imgW="27050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627687"/>
                        <a:ext cx="53181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6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Maple server evaluation project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Request from Rick Matthews, </a:t>
            </a:r>
            <a:r>
              <a:rPr lang="en-US" sz="2400" i="1" dirty="0"/>
              <a:t>Associate Provost for Technology and Information </a:t>
            </a:r>
            <a:r>
              <a:rPr lang="en-US" sz="2400" i="1" dirty="0" smtClean="0"/>
              <a:t>Systems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The University is exploring the possibility of making Maple available on a server rather than on individual computers</a:t>
            </a:r>
          </a:p>
          <a:p>
            <a:pPr marL="1257300" lvl="2" indent="-342900">
              <a:buFont typeface="Wingdings" pitchFamily="2" charset="2"/>
              <a:buChar char="v"/>
            </a:pPr>
            <a:r>
              <a:rPr lang="en-US" sz="2400" dirty="0" smtClean="0">
                <a:latin typeface="+mj-lt"/>
              </a:rPr>
              <a:t>Need students to exercise the software </a:t>
            </a:r>
          </a:p>
          <a:p>
            <a:pPr marL="1257300" lvl="2" indent="-342900">
              <a:buFont typeface="Wingdings" pitchFamily="2" charset="2"/>
              <a:buChar char="v"/>
            </a:pPr>
            <a:r>
              <a:rPr lang="en-US" sz="2400" dirty="0" smtClean="0">
                <a:latin typeface="+mj-lt"/>
              </a:rPr>
              <a:t>Need students to assess the </a:t>
            </a:r>
            <a:r>
              <a:rPr lang="en-US" sz="2400" dirty="0" err="1" smtClean="0">
                <a:latin typeface="+mj-lt"/>
              </a:rPr>
              <a:t>performanc</a:t>
            </a:r>
            <a:endParaRPr lang="en-US" sz="2400" dirty="0" smtClean="0">
              <a:latin typeface="+mj-lt"/>
            </a:endParaRPr>
          </a:p>
          <a:p>
            <a:pPr marL="1257300" lvl="2" indent="-342900">
              <a:buFont typeface="Wingdings" pitchFamily="2" charset="2"/>
              <a:buChar char="v"/>
            </a:pPr>
            <a:r>
              <a:rPr lang="en-US" sz="2400" dirty="0" smtClean="0">
                <a:latin typeface="+mj-lt"/>
              </a:rPr>
              <a:t>Need students to identify issues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Entirely voluntary</a:t>
            </a:r>
          </a:p>
          <a:p>
            <a:pPr marL="1257300" lvl="2" indent="-342900">
              <a:buFont typeface="Wingdings" pitchFamily="2" charset="2"/>
              <a:buChar char="v"/>
            </a:pP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Possible pizza party   or   ???  rewards</a:t>
            </a:r>
          </a:p>
        </p:txBody>
      </p:sp>
    </p:spTree>
    <p:extLst>
      <p:ext uri="{BB962C8B-B14F-4D97-AF65-F5344CB8AC3E}">
        <p14:creationId xmlns:p14="http://schemas.microsoft.com/office/powerpoint/2010/main" val="26149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838200" y="6089373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17128" r="27449" b="5654"/>
          <a:stretch/>
        </p:blipFill>
        <p:spPr bwMode="auto">
          <a:xfrm>
            <a:off x="1295400" y="152400"/>
            <a:ext cx="7321826" cy="631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Introduction to algebraic manipulation software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46652" r="45842" b="26674"/>
          <a:stretch/>
        </p:blipFill>
        <p:spPr bwMode="auto">
          <a:xfrm>
            <a:off x="1143000" y="1066800"/>
            <a:ext cx="5311035" cy="209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8956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Available from the webpage: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help.wfu.edu/public/vcl</a:t>
            </a:r>
            <a:endParaRPr lang="en-US" sz="2400" dirty="0" smtClean="0"/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If you have any trouble with this installation and setup, please contact </a:t>
            </a:r>
            <a:r>
              <a:rPr lang="en-US" sz="2400" dirty="0" err="1" smtClean="0">
                <a:latin typeface="+mj-lt"/>
              </a:rPr>
              <a:t>Ching</a:t>
            </a:r>
            <a:r>
              <a:rPr lang="en-US" sz="2400" dirty="0" smtClean="0">
                <a:latin typeface="+mj-lt"/>
              </a:rPr>
              <a:t>-Wan Yip at </a:t>
            </a:r>
            <a:r>
              <a:rPr lang="en-US" sz="2400" dirty="0" smtClean="0">
                <a:latin typeface="+mj-lt"/>
                <a:hlinkClick r:id="rId4"/>
              </a:rPr>
              <a:t>yipcw@wfu.edu</a:t>
            </a:r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Note:  This is a remote  server  that the university is testing.    If you are off campus you will need to use VPN to gain access.</a:t>
            </a:r>
          </a:p>
        </p:txBody>
      </p:sp>
    </p:spTree>
    <p:extLst>
      <p:ext uri="{BB962C8B-B14F-4D97-AF65-F5344CB8AC3E}">
        <p14:creationId xmlns:p14="http://schemas.microsoft.com/office/powerpoint/2010/main" val="26755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13318" r="9515" b="8984"/>
          <a:stretch/>
        </p:blipFill>
        <p:spPr bwMode="auto">
          <a:xfrm>
            <a:off x="228600" y="152400"/>
            <a:ext cx="8458201" cy="636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81025"/>
            <a:ext cx="734377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6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81025"/>
            <a:ext cx="734377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024304"/>
              </p:ext>
            </p:extLst>
          </p:nvPr>
        </p:nvGraphicFramePr>
        <p:xfrm>
          <a:off x="1447800" y="2192338"/>
          <a:ext cx="538797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01" name="数式" r:id="rId3" imgW="2387520" imgH="1091880" progId="Equation.3">
                  <p:embed/>
                </p:oleObj>
              </mc:Choice>
              <mc:Fallback>
                <p:oleObj name="数式" r:id="rId3" imgW="238752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92338"/>
                        <a:ext cx="538797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Review of wave equation in one-dimension – here </a:t>
            </a:r>
            <a:r>
              <a:rPr lang="en-US" sz="2400" i="1" dirty="0" smtClean="0">
                <a:latin typeface="Symbol" pitchFamily="18" charset="2"/>
              </a:rPr>
              <a:t>m</a:t>
            </a:r>
            <a:r>
              <a:rPr lang="en-US" sz="2400" i="1" dirty="0" smtClean="0">
                <a:latin typeface="+mj-lt"/>
              </a:rPr>
              <a:t>(</a:t>
            </a:r>
            <a:r>
              <a:rPr lang="en-US" sz="2400" i="1" dirty="0" err="1" smtClean="0">
                <a:latin typeface="+mj-lt"/>
              </a:rPr>
              <a:t>x,t</a:t>
            </a:r>
            <a:r>
              <a:rPr lang="en-US" sz="2400" i="1" dirty="0" smtClean="0">
                <a:latin typeface="+mj-lt"/>
              </a:rPr>
              <a:t>) </a:t>
            </a:r>
            <a:r>
              <a:rPr lang="en-US" sz="2400" dirty="0" smtClean="0">
                <a:latin typeface="+mj-lt"/>
              </a:rPr>
              <a:t>can describe either a longitudinal or transverse wave.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    Traveling wave solutions --</a:t>
            </a:r>
          </a:p>
        </p:txBody>
      </p:sp>
    </p:spTree>
    <p:extLst>
      <p:ext uri="{BB962C8B-B14F-4D97-AF65-F5344CB8AC3E}">
        <p14:creationId xmlns:p14="http://schemas.microsoft.com/office/powerpoint/2010/main" val="14235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687699"/>
              </p:ext>
            </p:extLst>
          </p:nvPr>
        </p:nvGraphicFramePr>
        <p:xfrm>
          <a:off x="914400" y="152400"/>
          <a:ext cx="6764338" cy="634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8" name="数式" r:id="rId3" imgW="3606480" imgH="3403440" progId="Equation.3">
                  <p:embed/>
                </p:oleObj>
              </mc:Choice>
              <mc:Fallback>
                <p:oleObj name="数式" r:id="rId3" imgW="3606480" imgH="340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"/>
                        <a:ext cx="6764338" cy="6340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3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Standing wave solutions of wave equation: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001022"/>
              </p:ext>
            </p:extLst>
          </p:nvPr>
        </p:nvGraphicFramePr>
        <p:xfrm>
          <a:off x="1048068" y="914400"/>
          <a:ext cx="3440112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4" name="数式" r:id="rId3" imgW="1523880" imgH="634680" progId="Equation.3">
                  <p:embed/>
                </p:oleObj>
              </mc:Choice>
              <mc:Fallback>
                <p:oleObj name="数式" r:id="rId3" imgW="152388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068" y="914400"/>
                        <a:ext cx="3440112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112427"/>
              </p:ext>
            </p:extLst>
          </p:nvPr>
        </p:nvGraphicFramePr>
        <p:xfrm>
          <a:off x="1103313" y="2438400"/>
          <a:ext cx="670877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5" name="数式" r:id="rId5" imgW="2971800" imgH="660240" progId="Equation.3">
                  <p:embed/>
                </p:oleObj>
              </mc:Choice>
              <mc:Fallback>
                <p:oleObj name="数式" r:id="rId5" imgW="297180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2438400"/>
                        <a:ext cx="6708775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013646"/>
              </p:ext>
            </p:extLst>
          </p:nvPr>
        </p:nvGraphicFramePr>
        <p:xfrm>
          <a:off x="1352550" y="3962400"/>
          <a:ext cx="3240088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6" name="数式" r:id="rId7" imgW="1434960" imgH="838080" progId="Equation.3">
                  <p:embed/>
                </p:oleObj>
              </mc:Choice>
              <mc:Fallback>
                <p:oleObj name="数式" r:id="rId7" imgW="1434960" imgH="8380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3962400"/>
                        <a:ext cx="3240088" cy="189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4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257026" name="Picture 2" descr="E:\Media\Image_Library\chapter18\1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9" y="2057400"/>
            <a:ext cx="8516471" cy="1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9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Extension of ideas to wave motion on a two-dimensional surface – elastic membrane (transverse wave; linear regime).</a:t>
            </a: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3200400"/>
            <a:ext cx="1371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u(</a:t>
            </a:r>
            <a:r>
              <a:rPr lang="en-US" sz="2400" i="1" dirty="0" err="1" smtClean="0">
                <a:latin typeface="+mj-lt"/>
              </a:rPr>
              <a:t>x,y,t</a:t>
            </a:r>
            <a:r>
              <a:rPr lang="en-US" sz="2400" i="1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84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068835"/>
              </p:ext>
            </p:extLst>
          </p:nvPr>
        </p:nvGraphicFramePr>
        <p:xfrm>
          <a:off x="715963" y="1125538"/>
          <a:ext cx="6221412" cy="422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16" name="数式" r:id="rId3" imgW="3162240" imgH="2145960" progId="Equation.3">
                  <p:embed/>
                </p:oleObj>
              </mc:Choice>
              <mc:Fallback>
                <p:oleObj name="数式" r:id="rId3" imgW="3162240" imgH="2145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963" y="1125538"/>
                        <a:ext cx="6221412" cy="422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6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058719"/>
              </p:ext>
            </p:extLst>
          </p:nvPr>
        </p:nvGraphicFramePr>
        <p:xfrm>
          <a:off x="558800" y="38100"/>
          <a:ext cx="76708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82" name="数式" r:id="rId3" imgW="3898800" imgH="1574640" progId="Equation.3">
                  <p:embed/>
                </p:oleObj>
              </mc:Choice>
              <mc:Fallback>
                <p:oleObj name="数式" r:id="rId3" imgW="3898800" imgH="1574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800" y="38100"/>
                        <a:ext cx="7670800" cy="309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596378"/>
              </p:ext>
            </p:extLst>
          </p:nvPr>
        </p:nvGraphicFramePr>
        <p:xfrm>
          <a:off x="1046162" y="3252787"/>
          <a:ext cx="4897438" cy="299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83" name="数式" r:id="rId5" imgW="2489040" imgH="1523880" progId="Equation.3">
                  <p:embed/>
                </p:oleObj>
              </mc:Choice>
              <mc:Fallback>
                <p:oleObj name="数式" r:id="rId5" imgW="2489040" imgH="1523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3252787"/>
                        <a:ext cx="4897438" cy="299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3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17044</TotalTime>
  <Words>457</Words>
  <Application>Microsoft Office PowerPoint</Application>
  <PresentationFormat>On-screen Show (4:3)</PresentationFormat>
  <Paragraphs>108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797</cp:revision>
  <cp:lastPrinted>2013-11-04T16:03:46Z</cp:lastPrinted>
  <dcterms:created xsi:type="dcterms:W3CDTF">2012-01-10T18:32:24Z</dcterms:created>
  <dcterms:modified xsi:type="dcterms:W3CDTF">2013-11-04T16:33:45Z</dcterms:modified>
</cp:coreProperties>
</file>