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jpeg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23.jpeg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jpeg"/><Relationship Id="rId4" Type="http://schemas.openxmlformats.org/officeDocument/2006/relationships/image" Target="../media/image2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hyperlink" Target="http://en.wikipedia.org/wiki/Lift_(force)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27: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Motivation for topic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Newton’s laws for fluids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Conservation relations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517875"/>
              </p:ext>
            </p:extLst>
          </p:nvPr>
        </p:nvGraphicFramePr>
        <p:xfrm>
          <a:off x="728663" y="1127125"/>
          <a:ext cx="70929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3" name="数式" r:id="rId3" imgW="2882880" imgH="1320480" progId="Equation.3">
                  <p:embed/>
                </p:oleObj>
              </mc:Choice>
              <mc:Fallback>
                <p:oleObj name="数式" r:id="rId3" imgW="2882880" imgH="1320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1127125"/>
                        <a:ext cx="70929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297018"/>
              </p:ext>
            </p:extLst>
          </p:nvPr>
        </p:nvGraphicFramePr>
        <p:xfrm>
          <a:off x="533401" y="1023937"/>
          <a:ext cx="7162799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3" name="数式" r:id="rId3" imgW="3035160" imgH="1854000" progId="Equation.3">
                  <p:embed/>
                </p:oleObj>
              </mc:Choice>
              <mc:Fallback>
                <p:oleObj name="数式" r:id="rId3" imgW="30351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1023937"/>
                        <a:ext cx="7162799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2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3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14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16451"/>
              </p:ext>
            </p:extLst>
          </p:nvPr>
        </p:nvGraphicFramePr>
        <p:xfrm>
          <a:off x="914400" y="1146175"/>
          <a:ext cx="716280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82" name="数式" r:id="rId3" imgW="3085920" imgH="1803240" progId="Equation.3">
                  <p:embed/>
                </p:oleObj>
              </mc:Choice>
              <mc:Fallback>
                <p:oleObj name="数式" r:id="rId3" imgW="308592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6175"/>
                        <a:ext cx="7162800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751592"/>
              </p:ext>
            </p:extLst>
          </p:nvPr>
        </p:nvGraphicFramePr>
        <p:xfrm>
          <a:off x="381000" y="990600"/>
          <a:ext cx="5156201" cy="3032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8" name="数式" r:id="rId3" imgW="2095200" imgH="1282680" progId="Equation.3">
                  <p:embed/>
                </p:oleObj>
              </mc:Choice>
              <mc:Fallback>
                <p:oleObj name="数式" r:id="rId3" imgW="2095200" imgH="1282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990600"/>
                        <a:ext cx="5156201" cy="3032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0581" name="Picture 5" descr="E:\Media\Image_Library\chapter14\14P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518" y="3505199"/>
            <a:ext cx="3585882" cy="2890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483698" y="4693920"/>
            <a:ext cx="533400" cy="537865"/>
            <a:chOff x="2667000" y="4724400"/>
            <a:chExt cx="533400" cy="537865"/>
          </a:xfrm>
        </p:grpSpPr>
        <p:sp>
          <p:nvSpPr>
            <p:cNvPr id="7" name="Oval 6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001000" y="5562600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146628"/>
              </p:ext>
            </p:extLst>
          </p:nvPr>
        </p:nvGraphicFramePr>
        <p:xfrm>
          <a:off x="267298" y="396240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29" name="数式" r:id="rId6" imgW="1930320" imgH="1143000" progId="Equation.3">
                  <p:embed/>
                </p:oleObj>
              </mc:Choice>
              <mc:Fallback>
                <p:oleObj name="数式" r:id="rId6" imgW="1930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298" y="396240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95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810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98" y="990600"/>
            <a:ext cx="4050702" cy="2890221"/>
            <a:chOff x="-76200" y="990600"/>
            <a:chExt cx="4050702" cy="2890221"/>
          </a:xfrm>
        </p:grpSpPr>
        <p:pic>
          <p:nvPicPr>
            <p:cNvPr id="280581" name="Picture 5" descr="E:\Media\Image_Library\chapter14\14P50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620" y="990600"/>
              <a:ext cx="3585882" cy="28902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" name="Group 8"/>
            <p:cNvGrpSpPr/>
            <p:nvPr/>
          </p:nvGrpSpPr>
          <p:grpSpPr>
            <a:xfrm>
              <a:off x="-76200" y="2179321"/>
              <a:ext cx="533400" cy="537865"/>
              <a:chOff x="2667000" y="4724400"/>
              <a:chExt cx="533400" cy="537865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41102" y="3048001"/>
              <a:ext cx="533400" cy="537865"/>
              <a:chOff x="2667000" y="4724400"/>
              <a:chExt cx="533400" cy="537865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667000" y="4724400"/>
                <a:ext cx="533400" cy="533400"/>
              </a:xfrm>
              <a:prstGeom prst="ellipse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743200" y="4800600"/>
                <a:ext cx="381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2</a:t>
                </a:r>
              </a:p>
            </p:txBody>
          </p:sp>
        </p:grp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72746"/>
              </p:ext>
            </p:extLst>
          </p:nvPr>
        </p:nvGraphicFramePr>
        <p:xfrm>
          <a:off x="4191000" y="986790"/>
          <a:ext cx="4749800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42" name="数式" r:id="rId4" imgW="1930320" imgH="1143000" progId="Equation.3">
                  <p:embed/>
                </p:oleObj>
              </mc:Choice>
              <mc:Fallback>
                <p:oleObj name="数式" r:id="rId4" imgW="193032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986790"/>
                        <a:ext cx="4749800" cy="270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776736"/>
              </p:ext>
            </p:extLst>
          </p:nvPr>
        </p:nvGraphicFramePr>
        <p:xfrm>
          <a:off x="2050769" y="4572000"/>
          <a:ext cx="1687513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43" name="数式" r:id="rId6" imgW="685800" imgH="253800" progId="Equation.3">
                  <p:embed/>
                </p:oleObj>
              </mc:Choice>
              <mc:Fallback>
                <p:oleObj name="数式" r:id="rId6" imgW="68580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769" y="4572000"/>
                        <a:ext cx="1687513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14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988919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68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011382"/>
              </p:ext>
            </p:extLst>
          </p:nvPr>
        </p:nvGraphicFramePr>
        <p:xfrm>
          <a:off x="1098550" y="3371850"/>
          <a:ext cx="5092700" cy="312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69" name="数式" r:id="rId6" imgW="2070000" imgH="1320480" progId="Equation.3">
                  <p:embed/>
                </p:oleObj>
              </mc:Choice>
              <mc:Fallback>
                <p:oleObj name="数式" r:id="rId6" imgW="2070000" imgH="1320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3371850"/>
                        <a:ext cx="5092700" cy="312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6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970" y="153977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098718"/>
              </p:ext>
            </p:extLst>
          </p:nvPr>
        </p:nvGraphicFramePr>
        <p:xfrm>
          <a:off x="749300" y="685800"/>
          <a:ext cx="3594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84" name="数式" r:id="rId3" imgW="1460160" imgH="419040" progId="Equation.3">
                  <p:embed/>
                </p:oleObj>
              </mc:Choice>
              <mc:Fallback>
                <p:oleObj name="数式" r:id="rId3" imgW="1460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685800"/>
                        <a:ext cx="35941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2628" name="Picture 4" descr="E:\Media\Image_Library\chapter14\14P5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4482353" cy="11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5181600" y="2268071"/>
            <a:ext cx="533400" cy="537865"/>
            <a:chOff x="2667000" y="4724400"/>
            <a:chExt cx="533400" cy="537865"/>
          </a:xfrm>
        </p:grpSpPr>
        <p:sp>
          <p:nvSpPr>
            <p:cNvPr id="10" name="Oval 9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38400" y="2644606"/>
            <a:ext cx="533400" cy="537865"/>
            <a:chOff x="2667000" y="4724400"/>
            <a:chExt cx="533400" cy="537865"/>
          </a:xfrm>
        </p:grpSpPr>
        <p:sp>
          <p:nvSpPr>
            <p:cNvPr id="14" name="Oval 13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65682"/>
              </p:ext>
            </p:extLst>
          </p:nvPr>
        </p:nvGraphicFramePr>
        <p:xfrm>
          <a:off x="1660525" y="3460750"/>
          <a:ext cx="3968750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85" name="数式" r:id="rId6" imgW="1612800" imgH="1244520" progId="Equation.3">
                  <p:embed/>
                </p:oleObj>
              </mc:Choice>
              <mc:Fallback>
                <p:oleObj name="数式" r:id="rId6" imgW="16128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460750"/>
                        <a:ext cx="3968750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96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284674" name="Picture 2" descr="http://upload.wikimedia.org/wikipedia/commons/thumb/b/b3/Streamlines_around_a_NACA_0012.svg/302px-Streamlines_around_a_NACA_0012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" y="1844506"/>
            <a:ext cx="4314825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970" y="153977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Bernoulli’s theorem – continued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Approximate explanation of airplane lift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921603"/>
            <a:ext cx="6922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Cross section view of airplane wing</a:t>
            </a:r>
          </a:p>
          <a:p>
            <a:r>
              <a:rPr lang="en-US" sz="2400" dirty="0">
                <a:latin typeface="+mj-lt"/>
              </a:rPr>
              <a:t>    </a:t>
            </a:r>
            <a:r>
              <a:rPr lang="en-US" sz="2400" dirty="0">
                <a:latin typeface="+mj-lt"/>
                <a:hlinkClick r:id="rId4"/>
              </a:rPr>
              <a:t>http://en.wikipedia.org/wiki/Lift_%28force%29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38400" y="2057400"/>
            <a:ext cx="533400" cy="537865"/>
            <a:chOff x="2667000" y="4724400"/>
            <a:chExt cx="533400" cy="537865"/>
          </a:xfrm>
        </p:grpSpPr>
        <p:sp>
          <p:nvSpPr>
            <p:cNvPr id="9" name="Oval 8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590800" y="3729335"/>
            <a:ext cx="533400" cy="537865"/>
            <a:chOff x="2667000" y="4724400"/>
            <a:chExt cx="533400" cy="537865"/>
          </a:xfrm>
        </p:grpSpPr>
        <p:sp>
          <p:nvSpPr>
            <p:cNvPr id="12" name="Oval 11"/>
            <p:cNvSpPr/>
            <p:nvPr/>
          </p:nvSpPr>
          <p:spPr>
            <a:xfrm>
              <a:off x="2667000" y="4724400"/>
              <a:ext cx="533400" cy="53340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43200" y="48006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2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24183"/>
              </p:ext>
            </p:extLst>
          </p:nvPr>
        </p:nvGraphicFramePr>
        <p:xfrm>
          <a:off x="1447800" y="4187656"/>
          <a:ext cx="481171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93" name="数式" r:id="rId5" imgW="1955520" imgH="939600" progId="Equation.3">
                  <p:embed/>
                </p:oleObj>
              </mc:Choice>
              <mc:Fallback>
                <p:oleObj name="数式" r:id="rId5" imgW="195552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87656"/>
                        <a:ext cx="4811713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77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11/02/2012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details on the velocity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541426"/>
              </p:ext>
            </p:extLst>
          </p:nvPr>
        </p:nvGraphicFramePr>
        <p:xfrm>
          <a:off x="346075" y="933450"/>
          <a:ext cx="7654925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6" name="数式" r:id="rId3" imgW="3187440" imgH="1930320" progId="Equation.3">
                  <p:embed/>
                </p:oleObj>
              </mc:Choice>
              <mc:Fallback>
                <p:oleObj name="数式" r:id="rId3" imgW="31874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33450"/>
                        <a:ext cx="7654925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42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918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0" t="27448" r="7500" b="4965"/>
          <a:stretch/>
        </p:blipFill>
        <p:spPr bwMode="auto">
          <a:xfrm>
            <a:off x="398813" y="568235"/>
            <a:ext cx="8668987" cy="553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7813" y="572262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723900" y="1057870"/>
            <a:ext cx="7581900" cy="2031385"/>
            <a:chOff x="723900" y="2510135"/>
            <a:chExt cx="7581900" cy="2031385"/>
          </a:xfrm>
        </p:grpSpPr>
        <p:sp>
          <p:nvSpPr>
            <p:cNvPr id="5" name="Cube 4"/>
            <p:cNvSpPr/>
            <p:nvPr/>
          </p:nvSpPr>
          <p:spPr>
            <a:xfrm>
              <a:off x="1066800" y="2667000"/>
              <a:ext cx="6781800" cy="1371600"/>
            </a:xfrm>
            <a:prstGeom prst="cube">
              <a:avLst/>
            </a:prstGeom>
            <a:solidFill>
              <a:schemeClr val="bg1">
                <a:lumMod val="65000"/>
                <a:alpha val="3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371600" y="33528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371600" y="35052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371600" y="36576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371600" y="38100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371600" y="3200400"/>
              <a:ext cx="6934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47505" y="407985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z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23900" y="3352800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00100" y="2510135"/>
              <a:ext cx="1562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b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334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uniform flow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10911"/>
              </p:ext>
            </p:extLst>
          </p:nvPr>
        </p:nvGraphicFramePr>
        <p:xfrm>
          <a:off x="1371600" y="3103110"/>
          <a:ext cx="3324225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2" name="数式" r:id="rId3" imgW="1384200" imgH="685800" progId="Equation.3">
                  <p:embed/>
                </p:oleObj>
              </mc:Choice>
              <mc:Fallback>
                <p:oleObj name="数式" r:id="rId3" imgW="1384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103110"/>
                        <a:ext cx="3324225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413989"/>
              </p:ext>
            </p:extLst>
          </p:nvPr>
        </p:nvGraphicFramePr>
        <p:xfrm>
          <a:off x="1752600" y="4814888"/>
          <a:ext cx="2713038" cy="159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33" name="数式" r:id="rId5" imgW="1130040" imgH="672840" progId="Equation.3">
                  <p:embed/>
                </p:oleObj>
              </mc:Choice>
              <mc:Fallback>
                <p:oleObj name="数式" r:id="rId5" imgW="113004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814888"/>
                        <a:ext cx="2713038" cy="159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054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403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flow around a long cylinder (oriented in the  </a:t>
            </a:r>
            <a:r>
              <a:rPr lang="en-US" sz="2400" b="1" i="1" dirty="0" smtClean="0">
                <a:latin typeface="+mj-lt"/>
              </a:rPr>
              <a:t>Y</a:t>
            </a:r>
            <a:r>
              <a:rPr lang="en-US" sz="2400" dirty="0" smtClean="0">
                <a:latin typeface="+mj-lt"/>
              </a:rPr>
              <a:t>   direction)</a:t>
            </a:r>
          </a:p>
        </p:txBody>
      </p:sp>
      <p:sp>
        <p:nvSpPr>
          <p:cNvPr id="6" name="Oval 5"/>
          <p:cNvSpPr/>
          <p:nvPr/>
        </p:nvSpPr>
        <p:spPr>
          <a:xfrm>
            <a:off x="2362200" y="1521767"/>
            <a:ext cx="10668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214735"/>
            <a:ext cx="1066800" cy="1223665"/>
            <a:chOff x="914400" y="1290935"/>
            <a:chExt cx="1066800" cy="1223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239000" y="1443335"/>
            <a:ext cx="1066800" cy="1223665"/>
            <a:chOff x="914400" y="1290935"/>
            <a:chExt cx="1066800" cy="1223665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914400" y="1905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914400" y="20574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914400" y="22098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914400" y="23622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914400" y="25146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914400" y="14478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v</a:t>
              </a:r>
              <a:r>
                <a:rPr lang="en-US" sz="2400" i="1" baseline="-25000" dirty="0" smtClean="0">
                  <a:latin typeface="+mj-lt"/>
                </a:rPr>
                <a:t>0</a:t>
              </a:r>
              <a:r>
                <a:rPr lang="en-US" sz="2400" i="1" dirty="0" smtClean="0">
                  <a:latin typeface="+mj-lt"/>
                </a:rPr>
                <a:t> </a:t>
              </a:r>
              <a:r>
                <a:rPr lang="en-US" sz="2400" b="1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95400" y="1290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^</a:t>
              </a: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8908137"/>
              </p:ext>
            </p:extLst>
          </p:nvPr>
        </p:nvGraphicFramePr>
        <p:xfrm>
          <a:off x="2209800" y="3330575"/>
          <a:ext cx="164623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51" name="数式" r:id="rId3" imgW="685800" imgH="685800" progId="Equation.3">
                  <p:embed/>
                </p:oleObj>
              </mc:Choice>
              <mc:Fallback>
                <p:oleObj name="数式" r:id="rId3" imgW="685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30575"/>
                        <a:ext cx="1646238" cy="162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2895600" y="914400"/>
            <a:ext cx="0" cy="117886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971800" y="838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800" y="990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X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895600" y="2120900"/>
            <a:ext cx="1447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43400" y="1752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^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343400" y="1905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  <a:endParaRPr lang="en-US" sz="2400" b="1" dirty="0" smtClean="0">
              <a:latin typeface="+mj-lt"/>
            </a:endParaRPr>
          </a:p>
        </p:txBody>
      </p:sp>
      <p:cxnSp>
        <p:nvCxnSpPr>
          <p:cNvPr id="34" name="Straight Arrow Connector 33"/>
          <p:cNvCxnSpPr>
            <a:endCxn id="6" idx="7"/>
          </p:cNvCxnSpPr>
          <p:nvPr/>
        </p:nvCxnSpPr>
        <p:spPr>
          <a:xfrm flipV="1">
            <a:off x="2895600" y="1689155"/>
            <a:ext cx="377171" cy="43174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00400" y="137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r=a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1242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Symbol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72619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207955"/>
              </p:ext>
            </p:extLst>
          </p:nvPr>
        </p:nvGraphicFramePr>
        <p:xfrm>
          <a:off x="304800" y="152400"/>
          <a:ext cx="84661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0" name="数式" r:id="rId3" imgW="3543120" imgH="901440" progId="Equation.3">
                  <p:embed/>
                </p:oleObj>
              </mc:Choice>
              <mc:Fallback>
                <p:oleObj name="数式" r:id="rId3" imgW="354312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8466138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578795"/>
              </p:ext>
            </p:extLst>
          </p:nvPr>
        </p:nvGraphicFramePr>
        <p:xfrm>
          <a:off x="1588" y="2327275"/>
          <a:ext cx="9072562" cy="414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1" name="数式" r:id="rId5" imgW="3797280" imgH="1752480" progId="Equation.3">
                  <p:embed/>
                </p:oleObj>
              </mc:Choice>
              <mc:Fallback>
                <p:oleObj name="数式" r:id="rId5" imgW="379728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2327275"/>
                        <a:ext cx="9072562" cy="414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7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32723"/>
              </p:ext>
            </p:extLst>
          </p:nvPr>
        </p:nvGraphicFramePr>
        <p:xfrm>
          <a:off x="533400" y="76200"/>
          <a:ext cx="6858000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4" name="数式" r:id="rId3" imgW="2869920" imgH="1015920" progId="Equation.3">
                  <p:embed/>
                </p:oleObj>
              </mc:Choice>
              <mc:Fallback>
                <p:oleObj name="数式" r:id="rId3" imgW="2869920" imgH="1015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"/>
                        <a:ext cx="6858000" cy="2405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54155"/>
              </p:ext>
            </p:extLst>
          </p:nvPr>
        </p:nvGraphicFramePr>
        <p:xfrm>
          <a:off x="609600" y="2500313"/>
          <a:ext cx="5946775" cy="369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05" name="数式" r:id="rId5" imgW="2489040" imgH="1562040" progId="Equation.3">
                  <p:embed/>
                </p:oleObj>
              </mc:Choice>
              <mc:Fallback>
                <p:oleObj name="数式" r:id="rId5" imgW="2489040" imgH="1562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00313"/>
                        <a:ext cx="5946775" cy="369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4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587508"/>
              </p:ext>
            </p:extLst>
          </p:nvPr>
        </p:nvGraphicFramePr>
        <p:xfrm>
          <a:off x="974725" y="381000"/>
          <a:ext cx="4429125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8" name="数式" r:id="rId3" imgW="1854000" imgH="1447560" progId="Equation.3">
                  <p:embed/>
                </p:oleObj>
              </mc:Choice>
              <mc:Fallback>
                <p:oleObj name="数式" r:id="rId3" imgW="1854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381000"/>
                        <a:ext cx="4429125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95092"/>
              </p:ext>
            </p:extLst>
          </p:nvPr>
        </p:nvGraphicFramePr>
        <p:xfrm>
          <a:off x="152400" y="3937000"/>
          <a:ext cx="8770305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29" name="数式" r:id="rId5" imgW="4063680" imgH="1117440" progId="Equation.3">
                  <p:embed/>
                </p:oleObj>
              </mc:Choice>
              <mc:Fallback>
                <p:oleObj name="数式" r:id="rId5" imgW="406368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37000"/>
                        <a:ext cx="8770305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29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6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9" t="20276" r="15541" b="5235"/>
          <a:stretch/>
        </p:blipFill>
        <p:spPr bwMode="auto">
          <a:xfrm>
            <a:off x="76200" y="815340"/>
            <a:ext cx="9144001" cy="515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00800" y="2209800"/>
            <a:ext cx="2362200" cy="21336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4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2867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99" t="26094" r="34684" b="8959"/>
          <a:stretch/>
        </p:blipFill>
        <p:spPr bwMode="auto">
          <a:xfrm>
            <a:off x="1828800" y="0"/>
            <a:ext cx="6213122" cy="6384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4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Motivation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Natural progression from strings, membranes, fluids; description of 1, 2, and 3 dimensional continua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Interesting and technologically important phenomena associated with fluids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Plan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Newton’s laws for fluids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Continuity equation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Stress tensor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Energy relations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Bernoulli’s theorem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Various examples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Sound waves</a:t>
            </a:r>
          </a:p>
        </p:txBody>
      </p:sp>
    </p:spTree>
    <p:extLst>
      <p:ext uri="{BB962C8B-B14F-4D97-AF65-F5344CB8AC3E}">
        <p14:creationId xmlns:p14="http://schemas.microsoft.com/office/powerpoint/2010/main" val="42699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Lagrange formulation; following “particles” of fluid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249767"/>
              </p:ext>
            </p:extLst>
          </p:nvPr>
        </p:nvGraphicFramePr>
        <p:xfrm>
          <a:off x="1941513" y="3152775"/>
          <a:ext cx="3741737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62" name="数式" r:id="rId3" imgW="1269720" imgH="1091880" progId="Equation.3">
                  <p:embed/>
                </p:oleObj>
              </mc:Choice>
              <mc:Fallback>
                <p:oleObj name="数式" r:id="rId3" imgW="126972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1513" y="3152775"/>
                        <a:ext cx="3741737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136094"/>
              </p:ext>
            </p:extLst>
          </p:nvPr>
        </p:nvGraphicFramePr>
        <p:xfrm>
          <a:off x="1981200" y="1371600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63" name="数式" r:id="rId5" imgW="2120760" imgH="660240" progId="Equation.3">
                  <p:embed/>
                </p:oleObj>
              </mc:Choice>
              <mc:Fallback>
                <p:oleObj name="数式" r:id="rId5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71600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3276600" y="457200"/>
            <a:ext cx="1524000" cy="1219200"/>
          </a:xfrm>
          <a:prstGeom prst="cub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86000" y="94107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4953000" y="9144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6540" y="127001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0" y="1290935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p(</a:t>
            </a:r>
            <a:r>
              <a:rPr lang="en-US" sz="2400" i="1" dirty="0" err="1" smtClean="0">
                <a:latin typeface="+mj-lt"/>
              </a:rPr>
              <a:t>x+dx</a:t>
            </a:r>
            <a:r>
              <a:rPr lang="en-US" sz="2400" i="1" dirty="0" smtClean="0">
                <a:latin typeface="+mj-lt"/>
              </a:rPr>
              <a:t>)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025811"/>
              </p:ext>
            </p:extLst>
          </p:nvPr>
        </p:nvGraphicFramePr>
        <p:xfrm>
          <a:off x="685800" y="2239696"/>
          <a:ext cx="7620000" cy="2941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40" name="数式" r:id="rId3" imgW="2793960" imgH="1091880" progId="Equation.3">
                  <p:embed/>
                </p:oleObj>
              </mc:Choice>
              <mc:Fallback>
                <p:oleObj name="数式" r:id="rId3" imgW="2793960" imgH="1091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39696"/>
                        <a:ext cx="7620000" cy="2941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34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413021"/>
              </p:ext>
            </p:extLst>
          </p:nvPr>
        </p:nvGraphicFramePr>
        <p:xfrm>
          <a:off x="298450" y="860425"/>
          <a:ext cx="4687888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468" name="数式" r:id="rId3" imgW="1904760" imgH="1054080" progId="Equation.3">
                  <p:embed/>
                </p:oleObj>
              </mc:Choice>
              <mc:Fallback>
                <p:oleObj name="数式" r:id="rId3" imgW="1904760" imgH="1054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860425"/>
                        <a:ext cx="4687888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81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 -- continued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660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652817"/>
              </p:ext>
            </p:extLst>
          </p:nvPr>
        </p:nvGraphicFramePr>
        <p:xfrm>
          <a:off x="762001" y="381000"/>
          <a:ext cx="5715000" cy="408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21" name="数式" r:id="rId3" imgW="2374560" imgH="1726920" progId="Equation.3">
                  <p:embed/>
                </p:oleObj>
              </mc:Choice>
              <mc:Fallback>
                <p:oleObj name="数式" r:id="rId3" imgW="2374560" imgH="1726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381000"/>
                        <a:ext cx="5715000" cy="408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145925"/>
              </p:ext>
            </p:extLst>
          </p:nvPr>
        </p:nvGraphicFramePr>
        <p:xfrm>
          <a:off x="609600" y="4572000"/>
          <a:ext cx="6907212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22" name="数式" r:id="rId5" imgW="2806560" imgH="660240" progId="Equation.3">
                  <p:embed/>
                </p:oleObj>
              </mc:Choice>
              <mc:Fallback>
                <p:oleObj name="数式" r:id="rId5" imgW="28065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0"/>
                        <a:ext cx="6907212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655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16950</TotalTime>
  <Words>433</Words>
  <Application>Microsoft Office PowerPoint</Application>
  <PresentationFormat>On-screen Show (4:3)</PresentationFormat>
  <Paragraphs>138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810</cp:revision>
  <cp:lastPrinted>2012-10-29T15:15:30Z</cp:lastPrinted>
  <dcterms:created xsi:type="dcterms:W3CDTF">2012-01-10T18:32:24Z</dcterms:created>
  <dcterms:modified xsi:type="dcterms:W3CDTF">2013-11-06T15:55:08Z</dcterms:modified>
</cp:coreProperties>
</file>