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3" r:id="rId4"/>
    <p:sldId id="386" r:id="rId5"/>
    <p:sldId id="378" r:id="rId6"/>
    <p:sldId id="379" r:id="rId7"/>
    <p:sldId id="380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28: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Details of Euler formulation of hydrodynamic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Bernoulli integrals for </a:t>
            </a:r>
            <a:r>
              <a:rPr lang="en-US" sz="3200" b="1" dirty="0" err="1" smtClean="0">
                <a:solidFill>
                  <a:schemeClr val="folHlink"/>
                </a:solidFill>
                <a:sym typeface="Wingdings" pitchFamily="2" charset="2"/>
              </a:rPr>
              <a:t>irrotational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 flow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Sound equations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33802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26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18636"/>
              </p:ext>
            </p:extLst>
          </p:nvPr>
        </p:nvGraphicFramePr>
        <p:xfrm>
          <a:off x="1258888" y="3962400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01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2400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679641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02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9518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03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2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Bernoulli’s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70496"/>
              </p:ext>
            </p:extLst>
          </p:nvPr>
        </p:nvGraphicFramePr>
        <p:xfrm>
          <a:off x="1293813" y="4227513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2"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227513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5007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isentropic fluid with internal energy density 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436365"/>
              </p:ext>
            </p:extLst>
          </p:nvPr>
        </p:nvGraphicFramePr>
        <p:xfrm>
          <a:off x="1295400" y="1905000"/>
          <a:ext cx="37988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3" name="数式" r:id="rId5" imgW="1625400" imgH="457200" progId="Equation.3">
                  <p:embed/>
                </p:oleObj>
              </mc:Choice>
              <mc:Fallback>
                <p:oleObj name="数式" r:id="rId5" imgW="1625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37988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1295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34523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62666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3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201156"/>
              </p:ext>
            </p:extLst>
          </p:nvPr>
        </p:nvGraphicFramePr>
        <p:xfrm>
          <a:off x="1073150" y="3759200"/>
          <a:ext cx="26606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4" name="数式" r:id="rId5" imgW="1143000" imgH="1143000" progId="Equation.3">
                  <p:embed/>
                </p:oleObj>
              </mc:Choice>
              <mc:Fallback>
                <p:oleObj name="数式" r:id="rId5" imgW="1143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759200"/>
                        <a:ext cx="26606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44517"/>
              </p:ext>
            </p:extLst>
          </p:nvPr>
        </p:nvGraphicFramePr>
        <p:xfrm>
          <a:off x="152400" y="304800"/>
          <a:ext cx="8875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4" name="数式" r:id="rId3" imgW="3606480" imgH="1054080" progId="Equation.3">
                  <p:embed/>
                </p:oleObj>
              </mc:Choice>
              <mc:Fallback>
                <p:oleObj name="数式" r:id="rId3" imgW="36064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8757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18644"/>
              </p:ext>
            </p:extLst>
          </p:nvPr>
        </p:nvGraphicFramePr>
        <p:xfrm>
          <a:off x="533400" y="3217863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5" name="数式" r:id="rId5" imgW="2565360" imgH="1346040" progId="Equation.3">
                  <p:embed/>
                </p:oleObj>
              </mc:Choice>
              <mc:Fallback>
                <p:oleObj name="数式" r:id="rId5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7863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94131"/>
              </p:ext>
            </p:extLst>
          </p:nvPr>
        </p:nvGraphicFramePr>
        <p:xfrm>
          <a:off x="228600" y="228600"/>
          <a:ext cx="8723312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30" name="数式" r:id="rId3" imgW="3886200" imgH="1168200" progId="Equation.3">
                  <p:embed/>
                </p:oleObj>
              </mc:Choice>
              <mc:Fallback>
                <p:oleObj name="数式" r:id="rId3" imgW="3886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23312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31" name="数式" r:id="rId5" imgW="3124080" imgH="1384200" progId="Equation.3">
                  <p:embed/>
                </p:oleObj>
              </mc:Choice>
              <mc:Fallback>
                <p:oleObj name="数式" r:id="rId5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64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50037"/>
              </p:ext>
            </p:extLst>
          </p:nvPr>
        </p:nvGraphicFramePr>
        <p:xfrm>
          <a:off x="228600" y="3352800"/>
          <a:ext cx="8715376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65" name="数式" r:id="rId5" imgW="3543120" imgH="1307880" progId="Equation.3">
                  <p:embed/>
                </p:oleObj>
              </mc:Choice>
              <mc:Fallback>
                <p:oleObj name="数式" r:id="rId5" imgW="354312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8715376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66"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8"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15002"/>
              </p:ext>
            </p:extLst>
          </p:nvPr>
        </p:nvGraphicFramePr>
        <p:xfrm>
          <a:off x="449263" y="2571750"/>
          <a:ext cx="55880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9" name="数式" r:id="rId5" imgW="2273040" imgH="1587240" progId="Equation.3">
                  <p:embed/>
                </p:oleObj>
              </mc:Choice>
              <mc:Fallback>
                <p:oleObj name="数式" r:id="rId5" imgW="227304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71750"/>
                        <a:ext cx="5588000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00"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01" name="数式" r:id="rId5" imgW="2971800" imgH="2095200" progId="Equation.3">
                  <p:embed/>
                </p:oleObj>
              </mc:Choice>
              <mc:Fallback>
                <p:oleObj name="数式" r:id="rId5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24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25" name="数式" r:id="rId5" imgW="3543120" imgH="1625400" progId="Equation.3">
                  <p:embed/>
                </p:oleObj>
              </mc:Choice>
              <mc:Fallback>
                <p:oleObj name="数式" r:id="rId5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949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8907" r="6385" b="5279"/>
          <a:stretch/>
        </p:blipFill>
        <p:spPr bwMode="auto">
          <a:xfrm>
            <a:off x="381000" y="517129"/>
            <a:ext cx="8617057" cy="591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6200" y="6050282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461656"/>
              </p:ext>
            </p:extLst>
          </p:nvPr>
        </p:nvGraphicFramePr>
        <p:xfrm>
          <a:off x="420688" y="155575"/>
          <a:ext cx="6589712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48" name="数式" r:id="rId3" imgW="2679480" imgH="1447560" progId="Equation.3">
                  <p:embed/>
                </p:oleObj>
              </mc:Choice>
              <mc:Fallback>
                <p:oleObj name="数式" r:id="rId3" imgW="26794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55575"/>
                        <a:ext cx="6589712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49" name="数式" r:id="rId5" imgW="2743200" imgH="1180800" progId="Equation.3">
                  <p:embed/>
                </p:oleObj>
              </mc:Choice>
              <mc:Fallback>
                <p:oleObj name="数式" r:id="rId5" imgW="27432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3" name="数式" r:id="rId3" imgW="3200400" imgH="1752480" progId="Equation.3">
                  <p:embed/>
                </p:oleObj>
              </mc:Choice>
              <mc:Fallback>
                <p:oleObj name="数式" r:id="rId3" imgW="3200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Euler</a:t>
            </a:r>
            <a:r>
              <a:rPr lang="en-US" sz="2400" dirty="0" smtClean="0">
                <a:latin typeface="+mj-lt"/>
              </a:rPr>
              <a:t> formulation; properties described in terms of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stationary spatial grid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07768"/>
              </p:ext>
            </p:extLst>
          </p:nvPr>
        </p:nvGraphicFramePr>
        <p:xfrm>
          <a:off x="1981200" y="1591027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03" name="数式" r:id="rId3" imgW="2120760" imgH="660240" progId="Equation.3">
                  <p:embed/>
                </p:oleObj>
              </mc:Choice>
              <mc:Fallback>
                <p:oleObj name="数式" r:id="rId3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91027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2153" y="3352800"/>
            <a:ext cx="3733800" cy="28956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76153" y="4343400"/>
            <a:ext cx="685800" cy="457200"/>
            <a:chOff x="6934200" y="4876800"/>
            <a:chExt cx="685800" cy="457200"/>
          </a:xfrm>
        </p:grpSpPr>
        <p:sp>
          <p:nvSpPr>
            <p:cNvPr id="9" name="Oval 8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</a:t>
              </a:r>
              <a:endParaRPr lang="en-US" sz="2400" dirty="0" smtClean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02378" y="3758738"/>
            <a:ext cx="685800" cy="457200"/>
            <a:chOff x="6934200" y="4876800"/>
            <a:chExt cx="685800" cy="457200"/>
          </a:xfrm>
        </p:grpSpPr>
        <p:sp>
          <p:nvSpPr>
            <p:cNvPr id="13" name="Oval 12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t’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397921"/>
              </p:ext>
            </p:extLst>
          </p:nvPr>
        </p:nvGraphicFramePr>
        <p:xfrm>
          <a:off x="4338638" y="3921125"/>
          <a:ext cx="4286250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04" name="数式" r:id="rId5" imgW="1549080" imgH="634680" progId="Equation.3">
                  <p:embed/>
                </p:oleObj>
              </mc:Choice>
              <mc:Fallback>
                <p:oleObj name="数式" r:id="rId5" imgW="1549080" imgH="634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3921125"/>
                        <a:ext cx="4286250" cy="175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analysis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085545"/>
              </p:ext>
            </p:extLst>
          </p:nvPr>
        </p:nvGraphicFramePr>
        <p:xfrm>
          <a:off x="76200" y="1573212"/>
          <a:ext cx="8923338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29" name="数式" r:id="rId3" imgW="3225600" imgH="1523880" progId="Equation.3">
                  <p:embed/>
                </p:oleObj>
              </mc:Choice>
              <mc:Fallback>
                <p:oleObj name="数式" r:id="rId3" imgW="3225600" imgH="1523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73212"/>
                        <a:ext cx="8923338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7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Continuity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844914"/>
              </p:ext>
            </p:extLst>
          </p:nvPr>
        </p:nvGraphicFramePr>
        <p:xfrm>
          <a:off x="533400" y="1023937"/>
          <a:ext cx="7469187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1" name="数式" r:id="rId3" imgW="3035160" imgH="1854000" progId="Equation.3">
                  <p:embed/>
                </p:oleObj>
              </mc:Choice>
              <mc:Fallback>
                <p:oleObj name="数式" r:id="rId3" imgW="30351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23937"/>
                        <a:ext cx="7469187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64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9119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65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66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 for constant </a:t>
            </a:r>
            <a:r>
              <a:rPr lang="en-US" sz="2400" dirty="0" smtClean="0">
                <a:latin typeface="Symbol" pitchFamily="18" charset="2"/>
              </a:rPr>
              <a:t>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40353"/>
              </p:ext>
            </p:extLst>
          </p:nvPr>
        </p:nvGraphicFramePr>
        <p:xfrm>
          <a:off x="303213" y="1143000"/>
          <a:ext cx="7421562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1" name="数式" r:id="rId3" imgW="3174840" imgH="1803240" progId="Equation.3">
                  <p:embed/>
                </p:oleObj>
              </mc:Choice>
              <mc:Fallback>
                <p:oleObj name="数式" r:id="rId3" imgW="317484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143000"/>
                        <a:ext cx="7421562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0600" y="517936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18108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1" name="数式" r:id="rId3" imgW="2806560" imgH="1143000" progId="Equation.3">
                  <p:embed/>
                </p:oleObj>
              </mc:Choice>
              <mc:Fallback>
                <p:oleObj name="数式" r:id="rId3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85592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2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36639"/>
              </p:ext>
            </p:extLst>
          </p:nvPr>
        </p:nvGraphicFramePr>
        <p:xfrm>
          <a:off x="641350" y="4267200"/>
          <a:ext cx="71310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3" name="数式" r:id="rId7" imgW="2984400" imgH="888840" progId="Equation.3">
                  <p:embed/>
                </p:oleObj>
              </mc:Choice>
              <mc:Fallback>
                <p:oleObj name="数式" r:id="rId7" imgW="298440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67200"/>
                        <a:ext cx="713105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44679"/>
              </p:ext>
            </p:extLst>
          </p:nvPr>
        </p:nvGraphicFramePr>
        <p:xfrm>
          <a:off x="609600" y="383232"/>
          <a:ext cx="6705600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32" name="数式" r:id="rId3" imgW="2717640" imgH="1473120" progId="Equation.3">
                  <p:embed/>
                </p:oleObj>
              </mc:Choice>
              <mc:Fallback>
                <p:oleObj name="数式" r:id="rId3" imgW="271764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3232"/>
                        <a:ext cx="6705600" cy="348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94631"/>
              </p:ext>
            </p:extLst>
          </p:nvPr>
        </p:nvGraphicFramePr>
        <p:xfrm>
          <a:off x="390525" y="3810000"/>
          <a:ext cx="714375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33" name="数式" r:id="rId5" imgW="2895480" imgH="1168200" progId="Equation.3">
                  <p:embed/>
                </p:oleObj>
              </mc:Choice>
              <mc:Fallback>
                <p:oleObj name="数式" r:id="rId5" imgW="289548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10000"/>
                        <a:ext cx="7143750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17728</TotalTime>
  <Words>353</Words>
  <Application>Microsoft Office PowerPoint</Application>
  <PresentationFormat>On-screen Show (4:3)</PresentationFormat>
  <Paragraphs>91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841</cp:revision>
  <cp:lastPrinted>2013-11-08T07:13:29Z</cp:lastPrinted>
  <dcterms:created xsi:type="dcterms:W3CDTF">2012-01-10T18:32:24Z</dcterms:created>
  <dcterms:modified xsi:type="dcterms:W3CDTF">2013-11-08T15:57:35Z</dcterms:modified>
</cp:coreProperties>
</file>