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6" r:id="rId2"/>
    <p:sldId id="354" r:id="rId3"/>
    <p:sldId id="419" r:id="rId4"/>
    <p:sldId id="420" r:id="rId5"/>
    <p:sldId id="440" r:id="rId6"/>
    <p:sldId id="441" r:id="rId7"/>
    <p:sldId id="442" r:id="rId8"/>
    <p:sldId id="401" r:id="rId9"/>
    <p:sldId id="402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29 --  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Chap. 9:  Wave equation for sound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Standing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Green’s function for wave equation; wave 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46291"/>
              </p:ext>
            </p:extLst>
          </p:nvPr>
        </p:nvGraphicFramePr>
        <p:xfrm>
          <a:off x="88900" y="152400"/>
          <a:ext cx="37798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3" name="数式" r:id="rId3" imgW="1536480" imgH="1320480" progId="Equation.3">
                  <p:embed/>
                </p:oleObj>
              </mc:Choice>
              <mc:Fallback>
                <p:oleObj name="数式" r:id="rId3" imgW="1536480" imgH="1320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52400"/>
                        <a:ext cx="377983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950037"/>
              </p:ext>
            </p:extLst>
          </p:nvPr>
        </p:nvGraphicFramePr>
        <p:xfrm>
          <a:off x="228600" y="3352800"/>
          <a:ext cx="8715376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4" name="数式" r:id="rId5" imgW="3543120" imgH="1307880" progId="Equation.3">
                  <p:embed/>
                </p:oleObj>
              </mc:Choice>
              <mc:Fallback>
                <p:oleObj name="数式" r:id="rId5" imgW="3543120" imgH="1307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8715376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1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harmonic standing waves in a pipe</a:t>
            </a:r>
          </a:p>
        </p:txBody>
      </p:sp>
      <p:sp>
        <p:nvSpPr>
          <p:cNvPr id="6" name="Can 5"/>
          <p:cNvSpPr/>
          <p:nvPr/>
        </p:nvSpPr>
        <p:spPr>
          <a:xfrm>
            <a:off x="1447800" y="1524000"/>
            <a:ext cx="914400" cy="3124200"/>
          </a:xfrm>
          <a:prstGeom prst="can">
            <a:avLst>
              <a:gd name="adj" fmla="val 4318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914400" y="1752600"/>
            <a:ext cx="457200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75260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447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53404"/>
              </p:ext>
            </p:extLst>
          </p:nvPr>
        </p:nvGraphicFramePr>
        <p:xfrm>
          <a:off x="3124200" y="1447800"/>
          <a:ext cx="35052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02" name="数式" r:id="rId3" imgW="1104840" imgH="419040" progId="Equation.3">
                  <p:embed/>
                </p:oleObj>
              </mc:Choice>
              <mc:Fallback>
                <p:oleObj name="数式" r:id="rId3" imgW="110484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3505200" cy="1279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316324"/>
              </p:ext>
            </p:extLst>
          </p:nvPr>
        </p:nvGraphicFramePr>
        <p:xfrm>
          <a:off x="3200400" y="3581400"/>
          <a:ext cx="5684838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03" name="数式" r:id="rId5" imgW="2311200" imgH="850680" progId="Equation.3">
                  <p:embed/>
                </p:oleObj>
              </mc:Choice>
              <mc:Fallback>
                <p:oleObj name="数式" r:id="rId5" imgW="2311200" imgH="850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5684838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845872"/>
              </p:ext>
            </p:extLst>
          </p:nvPr>
        </p:nvGraphicFramePr>
        <p:xfrm>
          <a:off x="152400" y="1955083"/>
          <a:ext cx="8891116" cy="368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3" name="数式" r:id="rId3" imgW="3327120" imgH="1396800" progId="Equation.3">
                  <p:embed/>
                </p:oleObj>
              </mc:Choice>
              <mc:Fallback>
                <p:oleObj name="数式" r:id="rId3" imgW="3327120" imgH="1396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5083"/>
                        <a:ext cx="8891116" cy="368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73880"/>
              </p:ext>
            </p:extLst>
          </p:nvPr>
        </p:nvGraphicFramePr>
        <p:xfrm>
          <a:off x="609600" y="304800"/>
          <a:ext cx="7697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4" name="数式" r:id="rId5" imgW="2425680" imgH="419040" progId="Equation.3">
                  <p:embed/>
                </p:oleObj>
              </mc:Choice>
              <mc:Fallback>
                <p:oleObj name="数式" r:id="rId5" imgW="242568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7697788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2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38199"/>
              </p:ext>
            </p:extLst>
          </p:nvPr>
        </p:nvGraphicFramePr>
        <p:xfrm>
          <a:off x="0" y="228600"/>
          <a:ext cx="89169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0" name="数式" r:id="rId3" imgW="2882880" imgH="482400" progId="Equation.3">
                  <p:embed/>
                </p:oleObj>
              </mc:Choice>
              <mc:Fallback>
                <p:oleObj name="数式" r:id="rId3" imgW="28828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89169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3984"/>
              </p:ext>
            </p:extLst>
          </p:nvPr>
        </p:nvGraphicFramePr>
        <p:xfrm>
          <a:off x="304800" y="1905000"/>
          <a:ext cx="62055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1" name="数式" r:id="rId5" imgW="2006280" imgH="228600" progId="Equation.3">
                  <p:embed/>
                </p:oleObj>
              </mc:Choice>
              <mc:Fallback>
                <p:oleObj name="数式" r:id="rId5" imgW="2006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6205538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54514"/>
              </p:ext>
            </p:extLst>
          </p:nvPr>
        </p:nvGraphicFramePr>
        <p:xfrm>
          <a:off x="93663" y="2819400"/>
          <a:ext cx="9112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2" name="数式" r:id="rId7" imgW="2946240" imgH="228600" progId="Equation.3">
                  <p:embed/>
                </p:oleObj>
              </mc:Choice>
              <mc:Fallback>
                <p:oleObj name="数式" r:id="rId7" imgW="29462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819400"/>
                        <a:ext cx="91122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08412"/>
              </p:ext>
            </p:extLst>
          </p:nvPr>
        </p:nvGraphicFramePr>
        <p:xfrm>
          <a:off x="119063" y="3570288"/>
          <a:ext cx="80899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3" name="数式" r:id="rId9" imgW="2616120" imgH="228600" progId="Equation.3">
                  <p:embed/>
                </p:oleObj>
              </mc:Choice>
              <mc:Fallback>
                <p:oleObj name="数式" r:id="rId9" imgW="2616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570288"/>
                        <a:ext cx="80899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760773"/>
              </p:ext>
            </p:extLst>
          </p:nvPr>
        </p:nvGraphicFramePr>
        <p:xfrm>
          <a:off x="304800" y="4495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4" name="数式" r:id="rId11" imgW="2286000" imgH="482400" progId="Equation.3">
                  <p:embed/>
                </p:oleObj>
              </mc:Choice>
              <mc:Fallback>
                <p:oleObj name="数式" r:id="rId11" imgW="22860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07744"/>
              </p:ext>
            </p:extLst>
          </p:nvPr>
        </p:nvGraphicFramePr>
        <p:xfrm>
          <a:off x="152400" y="2133600"/>
          <a:ext cx="88488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7" name="数式" r:id="rId3" imgW="3454200" imgH="1600200" progId="Equation.3">
                  <p:embed/>
                </p:oleObj>
              </mc:Choice>
              <mc:Fallback>
                <p:oleObj name="数式" r:id="rId3" imgW="3454200" imgH="1600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848899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20562"/>
              </p:ext>
            </p:extLst>
          </p:nvPr>
        </p:nvGraphicFramePr>
        <p:xfrm>
          <a:off x="228600" y="304800"/>
          <a:ext cx="70707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68" name="数式" r:id="rId5" imgW="2286000" imgH="482400" progId="Equation.3">
                  <p:embed/>
                </p:oleObj>
              </mc:Choice>
              <mc:Fallback>
                <p:oleObj name="数式" r:id="rId5" imgW="22860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70707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6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400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81872"/>
              </p:ext>
            </p:extLst>
          </p:nvPr>
        </p:nvGraphicFramePr>
        <p:xfrm>
          <a:off x="228600" y="228600"/>
          <a:ext cx="416401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0" name="数式" r:id="rId4" imgW="1625400" imgH="228600" progId="Equation.3">
                  <p:embed/>
                </p:oleObj>
              </mc:Choice>
              <mc:Fallback>
                <p:oleObj name="数式" r:id="rId4" imgW="1625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16401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37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3070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41453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m=2</a:t>
            </a:r>
          </a:p>
        </p:txBody>
      </p:sp>
    </p:spTree>
    <p:extLst>
      <p:ext uri="{BB962C8B-B14F-4D97-AF65-F5344CB8AC3E}">
        <p14:creationId xmlns:p14="http://schemas.microsoft.com/office/powerpoint/2010/main" val="3792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995065"/>
            <a:ext cx="6076950" cy="3810000"/>
            <a:chOff x="914400" y="1752600"/>
            <a:chExt cx="6076950" cy="3810000"/>
          </a:xfrm>
        </p:grpSpPr>
        <p:pic>
          <p:nvPicPr>
            <p:cNvPr id="3215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52600"/>
              <a:ext cx="607695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24000" y="372933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752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24384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m=2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87305"/>
              </p:ext>
            </p:extLst>
          </p:nvPr>
        </p:nvGraphicFramePr>
        <p:xfrm>
          <a:off x="304800" y="152400"/>
          <a:ext cx="60515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2" name="数式" r:id="rId4" imgW="2361960" imgH="393480" progId="Equation.3">
                  <p:embed/>
                </p:oleObj>
              </mc:Choice>
              <mc:Fallback>
                <p:oleObj name="数式" r:id="rId4" imgW="23619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05155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33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Zeros of derivatives:  m=0:  0.00000, 3.83171, 7.01559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m=1:  1.84118, 5.33144, 8.53632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m=2:  3.05424, 6.70613, 9.96947</a:t>
            </a:r>
          </a:p>
        </p:txBody>
      </p:sp>
    </p:spTree>
    <p:extLst>
      <p:ext uri="{BB962C8B-B14F-4D97-AF65-F5344CB8AC3E}">
        <p14:creationId xmlns:p14="http://schemas.microsoft.com/office/powerpoint/2010/main" val="26882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condition for z=0, z=L: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60655"/>
              </p:ext>
            </p:extLst>
          </p:nvPr>
        </p:nvGraphicFramePr>
        <p:xfrm>
          <a:off x="381001" y="1066800"/>
          <a:ext cx="5867399" cy="24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2" name="数式" r:id="rId3" imgW="2514600" imgH="1054080" progId="Equation.3">
                  <p:embed/>
                </p:oleObj>
              </mc:Choice>
              <mc:Fallback>
                <p:oleObj name="数式" r:id="rId3" imgW="2514600" imgH="1054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66800"/>
                        <a:ext cx="5867399" cy="24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624642"/>
              </p:ext>
            </p:extLst>
          </p:nvPr>
        </p:nvGraphicFramePr>
        <p:xfrm>
          <a:off x="501650" y="3657600"/>
          <a:ext cx="53213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33" name="数式" r:id="rId5" imgW="2108160" imgH="1155600" progId="Equation.3">
                  <p:embed/>
                </p:oleObj>
              </mc:Choice>
              <mc:Fallback>
                <p:oleObj name="数式" r:id="rId5" imgW="2108160" imgH="11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657600"/>
                        <a:ext cx="53213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38284"/>
              </p:ext>
            </p:extLst>
          </p:nvPr>
        </p:nvGraphicFramePr>
        <p:xfrm>
          <a:off x="911225" y="990600"/>
          <a:ext cx="785495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9" name="数式" r:id="rId3" imgW="3111480" imgH="1028520" progId="Equation.3">
                  <p:embed/>
                </p:oleObj>
              </mc:Choice>
              <mc:Fallback>
                <p:oleObj name="数式" r:id="rId3" imgW="3111480" imgH="1028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990600"/>
                        <a:ext cx="785495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8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04780"/>
              </p:ext>
            </p:extLst>
          </p:nvPr>
        </p:nvGraphicFramePr>
        <p:xfrm>
          <a:off x="1036637" y="1295400"/>
          <a:ext cx="6964363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0" name="数式" r:id="rId3" imgW="2984400" imgH="1054080" progId="Equation.3">
                  <p:embed/>
                </p:oleObj>
              </mc:Choice>
              <mc:Fallback>
                <p:oleObj name="数式" r:id="rId3" imgW="2984400" imgH="1054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7" y="1295400"/>
                        <a:ext cx="6964363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Alternate boundary condition for z=0, z=L: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99542"/>
              </p:ext>
            </p:extLst>
          </p:nvPr>
        </p:nvGraphicFramePr>
        <p:xfrm>
          <a:off x="1219200" y="4267200"/>
          <a:ext cx="46164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1" name="数式" r:id="rId5" imgW="1828800" imgH="507960" progId="Equation.3">
                  <p:embed/>
                </p:oleObj>
              </mc:Choice>
              <mc:Fallback>
                <p:oleObj name="数式" r:id="rId5" imgW="18288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461645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19145" r="6067" b="9319"/>
          <a:stretch/>
        </p:blipFill>
        <p:spPr bwMode="auto">
          <a:xfrm>
            <a:off x="304800" y="820293"/>
            <a:ext cx="8686800" cy="55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0" y="2743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3166"/>
              </p:ext>
            </p:extLst>
          </p:nvPr>
        </p:nvGraphicFramePr>
        <p:xfrm>
          <a:off x="2503488" y="838200"/>
          <a:ext cx="39100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7" name="数式" r:id="rId3" imgW="1231560" imgH="419040" progId="Equation.3">
                  <p:embed/>
                </p:oleObj>
              </mc:Choice>
              <mc:Fallback>
                <p:oleObj name="数式" r:id="rId3" imgW="12315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38200"/>
                        <a:ext cx="39100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solutions to wave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921"/>
              </p:ext>
            </p:extLst>
          </p:nvPr>
        </p:nvGraphicFramePr>
        <p:xfrm>
          <a:off x="522287" y="2478087"/>
          <a:ext cx="78597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8" name="数式" r:id="rId5" imgW="2476440" imgH="685800" progId="Equation.3">
                  <p:embed/>
                </p:oleObj>
              </mc:Choice>
              <mc:Fallback>
                <p:oleObj name="数式" r:id="rId5" imgW="247644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478087"/>
                        <a:ext cx="785971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349103"/>
              </p:ext>
            </p:extLst>
          </p:nvPr>
        </p:nvGraphicFramePr>
        <p:xfrm>
          <a:off x="76200" y="1015999"/>
          <a:ext cx="8865458" cy="4775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4" name="数式" r:id="rId3" imgW="2971800" imgH="1663560" progId="Equation.3">
                  <p:embed/>
                </p:oleObj>
              </mc:Choice>
              <mc:Fallback>
                <p:oleObj name="数式" r:id="rId3" imgW="2971800" imgH="1663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015999"/>
                        <a:ext cx="8865458" cy="4775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Wave equation with source:</a:t>
            </a:r>
          </a:p>
        </p:txBody>
      </p:sp>
    </p:spTree>
    <p:extLst>
      <p:ext uri="{BB962C8B-B14F-4D97-AF65-F5344CB8AC3E}">
        <p14:creationId xmlns:p14="http://schemas.microsoft.com/office/powerpoint/2010/main" val="7996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03781"/>
              </p:ext>
            </p:extLst>
          </p:nvPr>
        </p:nvGraphicFramePr>
        <p:xfrm>
          <a:off x="951706" y="1143000"/>
          <a:ext cx="6478588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6" name="数式" r:id="rId3" imgW="2171520" imgH="965160" progId="Equation.3">
                  <p:embed/>
                </p:oleObj>
              </mc:Choice>
              <mc:Fallback>
                <p:oleObj name="数式" r:id="rId3" imgW="217152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706" y="1143000"/>
                        <a:ext cx="6478588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Wave equation with source -- continued:</a:t>
            </a:r>
          </a:p>
        </p:txBody>
      </p:sp>
    </p:spTree>
    <p:extLst>
      <p:ext uri="{BB962C8B-B14F-4D97-AF65-F5344CB8AC3E}">
        <p14:creationId xmlns:p14="http://schemas.microsoft.com/office/powerpoint/2010/main" val="810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02482"/>
              </p:ext>
            </p:extLst>
          </p:nvPr>
        </p:nvGraphicFramePr>
        <p:xfrm>
          <a:off x="381000" y="1524000"/>
          <a:ext cx="7924800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7" name="数式" r:id="rId3" imgW="2971800" imgH="1180800" progId="Equation.3">
                  <p:embed/>
                </p:oleObj>
              </mc:Choice>
              <mc:Fallback>
                <p:oleObj name="数式" r:id="rId3" imgW="2971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7924800" cy="311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9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32061"/>
              </p:ext>
            </p:extLst>
          </p:nvPr>
        </p:nvGraphicFramePr>
        <p:xfrm>
          <a:off x="534987" y="1277937"/>
          <a:ext cx="8228013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11" name="数式" r:id="rId3" imgW="3022560" imgH="1650960" progId="Equation.3">
                  <p:embed/>
                </p:oleObj>
              </mc:Choice>
              <mc:Fallback>
                <p:oleObj name="数式" r:id="rId3" imgW="302256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1277937"/>
                        <a:ext cx="8228013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5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06186"/>
              </p:ext>
            </p:extLst>
          </p:nvPr>
        </p:nvGraphicFramePr>
        <p:xfrm>
          <a:off x="179388" y="1274763"/>
          <a:ext cx="8850312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5" name="数式" r:id="rId3" imgW="3251160" imgH="1650960" progId="Equation.3">
                  <p:embed/>
                </p:oleObj>
              </mc:Choice>
              <mc:Fallback>
                <p:oleObj name="数式" r:id="rId3" imgW="325116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74763"/>
                        <a:ext cx="8850312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3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60840"/>
              </p:ext>
            </p:extLst>
          </p:nvPr>
        </p:nvGraphicFramePr>
        <p:xfrm>
          <a:off x="192088" y="1538287"/>
          <a:ext cx="8848725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9" name="数式" r:id="rId3" imgW="3251160" imgH="1752480" progId="Equation.3">
                  <p:embed/>
                </p:oleObj>
              </mc:Choice>
              <mc:Fallback>
                <p:oleObj name="数式" r:id="rId3" imgW="325116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1538287"/>
                        <a:ext cx="8848725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9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–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need to find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609918"/>
              </p:ext>
            </p:extLst>
          </p:nvPr>
        </p:nvGraphicFramePr>
        <p:xfrm>
          <a:off x="519113" y="1133475"/>
          <a:ext cx="6188075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2" name="数式" r:id="rId3" imgW="2273040" imgH="863280" progId="Equation.3">
                  <p:embed/>
                </p:oleObj>
              </mc:Choice>
              <mc:Fallback>
                <p:oleObj name="数式" r:id="rId3" imgW="2273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1133475"/>
                        <a:ext cx="6188075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5576"/>
              </p:ext>
            </p:extLst>
          </p:nvPr>
        </p:nvGraphicFramePr>
        <p:xfrm>
          <a:off x="1828800" y="4267200"/>
          <a:ext cx="2800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3" name="数式" r:id="rId5" imgW="1028520" imgH="419040" progId="Equation.3">
                  <p:embed/>
                </p:oleObj>
              </mc:Choice>
              <mc:Fallback>
                <p:oleObj name="数式" r:id="rId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2800350" cy="1125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2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57685"/>
              </p:ext>
            </p:extLst>
          </p:nvPr>
        </p:nvGraphicFramePr>
        <p:xfrm>
          <a:off x="424070" y="1298575"/>
          <a:ext cx="8338930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7" name="数式" r:id="rId3" imgW="2654280" imgH="1473120" progId="Equation.3">
                  <p:embed/>
                </p:oleObj>
              </mc:Choice>
              <mc:Fallback>
                <p:oleObj name="数式" r:id="rId3" imgW="265428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70" y="1298575"/>
                        <a:ext cx="8338930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1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2" y="302567"/>
            <a:ext cx="849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Derivation of Green’s function for wave equation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03361"/>
              </p:ext>
            </p:extLst>
          </p:nvPr>
        </p:nvGraphicFramePr>
        <p:xfrm>
          <a:off x="192088" y="922338"/>
          <a:ext cx="8777287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1" name="数式" r:id="rId3" imgW="2793960" imgH="1726920" progId="Equation.3">
                  <p:embed/>
                </p:oleObj>
              </mc:Choice>
              <mc:Fallback>
                <p:oleObj name="数式" r:id="rId3" imgW="279396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922338"/>
                        <a:ext cx="8777287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2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17778" r="4345" b="8962"/>
          <a:stretch/>
        </p:blipFill>
        <p:spPr bwMode="auto">
          <a:xfrm>
            <a:off x="457200" y="495302"/>
            <a:ext cx="787908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943600" y="1828800"/>
            <a:ext cx="1981200" cy="990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time harmonic forcing term we can use the corresponding Green’s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12147"/>
              </p:ext>
            </p:extLst>
          </p:nvPr>
        </p:nvGraphicFramePr>
        <p:xfrm>
          <a:off x="1265238" y="1362075"/>
          <a:ext cx="40798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5" name="数式" r:id="rId3" imgW="1498320" imgH="482400" progId="Equation.3">
                  <p:embed/>
                </p:oleObj>
              </mc:Choice>
              <mc:Fallback>
                <p:oleObj name="数式" r:id="rId3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1362075"/>
                        <a:ext cx="407987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3352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fact, this Green’s function is appropriate for boundary conditions at infinity.    For surface boundary conditions where we know the boundary values or their gradients, the Green’s function must be modified.</a:t>
            </a:r>
          </a:p>
        </p:txBody>
      </p:sp>
    </p:spTree>
    <p:extLst>
      <p:ext uri="{BB962C8B-B14F-4D97-AF65-F5344CB8AC3E}">
        <p14:creationId xmlns:p14="http://schemas.microsoft.com/office/powerpoint/2010/main" val="12031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0931"/>
              </p:ext>
            </p:extLst>
          </p:nvPr>
        </p:nvGraphicFramePr>
        <p:xfrm>
          <a:off x="71438" y="609600"/>
          <a:ext cx="8885237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7" name="数式" r:id="rId3" imgW="3263760" imgH="825480" progId="Equation.3">
                  <p:embed/>
                </p:oleObj>
              </mc:Choice>
              <mc:Fallback>
                <p:oleObj name="数式" r:id="rId3" imgW="326376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609600"/>
                        <a:ext cx="8885237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85426"/>
              </p:ext>
            </p:extLst>
          </p:nvPr>
        </p:nvGraphicFramePr>
        <p:xfrm>
          <a:off x="609600" y="2819400"/>
          <a:ext cx="54197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8" name="数式" r:id="rId5" imgW="2031840" imgH="507960" progId="Equation.3">
                  <p:embed/>
                </p:oleObj>
              </mc:Choice>
              <mc:Fallback>
                <p:oleObj name="数式" r:id="rId5" imgW="2031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541972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7729"/>
              </p:ext>
            </p:extLst>
          </p:nvPr>
        </p:nvGraphicFramePr>
        <p:xfrm>
          <a:off x="996950" y="4292692"/>
          <a:ext cx="7461250" cy="226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9" name="数式" r:id="rId7" imgW="3390840" imgH="1041120" progId="Equation.3">
                  <p:embed/>
                </p:oleObj>
              </mc:Choice>
              <mc:Fallback>
                <p:oleObj name="数式" r:id="rId7" imgW="33908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4292692"/>
                        <a:ext cx="7461250" cy="2260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2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8813"/>
              </p:ext>
            </p:extLst>
          </p:nvPr>
        </p:nvGraphicFramePr>
        <p:xfrm>
          <a:off x="346075" y="1268413"/>
          <a:ext cx="768350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3" name="数式" r:id="rId3" imgW="3492360" imgH="787320" progId="Equation.3">
                  <p:embed/>
                </p:oleObj>
              </mc:Choice>
              <mc:Fallback>
                <p:oleObj name="数式" r:id="rId3" imgW="3492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268413"/>
                        <a:ext cx="768350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52369"/>
              </p:ext>
            </p:extLst>
          </p:nvPr>
        </p:nvGraphicFramePr>
        <p:xfrm>
          <a:off x="914400" y="698973"/>
          <a:ext cx="413226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6" name="数式" r:id="rId3" imgW="1549080" imgH="419040" progId="Equation.3">
                  <p:embed/>
                </p:oleObj>
              </mc:Choice>
              <mc:Fallback>
                <p:oleObj name="数式" r:id="rId3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98973"/>
                        <a:ext cx="4132263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59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Wave equation with source: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0525"/>
              </p:ext>
            </p:extLst>
          </p:nvPr>
        </p:nvGraphicFramePr>
        <p:xfrm>
          <a:off x="304800" y="1828800"/>
          <a:ext cx="7967663" cy="147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37" name="数式" r:id="rId5" imgW="3530520" imgH="660240" progId="Equation.3">
                  <p:embed/>
                </p:oleObj>
              </mc:Choice>
              <mc:Fallback>
                <p:oleObj name="数式" r:id="rId5" imgW="35305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7967663" cy="1472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be 7"/>
          <p:cNvSpPr/>
          <p:nvPr/>
        </p:nvSpPr>
        <p:spPr>
          <a:xfrm>
            <a:off x="304800" y="4876800"/>
            <a:ext cx="8382000" cy="1219200"/>
          </a:xfrm>
          <a:prstGeom prst="cube">
            <a:avLst>
              <a:gd name="adj" fmla="val 790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3810000" y="5257800"/>
            <a:ext cx="1219200" cy="457200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19600" y="3733800"/>
            <a:ext cx="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69526" y="5410200"/>
            <a:ext cx="1447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4876800"/>
            <a:ext cx="1066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886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4792" y="487010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5100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96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9954"/>
              </p:ext>
            </p:extLst>
          </p:nvPr>
        </p:nvGraphicFramePr>
        <p:xfrm>
          <a:off x="358775" y="990600"/>
          <a:ext cx="788035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9" name="数式" r:id="rId3" imgW="3581280" imgH="787320" progId="Equation.3">
                  <p:embed/>
                </p:oleObj>
              </mc:Choice>
              <mc:Fallback>
                <p:oleObj name="数式" r:id="rId3" imgW="35812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990600"/>
                        <a:ext cx="788035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70002"/>
              </p:ext>
            </p:extLst>
          </p:nvPr>
        </p:nvGraphicFramePr>
        <p:xfrm>
          <a:off x="304800" y="4799013"/>
          <a:ext cx="8610600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0" name="数式" r:id="rId5" imgW="3898800" imgH="711000" progId="Equation.3">
                  <p:embed/>
                </p:oleObj>
              </mc:Choice>
              <mc:Fallback>
                <p:oleObj name="数式" r:id="rId5" imgW="3898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99013"/>
                        <a:ext cx="8610600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Treatment of boundary values for time-harmonic force: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565103"/>
              </p:ext>
            </p:extLst>
          </p:nvPr>
        </p:nvGraphicFramePr>
        <p:xfrm>
          <a:off x="228600" y="2743200"/>
          <a:ext cx="604996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1" name="数式" r:id="rId7" imgW="2222280" imgH="711000" progId="Equation.3">
                  <p:embed/>
                </p:oleObj>
              </mc:Choice>
              <mc:Fallback>
                <p:oleObj name="数式" r:id="rId7" imgW="2222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6049962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1056"/>
              </p:ext>
            </p:extLst>
          </p:nvPr>
        </p:nvGraphicFramePr>
        <p:xfrm>
          <a:off x="663575" y="381000"/>
          <a:ext cx="58975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4" name="数式" r:id="rId3" imgW="2679480" imgH="469800" progId="Equation.3">
                  <p:embed/>
                </p:oleObj>
              </mc:Choice>
              <mc:Fallback>
                <p:oleObj name="数式" r:id="rId3" imgW="2679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81000"/>
                        <a:ext cx="589756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71286"/>
              </p:ext>
            </p:extLst>
          </p:nvPr>
        </p:nvGraphicFramePr>
        <p:xfrm>
          <a:off x="561975" y="2892425"/>
          <a:ext cx="82454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5" name="数式" r:id="rId5" imgW="3733560" imgH="1015920" progId="Equation.3">
                  <p:embed/>
                </p:oleObj>
              </mc:Choice>
              <mc:Fallback>
                <p:oleObj name="数式" r:id="rId5" imgW="37335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892425"/>
                        <a:ext cx="824547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6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01605"/>
              </p:ext>
            </p:extLst>
          </p:nvPr>
        </p:nvGraphicFramePr>
        <p:xfrm>
          <a:off x="609600" y="457200"/>
          <a:ext cx="5897563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7" name="数式" r:id="rId3" imgW="2679480" imgH="990360" progId="Equation.3">
                  <p:embed/>
                </p:oleObj>
              </mc:Choice>
              <mc:Fallback>
                <p:oleObj name="数式" r:id="rId3" imgW="26794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5897563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83377"/>
              </p:ext>
            </p:extLst>
          </p:nvPr>
        </p:nvGraphicFramePr>
        <p:xfrm>
          <a:off x="773113" y="3917950"/>
          <a:ext cx="56642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8" name="数式" r:id="rId5" imgW="2565360" imgH="965160" progId="Equation.3">
                  <p:embed/>
                </p:oleObj>
              </mc:Choice>
              <mc:Fallback>
                <p:oleObj name="数式" r:id="rId5" imgW="25653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3917950"/>
                        <a:ext cx="566420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587500"/>
              </p:ext>
            </p:extLst>
          </p:nvPr>
        </p:nvGraphicFramePr>
        <p:xfrm>
          <a:off x="762000" y="2819400"/>
          <a:ext cx="4500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9" name="数式" r:id="rId7" imgW="2044440" imgH="431640" progId="Equation.3">
                  <p:embed/>
                </p:oleObj>
              </mc:Choice>
              <mc:Fallback>
                <p:oleObj name="数式" r:id="rId7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45005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973344"/>
              </p:ext>
            </p:extLst>
          </p:nvPr>
        </p:nvGraphicFramePr>
        <p:xfrm>
          <a:off x="762000" y="685800"/>
          <a:ext cx="5870575" cy="318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2" name="数式" r:id="rId3" imgW="2666880" imgH="1447560" progId="Equation.3">
                  <p:embed/>
                </p:oleObj>
              </mc:Choice>
              <mc:Fallback>
                <p:oleObj name="数式" r:id="rId3" imgW="26668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5870575" cy="3181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76557"/>
              </p:ext>
            </p:extLst>
          </p:nvPr>
        </p:nvGraphicFramePr>
        <p:xfrm>
          <a:off x="914400" y="4038600"/>
          <a:ext cx="49498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3" name="数式" r:id="rId5" imgW="2247840" imgH="901440" progId="Equation.3">
                  <p:embed/>
                </p:oleObj>
              </mc:Choice>
              <mc:Fallback>
                <p:oleObj name="数式" r:id="rId5" imgW="224784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49498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4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44599"/>
              </p:ext>
            </p:extLst>
          </p:nvPr>
        </p:nvGraphicFramePr>
        <p:xfrm>
          <a:off x="896937" y="600075"/>
          <a:ext cx="7104063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7" name="数式" r:id="rId3" imgW="3225600" imgH="1460160" progId="Equation.3">
                  <p:embed/>
                </p:oleObj>
              </mc:Choice>
              <mc:Fallback>
                <p:oleObj name="数式" r:id="rId3" imgW="3225600" imgH="1460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600075"/>
                        <a:ext cx="7104063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9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19145" r="4659" b="6227"/>
          <a:stretch/>
        </p:blipFill>
        <p:spPr bwMode="auto">
          <a:xfrm>
            <a:off x="609600" y="457200"/>
            <a:ext cx="8122920" cy="582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about exam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210373" cy="1981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5" b="20028"/>
          <a:stretch/>
        </p:blipFill>
        <p:spPr>
          <a:xfrm>
            <a:off x="4495800" y="30480"/>
            <a:ext cx="3927543" cy="2741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2741897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this figure is misleading;  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>
                <a:latin typeface="+mj-lt"/>
              </a:rPr>
              <a:t>&gt;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>
                <a:latin typeface="+mj-lt"/>
              </a:rPr>
              <a:t> for physical case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949474"/>
              </p:ext>
            </p:extLst>
          </p:nvPr>
        </p:nvGraphicFramePr>
        <p:xfrm>
          <a:off x="381000" y="3733800"/>
          <a:ext cx="4089449" cy="259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7" name="数式" r:id="rId5" imgW="2158920" imgH="1371600" progId="Equation.3">
                  <p:embed/>
                </p:oleObj>
              </mc:Choice>
              <mc:Fallback>
                <p:oleObj name="数式" r:id="rId5" imgW="215892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3733800"/>
                        <a:ext cx="4089449" cy="2598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330142"/>
              </p:ext>
            </p:extLst>
          </p:nvPr>
        </p:nvGraphicFramePr>
        <p:xfrm>
          <a:off x="5026025" y="4343400"/>
          <a:ext cx="3536950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8" name="数式" r:id="rId7" imgW="1866600" imgH="888840" progId="Equation.3">
                  <p:embed/>
                </p:oleObj>
              </mc:Choice>
              <mc:Fallback>
                <p:oleObj name="数式" r:id="rId7" imgW="186660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4343400"/>
                        <a:ext cx="3536950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10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about exam – continued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653702"/>
              </p:ext>
            </p:extLst>
          </p:nvPr>
        </p:nvGraphicFramePr>
        <p:xfrm>
          <a:off x="1062037" y="1066800"/>
          <a:ext cx="4957763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7" name="数式" r:id="rId3" imgW="2616120" imgH="1307880" progId="Equation.3">
                  <p:embed/>
                </p:oleObj>
              </mc:Choice>
              <mc:Fallback>
                <p:oleObj name="数式" r:id="rId3" imgW="2616120" imgH="1307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7" y="1066800"/>
                        <a:ext cx="4957763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66975"/>
              </p:ext>
            </p:extLst>
          </p:nvPr>
        </p:nvGraphicFramePr>
        <p:xfrm>
          <a:off x="1752600" y="3962400"/>
          <a:ext cx="49339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8" name="数式" r:id="rId5" imgW="2603160" imgH="711000" progId="Equation.3">
                  <p:embed/>
                </p:oleObj>
              </mc:Choice>
              <mc:Fallback>
                <p:oleObj name="数式" r:id="rId5" imgW="26031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493395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7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about exam – continued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2419688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175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Linearization of the fluid dynamics relations: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45572"/>
              </p:ext>
            </p:extLst>
          </p:nvPr>
        </p:nvGraphicFramePr>
        <p:xfrm>
          <a:off x="685800" y="811030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5" name="数式" r:id="rId3" imgW="2450880" imgH="1054080" progId="Equation.3">
                  <p:embed/>
                </p:oleObj>
              </mc:Choice>
              <mc:Fallback>
                <p:oleObj name="数式" r:id="rId3" imgW="2450880" imgH="1054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11030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14118"/>
              </p:ext>
            </p:extLst>
          </p:nvPr>
        </p:nvGraphicFramePr>
        <p:xfrm>
          <a:off x="838200" y="3276600"/>
          <a:ext cx="28130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6" name="数式" r:id="rId5" imgW="1143000" imgH="1143000" progId="Equation.3">
                  <p:embed/>
                </p:oleObj>
              </mc:Choice>
              <mc:Fallback>
                <p:oleObj name="数式" r:id="rId5" imgW="114300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28130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1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11/11/2013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95312"/>
              </p:ext>
            </p:extLst>
          </p:nvPr>
        </p:nvGraphicFramePr>
        <p:xfrm>
          <a:off x="152400" y="152400"/>
          <a:ext cx="634365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27" name="数式" r:id="rId3" imgW="2577960" imgH="1054080" progId="Equation.3">
                  <p:embed/>
                </p:oleObj>
              </mc:Choice>
              <mc:Fallback>
                <p:oleObj name="数式" r:id="rId3" imgW="2577960" imgH="1054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6343650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28613"/>
              </p:ext>
            </p:extLst>
          </p:nvPr>
        </p:nvGraphicFramePr>
        <p:xfrm>
          <a:off x="228600" y="2667000"/>
          <a:ext cx="47815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28" name="数式" r:id="rId5" imgW="1942920" imgH="203040" progId="Equation.3">
                  <p:embed/>
                </p:oleObj>
              </mc:Choice>
              <mc:Fallback>
                <p:oleObj name="数式" r:id="rId5" imgW="1942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47815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49589"/>
              </p:ext>
            </p:extLst>
          </p:nvPr>
        </p:nvGraphicFramePr>
        <p:xfrm>
          <a:off x="304800" y="3200400"/>
          <a:ext cx="45053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29" name="数式" r:id="rId7" imgW="2006280" imgH="711000" progId="Equation.3">
                  <p:embed/>
                </p:oleObj>
              </mc:Choice>
              <mc:Fallback>
                <p:oleObj name="数式" r:id="rId7" imgW="20062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4505325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08404"/>
              </p:ext>
            </p:extLst>
          </p:nvPr>
        </p:nvGraphicFramePr>
        <p:xfrm>
          <a:off x="457200" y="4953000"/>
          <a:ext cx="3505200" cy="127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0" name="数式" r:id="rId9" imgW="1104840" imgH="419040" progId="Equation.3">
                  <p:embed/>
                </p:oleObj>
              </mc:Choice>
              <mc:Fallback>
                <p:oleObj name="数式" r:id="rId9" imgW="11048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3505200" cy="12796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19296</TotalTime>
  <Words>618</Words>
  <Application>Microsoft Office PowerPoint</Application>
  <PresentationFormat>On-screen Show (4:3)</PresentationFormat>
  <Paragraphs>160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909</cp:revision>
  <cp:lastPrinted>2012-11-05T15:57:29Z</cp:lastPrinted>
  <dcterms:created xsi:type="dcterms:W3CDTF">2012-01-10T18:32:24Z</dcterms:created>
  <dcterms:modified xsi:type="dcterms:W3CDTF">2013-11-11T17:04:32Z</dcterms:modified>
</cp:coreProperties>
</file>