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35" r:id="rId4"/>
    <p:sldId id="355" r:id="rId5"/>
    <p:sldId id="352" r:id="rId6"/>
    <p:sldId id="353" r:id="rId7"/>
    <p:sldId id="357" r:id="rId8"/>
    <p:sldId id="358" r:id="rId9"/>
    <p:sldId id="363" r:id="rId10"/>
    <p:sldId id="364" r:id="rId11"/>
    <p:sldId id="365" r:id="rId12"/>
    <p:sldId id="366" r:id="rId13"/>
    <p:sldId id="360" r:id="rId14"/>
    <p:sldId id="361" r:id="rId15"/>
    <p:sldId id="362" r:id="rId16"/>
    <p:sldId id="36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6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4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  <a:p>
            <a:pPr lvl="1" indent="-457200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 – scattering theory continued; center of mass versus laboratory reference frame.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" y="5105400"/>
            <a:ext cx="58674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656332" y="1493004"/>
            <a:ext cx="4267200" cy="1713131"/>
            <a:chOff x="5257800" y="4191000"/>
            <a:chExt cx="3048000" cy="122366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431280" y="4724399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915150" y="4646668"/>
              <a:ext cx="152400" cy="155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19825" y="4661907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V="1">
              <a:off x="6915150" y="4724399"/>
              <a:ext cx="781050" cy="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010400" y="41910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CM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431280" y="4724400"/>
              <a:ext cx="1150620" cy="6248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79970" y="4800600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257800" y="5349240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72275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0340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832626"/>
              </p:ext>
            </p:extLst>
          </p:nvPr>
        </p:nvGraphicFramePr>
        <p:xfrm>
          <a:off x="244367" y="3700462"/>
          <a:ext cx="58451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数式" r:id="rId3" imgW="2476440" imgH="1117440" progId="Equation.3">
                  <p:embed/>
                </p:oleObj>
              </mc:Choice>
              <mc:Fallback>
                <p:oleObj name="数式" r:id="rId3" imgW="2476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67" y="3700462"/>
                        <a:ext cx="5845175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ight Arrow 19"/>
          <p:cNvSpPr/>
          <p:nvPr/>
        </p:nvSpPr>
        <p:spPr>
          <a:xfrm rot="13294200">
            <a:off x="6030892" y="6019798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598246" y="5676900"/>
            <a:ext cx="1859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elastic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scattering</a:t>
            </a:r>
          </a:p>
        </p:txBody>
      </p:sp>
    </p:spTree>
    <p:extLst>
      <p:ext uri="{BB962C8B-B14F-4D97-AF65-F5344CB8AC3E}">
        <p14:creationId xmlns:p14="http://schemas.microsoft.com/office/powerpoint/2010/main" val="10891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– elastic scattering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81496"/>
              </p:ext>
            </p:extLst>
          </p:nvPr>
        </p:nvGraphicFramePr>
        <p:xfrm>
          <a:off x="685800" y="990600"/>
          <a:ext cx="7863736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数式" r:id="rId3" imgW="2666880" imgH="507960" progId="Equation.3">
                  <p:embed/>
                </p:oleObj>
              </mc:Choice>
              <mc:Fallback>
                <p:oleObj name="数式" r:id="rId3" imgW="2666880" imgH="5079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863736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343400" y="685800"/>
            <a:ext cx="1524000" cy="1066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00800" y="1524000"/>
            <a:ext cx="1524000" cy="1066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080" y="23716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Also note: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110863"/>
              </p:ext>
            </p:extLst>
          </p:nvPr>
        </p:nvGraphicFramePr>
        <p:xfrm>
          <a:off x="838200" y="2971799"/>
          <a:ext cx="743964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数式" r:id="rId5" imgW="2831760" imgH="660240" progId="Equation.3">
                  <p:embed/>
                </p:oleObj>
              </mc:Choice>
              <mc:Fallback>
                <p:oleObj name="数式" r:id="rId5" imgW="283176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799"/>
                        <a:ext cx="743964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21459"/>
              </p:ext>
            </p:extLst>
          </p:nvPr>
        </p:nvGraphicFramePr>
        <p:xfrm>
          <a:off x="1066800" y="4648200"/>
          <a:ext cx="5843588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数式" r:id="rId7" imgW="2476440" imgH="736560" progId="Equation.3">
                  <p:embed/>
                </p:oleObj>
              </mc:Choice>
              <mc:Fallback>
                <p:oleObj name="数式" r:id="rId7" imgW="2476440" imgH="7365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5843588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9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843022" y="1139360"/>
            <a:ext cx="4267200" cy="1832441"/>
            <a:chOff x="5257800" y="4191000"/>
            <a:chExt cx="3048000" cy="1308886"/>
          </a:xfrm>
        </p:grpSpPr>
        <p:sp>
          <p:nvSpPr>
            <p:cNvPr id="11" name="TextBox 10"/>
            <p:cNvSpPr txBox="1"/>
            <p:nvPr/>
          </p:nvSpPr>
          <p:spPr>
            <a:xfrm>
              <a:off x="7379970" y="4800600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6431280" y="4724399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915150" y="4646668"/>
              <a:ext cx="152400" cy="155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19825" y="4661907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V="1">
              <a:off x="6915150" y="4724399"/>
              <a:ext cx="781050" cy="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010400" y="41910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CM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6431280" y="4724400"/>
              <a:ext cx="1150620" cy="6248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257800" y="5349240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72275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01641" y="5038221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304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 – continued  (elastic scattering)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98622"/>
              </p:ext>
            </p:extLst>
          </p:nvPr>
        </p:nvGraphicFramePr>
        <p:xfrm>
          <a:off x="403606" y="2106553"/>
          <a:ext cx="58451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数式" r:id="rId3" imgW="2476440" imgH="1117440" progId="Equation.3">
                  <p:embed/>
                </p:oleObj>
              </mc:Choice>
              <mc:Fallback>
                <p:oleObj name="数式" r:id="rId3" imgW="2476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06" y="2106553"/>
                        <a:ext cx="5845175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869296"/>
              </p:ext>
            </p:extLst>
          </p:nvPr>
        </p:nvGraphicFramePr>
        <p:xfrm>
          <a:off x="252540" y="5029200"/>
          <a:ext cx="665956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数式" r:id="rId5" imgW="2908080" imgH="482400" progId="Equation.3">
                  <p:embed/>
                </p:oleObj>
              </mc:Choice>
              <mc:Fallback>
                <p:oleObj name="数式" r:id="rId5" imgW="29080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40" y="5029200"/>
                        <a:ext cx="6659562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>
            <a:off x="4516374" y="2312841"/>
            <a:ext cx="581025" cy="841840"/>
          </a:xfrm>
          <a:prstGeom prst="arc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5105400" y="2362200"/>
            <a:ext cx="340233" cy="749372"/>
          </a:xfrm>
          <a:prstGeom prst="arc">
            <a:avLst/>
          </a:prstGeom>
          <a:ln w="381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cross sections in different reference frames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45146"/>
              </p:ext>
            </p:extLst>
          </p:nvPr>
        </p:nvGraphicFramePr>
        <p:xfrm>
          <a:off x="685800" y="934105"/>
          <a:ext cx="4856162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数式" r:id="rId3" imgW="2057400" imgH="965160" progId="Equation.3">
                  <p:embed/>
                </p:oleObj>
              </mc:Choice>
              <mc:Fallback>
                <p:oleObj name="数式" r:id="rId3" imgW="2057400" imgH="9651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34105"/>
                        <a:ext cx="4856162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020342"/>
              </p:ext>
            </p:extLst>
          </p:nvPr>
        </p:nvGraphicFramePr>
        <p:xfrm>
          <a:off x="1123950" y="3140075"/>
          <a:ext cx="6338888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数式" r:id="rId5" imgW="2768400" imgH="1193760" progId="Equation.3">
                  <p:embed/>
                </p:oleObj>
              </mc:Choice>
              <mc:Fallback>
                <p:oleObj name="数式" r:id="rId5" imgW="2768400" imgH="1193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140075"/>
                        <a:ext cx="6338888" cy="272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7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cross sections in different reference frames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27733"/>
              </p:ext>
            </p:extLst>
          </p:nvPr>
        </p:nvGraphicFramePr>
        <p:xfrm>
          <a:off x="581025" y="1482725"/>
          <a:ext cx="506571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数式" r:id="rId3" imgW="2145960" imgH="482400" progId="Equation.3">
                  <p:embed/>
                </p:oleObj>
              </mc:Choice>
              <mc:Fallback>
                <p:oleObj name="数式" r:id="rId3" imgW="2145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482725"/>
                        <a:ext cx="506571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388545"/>
              </p:ext>
            </p:extLst>
          </p:nvPr>
        </p:nvGraphicFramePr>
        <p:xfrm>
          <a:off x="300038" y="3116263"/>
          <a:ext cx="8543925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数式" r:id="rId5" imgW="3619440" imgH="507960" progId="Equation.3">
                  <p:embed/>
                </p:oleObj>
              </mc:Choice>
              <mc:Fallback>
                <p:oleObj name="数式" r:id="rId5" imgW="3619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116263"/>
                        <a:ext cx="8543925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57785"/>
              </p:ext>
            </p:extLst>
          </p:nvPr>
        </p:nvGraphicFramePr>
        <p:xfrm>
          <a:off x="685800" y="4800600"/>
          <a:ext cx="4676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数式" r:id="rId7" imgW="1981080" imgH="431640" progId="Equation.3">
                  <p:embed/>
                </p:oleObj>
              </mc:Choice>
              <mc:Fallback>
                <p:oleObj name="数式" r:id="rId7" imgW="19810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46767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265491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  suppose </a:t>
            </a:r>
            <a:r>
              <a:rPr lang="en-US" sz="2400" i="1" dirty="0" smtClean="0">
                <a:latin typeface="+mj-lt"/>
              </a:rPr>
              <a:t> m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 = m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691487"/>
              </p:ext>
            </p:extLst>
          </p:nvPr>
        </p:nvGraphicFramePr>
        <p:xfrm>
          <a:off x="285750" y="373063"/>
          <a:ext cx="854233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数式" r:id="rId3" imgW="3619440" imgH="507960" progId="Equation.3">
                  <p:embed/>
                </p:oleObj>
              </mc:Choice>
              <mc:Fallback>
                <p:oleObj name="数式" r:id="rId3" imgW="36194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73063"/>
                        <a:ext cx="854233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5721"/>
              </p:ext>
            </p:extLst>
          </p:nvPr>
        </p:nvGraphicFramePr>
        <p:xfrm>
          <a:off x="381000" y="1676400"/>
          <a:ext cx="46767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数式" r:id="rId5" imgW="1981080" imgH="431640" progId="Equation.3">
                  <p:embed/>
                </p:oleObj>
              </mc:Choice>
              <mc:Fallback>
                <p:oleObj name="数式" r:id="rId5" imgW="1981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46767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637462"/>
              </p:ext>
            </p:extLst>
          </p:nvPr>
        </p:nvGraphicFramePr>
        <p:xfrm>
          <a:off x="304800" y="3116580"/>
          <a:ext cx="614680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数式" r:id="rId7" imgW="2603160" imgH="812520" progId="Equation.3">
                  <p:embed/>
                </p:oleObj>
              </mc:Choice>
              <mc:Fallback>
                <p:oleObj name="数式" r:id="rId7" imgW="2603160" imgH="812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16580"/>
                        <a:ext cx="6146800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640572"/>
              </p:ext>
            </p:extLst>
          </p:nvPr>
        </p:nvGraphicFramePr>
        <p:xfrm>
          <a:off x="685800" y="5105400"/>
          <a:ext cx="5275262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数式" r:id="rId9" imgW="2234880" imgH="482400" progId="Equation.3">
                  <p:embed/>
                </p:oleObj>
              </mc:Choice>
              <mc:Fallback>
                <p:oleObj name="数式" r:id="rId9" imgW="223488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5275262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7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320422"/>
              </p:ext>
            </p:extLst>
          </p:nvPr>
        </p:nvGraphicFramePr>
        <p:xfrm>
          <a:off x="411480" y="629305"/>
          <a:ext cx="6505575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数式" r:id="rId3" imgW="2755800" imgH="634680" progId="Equation.3">
                  <p:embed/>
                </p:oleObj>
              </mc:Choice>
              <mc:Fallback>
                <p:oleObj name="数式" r:id="rId3" imgW="2755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" y="629305"/>
                        <a:ext cx="6505575" cy="144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155360"/>
              </p:ext>
            </p:extLst>
          </p:nvPr>
        </p:nvGraphicFramePr>
        <p:xfrm>
          <a:off x="685800" y="2209800"/>
          <a:ext cx="3149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数式" r:id="rId5" imgW="1574640" imgH="660240" progId="Equation.3">
                  <p:embed/>
                </p:oleObj>
              </mc:Choice>
              <mc:Fallback>
                <p:oleObj name="数式" r:id="rId5" imgW="15746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31496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cross section analysis – CM versus lab frame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09442"/>
              </p:ext>
            </p:extLst>
          </p:nvPr>
        </p:nvGraphicFramePr>
        <p:xfrm>
          <a:off x="838200" y="3581400"/>
          <a:ext cx="7013576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数式" r:id="rId7" imgW="2971800" imgH="711000" progId="Equation.3">
                  <p:embed/>
                </p:oleObj>
              </mc:Choice>
              <mc:Fallback>
                <p:oleObj name="数式" r:id="rId7" imgW="2971800" imgH="711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7013576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8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t="17647" r="5968" b="25140"/>
          <a:stretch/>
        </p:blipFill>
        <p:spPr bwMode="auto">
          <a:xfrm>
            <a:off x="685800" y="1066800"/>
            <a:ext cx="818388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47015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9" t="56558" r="33771" b="12628"/>
          <a:stretch/>
        </p:blipFill>
        <p:spPr bwMode="auto">
          <a:xfrm>
            <a:off x="990600" y="609592"/>
            <a:ext cx="7404596" cy="504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777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geometry:</a:t>
            </a:r>
          </a:p>
        </p:txBody>
      </p:sp>
      <p:sp>
        <p:nvSpPr>
          <p:cNvPr id="6" name="Can 5"/>
          <p:cNvSpPr/>
          <p:nvPr/>
        </p:nvSpPr>
        <p:spPr>
          <a:xfrm rot="13584771">
            <a:off x="6611801" y="503013"/>
            <a:ext cx="615696" cy="846582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4800600"/>
            <a:ext cx="2438400" cy="1346200"/>
            <a:chOff x="1828800" y="3810000"/>
            <a:chExt cx="2438400" cy="1346200"/>
          </a:xfrm>
        </p:grpSpPr>
        <p:sp>
          <p:nvSpPr>
            <p:cNvPr id="9" name="Rectangle 8"/>
            <p:cNvSpPr/>
            <p:nvPr/>
          </p:nvSpPr>
          <p:spPr>
            <a:xfrm>
              <a:off x="1828800" y="3810000"/>
              <a:ext cx="2438400" cy="133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9889395"/>
                </p:ext>
              </p:extLst>
            </p:nvPr>
          </p:nvGraphicFramePr>
          <p:xfrm>
            <a:off x="1890713" y="3886200"/>
            <a:ext cx="2260600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6" name="数式" r:id="rId5" imgW="1130040" imgH="634680" progId="Equation.3">
                    <p:embed/>
                  </p:oleObj>
                </mc:Choice>
                <mc:Fallback>
                  <p:oleObj name="数式" r:id="rId5" imgW="113004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713" y="3886200"/>
                          <a:ext cx="2260600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90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scattering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  and  impact parameter </a:t>
            </a:r>
            <a:r>
              <a:rPr lang="en-US" sz="2400" i="1" dirty="0" smtClean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 for interaction potential </a:t>
            </a:r>
            <a:r>
              <a:rPr lang="en-US" sz="2400" i="1" dirty="0" smtClean="0">
                <a:latin typeface="+mj-lt"/>
              </a:rPr>
              <a:t>V(r)</a:t>
            </a:r>
            <a:r>
              <a:rPr lang="en-US" sz="2400" dirty="0" smtClean="0">
                <a:latin typeface="+mj-lt"/>
              </a:rPr>
              <a:t>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440437"/>
              </p:ext>
            </p:extLst>
          </p:nvPr>
        </p:nvGraphicFramePr>
        <p:xfrm>
          <a:off x="609600" y="1524000"/>
          <a:ext cx="4183062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数式" r:id="rId3" imgW="2019240" imgH="914400" progId="Equation.3">
                  <p:embed/>
                </p:oleObj>
              </mc:Choice>
              <mc:Fallback>
                <p:oleObj name="数式" r:id="rId3" imgW="2019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4183062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743200" y="4203700"/>
            <a:ext cx="2438400" cy="1346200"/>
            <a:chOff x="1828800" y="3810000"/>
            <a:chExt cx="2438400" cy="1346200"/>
          </a:xfrm>
        </p:grpSpPr>
        <p:sp>
          <p:nvSpPr>
            <p:cNvPr id="9" name="Rectangle 8"/>
            <p:cNvSpPr/>
            <p:nvPr/>
          </p:nvSpPr>
          <p:spPr>
            <a:xfrm>
              <a:off x="1828800" y="3810000"/>
              <a:ext cx="2438400" cy="133945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03407"/>
                </p:ext>
              </p:extLst>
            </p:nvPr>
          </p:nvGraphicFramePr>
          <p:xfrm>
            <a:off x="1890713" y="3886200"/>
            <a:ext cx="2260600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54" name="数式" r:id="rId5" imgW="1130040" imgH="634680" progId="Equation.3">
                    <p:embed/>
                  </p:oleObj>
                </mc:Choice>
                <mc:Fallback>
                  <p:oleObj name="数式" r:id="rId5" imgW="1130040" imgH="634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0713" y="3886200"/>
                          <a:ext cx="2260600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609145"/>
              </p:ext>
            </p:extLst>
          </p:nvPr>
        </p:nvGraphicFramePr>
        <p:xfrm>
          <a:off x="5562600" y="1828800"/>
          <a:ext cx="29527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" name="数式" r:id="rId7" imgW="1257120" imgH="660240" progId="Equation.3">
                  <p:embed/>
                </p:oleObj>
              </mc:Choice>
              <mc:Fallback>
                <p:oleObj name="数式" r:id="rId7" imgW="12571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295275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3962400"/>
            <a:ext cx="43434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035764"/>
              </p:ext>
            </p:extLst>
          </p:nvPr>
        </p:nvGraphicFramePr>
        <p:xfrm>
          <a:off x="190500" y="703263"/>
          <a:ext cx="5756275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数式" r:id="rId3" imgW="2438280" imgH="1460160" progId="Equation.3">
                  <p:embed/>
                </p:oleObj>
              </mc:Choice>
              <mc:Fallback>
                <p:oleObj name="数式" r:id="rId3" imgW="24382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703263"/>
                        <a:ext cx="5756275" cy="332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987104"/>
              </p:ext>
            </p:extLst>
          </p:nvPr>
        </p:nvGraphicFramePr>
        <p:xfrm>
          <a:off x="990600" y="4267200"/>
          <a:ext cx="4191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数式" r:id="rId5" imgW="2095200" imgH="634680" progId="Equation.3">
                  <p:embed/>
                </p:oleObj>
              </mc:Choice>
              <mc:Fallback>
                <p:oleObj name="数式" r:id="rId5" imgW="20952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41910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cross section analysis</a:t>
            </a:r>
          </a:p>
        </p:txBody>
      </p:sp>
    </p:spTree>
    <p:extLst>
      <p:ext uri="{BB962C8B-B14F-4D97-AF65-F5344CB8AC3E}">
        <p14:creationId xmlns:p14="http://schemas.microsoft.com/office/powerpoint/2010/main" val="27276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138644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Hard sphere scattering: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7875"/>
            <a:ext cx="5029740" cy="237546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925340"/>
              </p:ext>
            </p:extLst>
          </p:nvPr>
        </p:nvGraphicFramePr>
        <p:xfrm>
          <a:off x="457200" y="3016200"/>
          <a:ext cx="5484813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数式" r:id="rId4" imgW="2323800" imgH="660240" progId="Equation.3">
                  <p:embed/>
                </p:oleObj>
              </mc:Choice>
              <mc:Fallback>
                <p:oleObj name="数式" r:id="rId4" imgW="232380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16200"/>
                        <a:ext cx="5484813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4315"/>
              </p:ext>
            </p:extLst>
          </p:nvPr>
        </p:nvGraphicFramePr>
        <p:xfrm>
          <a:off x="533400" y="5003800"/>
          <a:ext cx="29718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数式" r:id="rId6" imgW="1485720" imgH="660240" progId="Equation.3">
                  <p:embed/>
                </p:oleObj>
              </mc:Choice>
              <mc:Fallback>
                <p:oleObj name="数式" r:id="rId6" imgW="148572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03800"/>
                        <a:ext cx="29718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cross section analysis</a:t>
            </a:r>
          </a:p>
        </p:txBody>
      </p:sp>
    </p:spTree>
    <p:extLst>
      <p:ext uri="{BB962C8B-B14F-4D97-AF65-F5344CB8AC3E}">
        <p14:creationId xmlns:p14="http://schemas.microsoft.com/office/powerpoint/2010/main" val="2065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results above were derived in the center of mass reference frame; relationship between normal laboratory reference and center of mass: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Laboratory reference frame: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Before                                          After   </a:t>
            </a:r>
          </a:p>
        </p:txBody>
      </p:sp>
      <p:sp>
        <p:nvSpPr>
          <p:cNvPr id="7" name="Oval 6"/>
          <p:cNvSpPr/>
          <p:nvPr/>
        </p:nvSpPr>
        <p:spPr>
          <a:xfrm>
            <a:off x="5334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3200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1030" y="3268980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3195935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8770" y="3272135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953000" y="3204752"/>
            <a:ext cx="906780" cy="452848"/>
            <a:chOff x="5554980" y="2969187"/>
            <a:chExt cx="906780" cy="45284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5554980" y="3041035"/>
              <a:ext cx="83058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309360" y="29691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5334000" y="3962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endCxn id="16" idx="5"/>
          </p:cNvCxnSpPr>
          <p:nvPr/>
        </p:nvCxnSpPr>
        <p:spPr>
          <a:xfrm>
            <a:off x="4953000" y="3657600"/>
            <a:ext cx="511082" cy="4348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5370" y="31242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9170" y="3657600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114800" y="3657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13070" y="32118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0" y="3576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7432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m</a:t>
            </a:r>
            <a:r>
              <a:rPr lang="en-US" sz="2400" baseline="-25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24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17370" y="28956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411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Center of mass reference frame: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Before                                          After   </a:t>
            </a:r>
          </a:p>
        </p:txBody>
      </p:sp>
      <p:sp>
        <p:nvSpPr>
          <p:cNvPr id="32" name="Oval 31"/>
          <p:cNvSpPr/>
          <p:nvPr/>
        </p:nvSpPr>
        <p:spPr>
          <a:xfrm>
            <a:off x="4572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5410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4830" y="5478780"/>
            <a:ext cx="533400" cy="119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6740" y="547878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12570" y="5481935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953000" y="5166359"/>
            <a:ext cx="712470" cy="701041"/>
            <a:chOff x="5631180" y="2720994"/>
            <a:chExt cx="712470" cy="701041"/>
          </a:xfrm>
        </p:grpSpPr>
        <p:cxnSp>
          <p:nvCxnSpPr>
            <p:cNvPr id="38" name="Straight Arrow Connector 37"/>
            <p:cNvCxnSpPr>
              <a:endCxn id="39" idx="2"/>
            </p:cNvCxnSpPr>
            <p:nvPr/>
          </p:nvCxnSpPr>
          <p:spPr>
            <a:xfrm flipV="1">
              <a:off x="5631180" y="2797194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6191250" y="2720994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4331970" y="638779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419600" y="5889718"/>
            <a:ext cx="525780" cy="5742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773930" y="5161893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8685" y="5946022"/>
            <a:ext cx="10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038600" y="58674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1600" y="5481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1000" y="49530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m</a:t>
            </a:r>
            <a:r>
              <a:rPr lang="en-US" sz="2400" baseline="-25000" dirty="0" smtClean="0">
                <a:solidFill>
                  <a:srgbClr val="0070C0"/>
                </a:solidFill>
                <a:latin typeface="+mj-lt"/>
              </a:rPr>
              <a:t>1</a:t>
            </a:r>
            <a:endParaRPr lang="en-US" sz="24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41170" y="5105400"/>
            <a:ext cx="621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1306830" y="5490752"/>
            <a:ext cx="36957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9600" y="5786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611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086998"/>
              </p:ext>
            </p:extLst>
          </p:nvPr>
        </p:nvGraphicFramePr>
        <p:xfrm>
          <a:off x="761206" y="1447800"/>
          <a:ext cx="6173787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数式" r:id="rId3" imgW="2616120" imgH="939600" progId="Equation.3">
                  <p:embed/>
                </p:oleObj>
              </mc:Choice>
              <mc:Fallback>
                <p:oleObj name="数式" r:id="rId3" imgW="26161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" y="1447800"/>
                        <a:ext cx="6173787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58030"/>
              </p:ext>
            </p:extLst>
          </p:nvPr>
        </p:nvGraphicFramePr>
        <p:xfrm>
          <a:off x="381000" y="3697932"/>
          <a:ext cx="47656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数式" r:id="rId5" imgW="2019240" imgH="634680" progId="Equation.3">
                  <p:embed/>
                </p:oleObj>
              </mc:Choice>
              <mc:Fallback>
                <p:oleObj name="数式" r:id="rId5" imgW="201924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97932"/>
                        <a:ext cx="47656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867400" y="5105400"/>
            <a:ext cx="3048000" cy="1223665"/>
            <a:chOff x="5257800" y="4191000"/>
            <a:chExt cx="3048000" cy="1223665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431280" y="4724399"/>
              <a:ext cx="560070" cy="62484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915150" y="4646668"/>
              <a:ext cx="152400" cy="155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19825" y="4661907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2"/>
            </p:cNvCxnSpPr>
            <p:nvPr/>
          </p:nvCxnSpPr>
          <p:spPr>
            <a:xfrm flipV="1">
              <a:off x="6915150" y="4724399"/>
              <a:ext cx="781050" cy="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10400" y="41910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CM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6431280" y="4724400"/>
              <a:ext cx="1150620" cy="6248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379970" y="4800600"/>
              <a:ext cx="6210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1</a:t>
              </a:r>
              <a:endParaRPr lang="en-US" sz="2400" dirty="0" smtClean="0">
                <a:latin typeface="+mj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257800" y="5349240"/>
              <a:ext cx="30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772275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30340" y="4953000"/>
              <a:ext cx="695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99855"/>
              </p:ext>
            </p:extLst>
          </p:nvPr>
        </p:nvGraphicFramePr>
        <p:xfrm>
          <a:off x="228600" y="5456181"/>
          <a:ext cx="20970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数式" r:id="rId7" imgW="888840" imgH="228600" progId="Equation.3">
                  <p:embed/>
                </p:oleObj>
              </mc:Choice>
              <mc:Fallback>
                <p:oleObj name="数式" r:id="rId7" imgW="8888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56181"/>
                        <a:ext cx="20970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27455"/>
              </p:ext>
            </p:extLst>
          </p:nvPr>
        </p:nvGraphicFramePr>
        <p:xfrm>
          <a:off x="4730750" y="5483225"/>
          <a:ext cx="20669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数式" r:id="rId9" imgW="876240" imgH="228600" progId="Equation.3">
                  <p:embed/>
                </p:oleObj>
              </mc:Choice>
              <mc:Fallback>
                <p:oleObj name="数式" r:id="rId9" imgW="8762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5483225"/>
                        <a:ext cx="20669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743200" y="58674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09900" y="58674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6037972"/>
            <a:ext cx="8915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01290" y="5267235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U</a:t>
            </a:r>
            <a:r>
              <a:rPr lang="en-US" sz="2400" b="1" baseline="-25000" dirty="0" smtClean="0">
                <a:latin typeface="+mj-lt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53690" y="6015335"/>
            <a:ext cx="57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u</a:t>
            </a:r>
            <a:r>
              <a:rPr lang="en-US" sz="2400" b="1" baseline="-25000" dirty="0" smtClean="0">
                <a:latin typeface="+mj-lt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34690" y="5334000"/>
            <a:ext cx="727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V</a:t>
            </a:r>
            <a:r>
              <a:rPr lang="en-US" sz="2400" b="1" baseline="-25000" dirty="0" smtClean="0">
                <a:latin typeface="+mj-lt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21473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center of mass and laboratory frames of reference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739259"/>
              </p:ext>
            </p:extLst>
          </p:nvPr>
        </p:nvGraphicFramePr>
        <p:xfrm>
          <a:off x="175260" y="1295400"/>
          <a:ext cx="8674101" cy="2243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数式" r:id="rId3" imgW="4127400" imgH="1104840" progId="Equation.3">
                  <p:embed/>
                </p:oleObj>
              </mc:Choice>
              <mc:Fallback>
                <p:oleObj name="数式" r:id="rId3" imgW="412740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" y="1295400"/>
                        <a:ext cx="8674101" cy="2243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00868"/>
              </p:ext>
            </p:extLst>
          </p:nvPr>
        </p:nvGraphicFramePr>
        <p:xfrm>
          <a:off x="457200" y="3886200"/>
          <a:ext cx="253023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数式" r:id="rId5" imgW="977760" imgH="457200" progId="Equation.3">
                  <p:embed/>
                </p:oleObj>
              </mc:Choice>
              <mc:Fallback>
                <p:oleObj name="数式" r:id="rId5" imgW="9777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86200"/>
                        <a:ext cx="253023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9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373</Words>
  <Application>Microsoft Office PowerPoint</Application>
  <PresentationFormat>On-screen Show (4:3)</PresentationFormat>
  <Paragraphs>111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253</cp:revision>
  <cp:lastPrinted>2013-09-02T15:11:30Z</cp:lastPrinted>
  <dcterms:created xsi:type="dcterms:W3CDTF">2012-01-10T18:32:24Z</dcterms:created>
  <dcterms:modified xsi:type="dcterms:W3CDTF">2013-09-02T15:17:14Z</dcterms:modified>
</cp:coreProperties>
</file>