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354" r:id="rId3"/>
    <p:sldId id="435" r:id="rId4"/>
    <p:sldId id="436" r:id="rId5"/>
    <p:sldId id="437" r:id="rId6"/>
    <p:sldId id="438" r:id="rId7"/>
    <p:sldId id="440" r:id="rId8"/>
    <p:sldId id="443" r:id="rId9"/>
    <p:sldId id="439" r:id="rId10"/>
    <p:sldId id="444" r:id="rId11"/>
    <p:sldId id="441" r:id="rId12"/>
    <p:sldId id="442" r:id="rId13"/>
    <p:sldId id="445" r:id="rId14"/>
    <p:sldId id="446" r:id="rId15"/>
    <p:sldId id="447" r:id="rId16"/>
    <p:sldId id="448" r:id="rId17"/>
    <p:sldId id="449" r:id="rId18"/>
    <p:sldId id="450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3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Wave equation for sound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Non-linear effects in traveling sound wave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Shock wave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249285"/>
              </p:ext>
            </p:extLst>
          </p:nvPr>
        </p:nvGraphicFramePr>
        <p:xfrm>
          <a:off x="609600" y="1066800"/>
          <a:ext cx="8002588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72" name="数式" r:id="rId3" imgW="3365280" imgH="634680" progId="Equation.3">
                  <p:embed/>
                </p:oleObj>
              </mc:Choice>
              <mc:Fallback>
                <p:oleObj name="数式" r:id="rId3" imgW="33652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8002588" cy="1503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Traveling wave solution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019751"/>
              </p:ext>
            </p:extLst>
          </p:nvPr>
        </p:nvGraphicFramePr>
        <p:xfrm>
          <a:off x="762000" y="2743200"/>
          <a:ext cx="5586413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73" name="数式" r:id="rId5" imgW="2349360" imgH="787320" progId="Equation.3">
                  <p:embed/>
                </p:oleObj>
              </mc:Choice>
              <mc:Fallback>
                <p:oleObj name="数式" r:id="rId5" imgW="234936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5586413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327311"/>
              </p:ext>
            </p:extLst>
          </p:nvPr>
        </p:nvGraphicFramePr>
        <p:xfrm>
          <a:off x="488950" y="4446588"/>
          <a:ext cx="5980113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74" name="数式" r:id="rId7" imgW="2514600" imgH="927000" progId="Equation.3">
                  <p:embed/>
                </p:oleObj>
              </mc:Choice>
              <mc:Fallback>
                <p:oleObj name="数式" r:id="rId7" imgW="2514600" imgH="927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50" y="4446588"/>
                        <a:ext cx="5980113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92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330742"/>
              </p:ext>
            </p:extLst>
          </p:nvPr>
        </p:nvGraphicFramePr>
        <p:xfrm>
          <a:off x="152400" y="990600"/>
          <a:ext cx="8913813" cy="205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77" name="数式" r:id="rId3" imgW="3886200" imgH="901440" progId="Equation.3">
                  <p:embed/>
                </p:oleObj>
              </mc:Choice>
              <mc:Fallback>
                <p:oleObj name="数式" r:id="rId3" imgW="3886200" imgH="901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90600"/>
                        <a:ext cx="8913813" cy="205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150303"/>
              </p:ext>
            </p:extLst>
          </p:nvPr>
        </p:nvGraphicFramePr>
        <p:xfrm>
          <a:off x="755650" y="3227387"/>
          <a:ext cx="6249988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378" name="数式" r:id="rId5" imgW="2628720" imgH="1371600" progId="Equation.3">
                  <p:embed/>
                </p:oleObj>
              </mc:Choice>
              <mc:Fallback>
                <p:oleObj name="数式" r:id="rId5" imgW="2628720" imgH="1371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27387"/>
                        <a:ext cx="6249988" cy="3249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Traveling wave solution  -- full non-linear case:</a:t>
            </a:r>
          </a:p>
        </p:txBody>
      </p:sp>
    </p:spTree>
    <p:extLst>
      <p:ext uri="{BB962C8B-B14F-4D97-AF65-F5344CB8AC3E}">
        <p14:creationId xmlns:p14="http://schemas.microsoft.com/office/powerpoint/2010/main" val="425756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413144"/>
              </p:ext>
            </p:extLst>
          </p:nvPr>
        </p:nvGraphicFramePr>
        <p:xfrm>
          <a:off x="658813" y="1204912"/>
          <a:ext cx="6915150" cy="4814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376" name="数式" r:id="rId3" imgW="2908080" imgH="2031840" progId="Equation.3">
                  <p:embed/>
                </p:oleObj>
              </mc:Choice>
              <mc:Fallback>
                <p:oleObj name="数式" r:id="rId3" imgW="2908080" imgH="2031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1204912"/>
                        <a:ext cx="6915150" cy="4814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Visualization continued:</a:t>
            </a:r>
          </a:p>
        </p:txBody>
      </p:sp>
    </p:spTree>
    <p:extLst>
      <p:ext uri="{BB962C8B-B14F-4D97-AF65-F5344CB8AC3E}">
        <p14:creationId xmlns:p14="http://schemas.microsoft.com/office/powerpoint/2010/main" val="4789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3604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7" r="11858"/>
          <a:stretch/>
        </p:blipFill>
        <p:spPr bwMode="auto">
          <a:xfrm>
            <a:off x="1981200" y="80665"/>
            <a:ext cx="5559562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Linear wave:</a:t>
            </a:r>
          </a:p>
        </p:txBody>
      </p:sp>
      <p:pic>
        <p:nvPicPr>
          <p:cNvPr id="3604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9" r="4116"/>
          <a:stretch/>
        </p:blipFill>
        <p:spPr bwMode="auto">
          <a:xfrm>
            <a:off x="2133600" y="2971800"/>
            <a:ext cx="660807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" y="3348335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Non-linear wave:</a:t>
            </a:r>
          </a:p>
        </p:txBody>
      </p:sp>
    </p:spTree>
    <p:extLst>
      <p:ext uri="{BB962C8B-B14F-4D97-AF65-F5344CB8AC3E}">
        <p14:creationId xmlns:p14="http://schemas.microsoft.com/office/powerpoint/2010/main" val="3848487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shock wave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Plots of </a:t>
            </a:r>
            <a:r>
              <a:rPr lang="en-US" sz="2400" dirty="0" err="1" smtClean="0">
                <a:latin typeface="Symbol" pitchFamily="18" charset="2"/>
              </a:rPr>
              <a:t>dr</a:t>
            </a:r>
            <a:endParaRPr lang="en-US" sz="2400" dirty="0" smtClean="0">
              <a:latin typeface="Symbol" pitchFamily="18" charset="2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9" r="4116"/>
          <a:stretch/>
        </p:blipFill>
        <p:spPr bwMode="auto">
          <a:xfrm>
            <a:off x="533400" y="1219200"/>
            <a:ext cx="8260092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5448300" y="535632"/>
            <a:ext cx="38100" cy="44935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8800" y="4572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becomes unphysical</a:t>
            </a:r>
          </a:p>
        </p:txBody>
      </p:sp>
    </p:spTree>
    <p:extLst>
      <p:ext uri="{BB962C8B-B14F-4D97-AF65-F5344CB8AC3E}">
        <p14:creationId xmlns:p14="http://schemas.microsoft.com/office/powerpoint/2010/main" val="2039593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shock wave -- continued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295400" y="1219200"/>
            <a:ext cx="0" cy="426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810000" y="1219200"/>
            <a:ext cx="5334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3352800"/>
            <a:ext cx="6096000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781800" y="3048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 rot="10800000">
            <a:off x="3810001" y="1600200"/>
            <a:ext cx="553998" cy="164884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Shock front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13716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shock</a:t>
            </a:r>
          </a:p>
          <a:p>
            <a:r>
              <a:rPr lang="en-US" sz="2400" i="1" dirty="0" smtClean="0">
                <a:latin typeface="+mj-lt"/>
              </a:rPr>
              <a:t>t</a:t>
            </a:r>
            <a:r>
              <a:rPr lang="en-US" sz="2400" i="1" baseline="-25000" dirty="0" smtClean="0">
                <a:latin typeface="+mj-lt"/>
              </a:rPr>
              <a:t>2</a:t>
            </a:r>
          </a:p>
          <a:p>
            <a:r>
              <a:rPr lang="en-US" sz="2400" i="1" dirty="0" smtClean="0">
                <a:latin typeface="Symbol" pitchFamily="18" charset="2"/>
              </a:rPr>
              <a:t>dr</a:t>
            </a:r>
            <a:r>
              <a:rPr lang="en-US" sz="2400" i="1" baseline="-25000" dirty="0" smtClean="0">
                <a:latin typeface="Symbol" pitchFamily="18" charset="2"/>
              </a:rPr>
              <a:t>2</a:t>
            </a:r>
            <a:r>
              <a:rPr lang="en-US" sz="2400" i="1" dirty="0" smtClean="0">
                <a:latin typeface="Symbol" pitchFamily="18" charset="2"/>
              </a:rPr>
              <a:t>, d</a:t>
            </a:r>
            <a:r>
              <a:rPr lang="en-US" sz="2400" i="1" dirty="0" smtClean="0"/>
              <a:t>v</a:t>
            </a:r>
            <a:r>
              <a:rPr lang="en-US" sz="2400" i="1" baseline="-25000" dirty="0"/>
              <a:t>2</a:t>
            </a:r>
            <a:endParaRPr lang="en-US" sz="2400" i="1" dirty="0">
              <a:latin typeface="Symbol" pitchFamily="18" charset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1447800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Before shock</a:t>
            </a:r>
          </a:p>
          <a:p>
            <a:r>
              <a:rPr lang="en-US" sz="2400" i="1" dirty="0" smtClean="0">
                <a:latin typeface="+mj-lt"/>
              </a:rPr>
              <a:t>t</a:t>
            </a:r>
            <a:r>
              <a:rPr lang="en-US" sz="2400" i="1" baseline="-25000" dirty="0" smtClean="0">
                <a:latin typeface="+mj-lt"/>
              </a:rPr>
              <a:t>1</a:t>
            </a:r>
          </a:p>
          <a:p>
            <a:r>
              <a:rPr lang="en-US" sz="2400" i="1" dirty="0" smtClean="0">
                <a:latin typeface="Symbol" pitchFamily="18" charset="2"/>
              </a:rPr>
              <a:t>dr</a:t>
            </a:r>
            <a:r>
              <a:rPr lang="en-US" sz="2400" i="1" baseline="-25000" dirty="0" smtClean="0">
                <a:latin typeface="Symbol" pitchFamily="18" charset="2"/>
              </a:rPr>
              <a:t>1</a:t>
            </a:r>
            <a:r>
              <a:rPr lang="en-US" sz="2400" i="1" dirty="0" smtClean="0">
                <a:latin typeface="Symbol" pitchFamily="18" charset="2"/>
              </a:rPr>
              <a:t>, d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endParaRPr lang="en-US" sz="2400" i="1" dirty="0" smtClean="0">
              <a:latin typeface="Symbol" pitchFamily="18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343400" y="37338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533900" y="3810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3967050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shock wave – continued</a:t>
            </a:r>
          </a:p>
          <a:p>
            <a:pPr lvl="1"/>
            <a:r>
              <a:rPr lang="en-US" sz="2400" dirty="0" smtClean="0">
                <a:latin typeface="+mj-lt"/>
              </a:rPr>
              <a:t>While analysis in the shock region is complicated, we can use conservation laws to analyze regions 1 and 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710811"/>
              </p:ext>
            </p:extLst>
          </p:nvPr>
        </p:nvGraphicFramePr>
        <p:xfrm>
          <a:off x="381000" y="1600200"/>
          <a:ext cx="8566150" cy="392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1484" name="数式" r:id="rId3" imgW="3924000" imgH="1803240" progId="Equation.3">
                  <p:embed/>
                </p:oleObj>
              </mc:Choice>
              <mc:Fallback>
                <p:oleObj name="数式" r:id="rId3" imgW="3924000" imgH="1803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600200"/>
                        <a:ext cx="8566150" cy="392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8638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shock wave – continued</a:t>
            </a:r>
          </a:p>
          <a:p>
            <a:pPr lvl="1"/>
            <a:r>
              <a:rPr lang="en-US" sz="2400" dirty="0" smtClean="0">
                <a:latin typeface="+mj-lt"/>
              </a:rPr>
              <a:t>For adiabatic ideal gas, also considering energy conservation: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631339"/>
              </p:ext>
            </p:extLst>
          </p:nvPr>
        </p:nvGraphicFramePr>
        <p:xfrm>
          <a:off x="1371600" y="1520369"/>
          <a:ext cx="3327400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15" name="数式" r:id="rId3" imgW="1523880" imgH="1015920" progId="Equation.3">
                  <p:embed/>
                </p:oleObj>
              </mc:Choice>
              <mc:Fallback>
                <p:oleObj name="数式" r:id="rId3" imgW="1523880" imgH="1015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520369"/>
                        <a:ext cx="3327400" cy="221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068197"/>
              </p:ext>
            </p:extLst>
          </p:nvPr>
        </p:nvGraphicFramePr>
        <p:xfrm>
          <a:off x="1097280" y="3505200"/>
          <a:ext cx="7696200" cy="1713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516" name="数式" r:id="rId5" imgW="4178160" imgH="888840" progId="Equation.3">
                  <p:embed/>
                </p:oleObj>
              </mc:Choice>
              <mc:Fallback>
                <p:oleObj name="数式" r:id="rId5" imgW="41781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80" y="3505200"/>
                        <a:ext cx="7696200" cy="1713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667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shock wave – continued</a:t>
            </a:r>
          </a:p>
          <a:p>
            <a:pPr lvl="1"/>
            <a:r>
              <a:rPr lang="en-US" sz="2400" dirty="0" smtClean="0">
                <a:latin typeface="+mj-lt"/>
              </a:rPr>
              <a:t>For adiabatic ideal gas, entropy considerations::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713593"/>
              </p:ext>
            </p:extLst>
          </p:nvPr>
        </p:nvGraphicFramePr>
        <p:xfrm>
          <a:off x="1479550" y="1066800"/>
          <a:ext cx="6183313" cy="5389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3527" name="数式" r:id="rId3" imgW="2831760" imgH="2476440" progId="Equation.3">
                  <p:embed/>
                </p:oleObj>
              </mc:Choice>
              <mc:Fallback>
                <p:oleObj name="数式" r:id="rId3" imgW="2831760" imgH="2476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66800"/>
                        <a:ext cx="6183313" cy="5389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4655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5737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74" t="17959" r="24102" b="10758"/>
          <a:stretch/>
        </p:blipFill>
        <p:spPr bwMode="auto">
          <a:xfrm>
            <a:off x="1066800" y="487680"/>
            <a:ext cx="7485681" cy="560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838200" y="329184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76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nonlinearities in fluid equations  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-- one dimensional case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84230"/>
              </p:ext>
            </p:extLst>
          </p:nvPr>
        </p:nvGraphicFramePr>
        <p:xfrm>
          <a:off x="914400" y="907197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0" name="数式" r:id="rId3" imgW="2451100" imgH="1054100" progId="Equation.3">
                  <p:embed/>
                </p:oleObj>
              </mc:Choice>
              <mc:Fallback>
                <p:oleObj name="数式" r:id="rId3" imgW="2451100" imgH="1054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07197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90230"/>
              </p:ext>
            </p:extLst>
          </p:nvPr>
        </p:nvGraphicFramePr>
        <p:xfrm>
          <a:off x="914400" y="3429000"/>
          <a:ext cx="7999413" cy="306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1" name="数式" r:id="rId5" imgW="3251160" imgH="1295280" progId="Equation.3">
                  <p:embed/>
                </p:oleObj>
              </mc:Choice>
              <mc:Fallback>
                <p:oleObj name="数式" r:id="rId5" imgW="3251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429000"/>
                        <a:ext cx="7999413" cy="306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47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32754"/>
              </p:ext>
            </p:extLst>
          </p:nvPr>
        </p:nvGraphicFramePr>
        <p:xfrm>
          <a:off x="703262" y="228600"/>
          <a:ext cx="7373938" cy="354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55" name="数式" r:id="rId3" imgW="2997000" imgH="1498320" progId="Equation.3">
                  <p:embed/>
                </p:oleObj>
              </mc:Choice>
              <mc:Fallback>
                <p:oleObj name="数式" r:id="rId3" imgW="2997000" imgH="14983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2" y="228600"/>
                        <a:ext cx="7373938" cy="354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333547"/>
              </p:ext>
            </p:extLst>
          </p:nvPr>
        </p:nvGraphicFramePr>
        <p:xfrm>
          <a:off x="787400" y="4125913"/>
          <a:ext cx="6311900" cy="174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56" name="数式" r:id="rId5" imgW="2565360" imgH="736560" progId="Equation.3">
                  <p:embed/>
                </p:oleObj>
              </mc:Choice>
              <mc:Fallback>
                <p:oleObj name="数式" r:id="rId5" imgW="2565360" imgH="736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400" y="4125913"/>
                        <a:ext cx="6311900" cy="174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77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104545"/>
              </p:ext>
            </p:extLst>
          </p:nvPr>
        </p:nvGraphicFramePr>
        <p:xfrm>
          <a:off x="1446213" y="609600"/>
          <a:ext cx="38115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80" name="数式" r:id="rId3" imgW="1549080" imgH="863280" progId="Equation.3">
                  <p:embed/>
                </p:oleObj>
              </mc:Choice>
              <mc:Fallback>
                <p:oleObj name="数式" r:id="rId3" imgW="1549080" imgH="863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609600"/>
                        <a:ext cx="3811587" cy="204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865876"/>
              </p:ext>
            </p:extLst>
          </p:nvPr>
        </p:nvGraphicFramePr>
        <p:xfrm>
          <a:off x="1741488" y="2932113"/>
          <a:ext cx="5967412" cy="264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81" name="数式" r:id="rId5" imgW="2425680" imgH="1117440" progId="Equation.3">
                  <p:embed/>
                </p:oleObj>
              </mc:Choice>
              <mc:Fallback>
                <p:oleObj name="数式" r:id="rId5" imgW="2425680" imgH="1117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1488" y="2932113"/>
                        <a:ext cx="5967412" cy="264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09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43025"/>
              </p:ext>
            </p:extLst>
          </p:nvPr>
        </p:nvGraphicFramePr>
        <p:xfrm>
          <a:off x="381000" y="277812"/>
          <a:ext cx="7942263" cy="589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75" name="数式" r:id="rId3" imgW="3340080" imgH="2489040" progId="Equation.3">
                  <p:embed/>
                </p:oleObj>
              </mc:Choice>
              <mc:Fallback>
                <p:oleObj name="数式" r:id="rId3" imgW="3340080" imgH="248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7812"/>
                        <a:ext cx="7942263" cy="589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32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866519"/>
              </p:ext>
            </p:extLst>
          </p:nvPr>
        </p:nvGraphicFramePr>
        <p:xfrm>
          <a:off x="228600" y="685800"/>
          <a:ext cx="8726488" cy="511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317" name="数式" r:id="rId3" imgW="3670200" imgH="2158920" progId="Equation.3">
                  <p:embed/>
                </p:oleObj>
              </mc:Choice>
              <mc:Fallback>
                <p:oleObj name="数式" r:id="rId3" imgW="3670200" imgH="21589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8726488" cy="511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069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94583"/>
              </p:ext>
            </p:extLst>
          </p:nvPr>
        </p:nvGraphicFramePr>
        <p:xfrm>
          <a:off x="609600" y="228600"/>
          <a:ext cx="407670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0" name="数式" r:id="rId3" imgW="1714320" imgH="1054080" progId="Equation.3">
                  <p:embed/>
                </p:oleObj>
              </mc:Choice>
              <mc:Fallback>
                <p:oleObj name="数式" r:id="rId3" imgW="171432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4076700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713892"/>
              </p:ext>
            </p:extLst>
          </p:nvPr>
        </p:nvGraphicFramePr>
        <p:xfrm>
          <a:off x="228600" y="3294063"/>
          <a:ext cx="8726488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1" name="数式" r:id="rId5" imgW="3670200" imgH="1091880" progId="Equation.3">
                  <p:embed/>
                </p:oleObj>
              </mc:Choice>
              <mc:Fallback>
                <p:oleObj name="数式" r:id="rId5" imgW="3670200" imgH="1091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94063"/>
                        <a:ext cx="8726488" cy="2584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54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086243"/>
              </p:ext>
            </p:extLst>
          </p:nvPr>
        </p:nvGraphicFramePr>
        <p:xfrm>
          <a:off x="762000" y="1066800"/>
          <a:ext cx="7670800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09" name="数式" r:id="rId3" imgW="3225600" imgH="1307880" progId="Equation.3">
                  <p:embed/>
                </p:oleObj>
              </mc:Choice>
              <mc:Fallback>
                <p:oleObj name="数式" r:id="rId3" imgW="3225600" imgH="13078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066800"/>
                        <a:ext cx="7670800" cy="309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Traveling wave solution: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8309366"/>
              </p:ext>
            </p:extLst>
          </p:nvPr>
        </p:nvGraphicFramePr>
        <p:xfrm>
          <a:off x="838200" y="4419600"/>
          <a:ext cx="5586413" cy="186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2310" name="数式" r:id="rId5" imgW="2349360" imgH="787320" progId="Equation.3">
                  <p:embed/>
                </p:oleObj>
              </mc:Choice>
              <mc:Fallback>
                <p:oleObj name="数式" r:id="rId5" imgW="2349360" imgH="787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419600"/>
                        <a:ext cx="5586413" cy="186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36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20616</TotalTime>
  <Words>319</Words>
  <Application>Microsoft Office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975</cp:revision>
  <cp:lastPrinted>2012-11-16T15:49:00Z</cp:lastPrinted>
  <dcterms:created xsi:type="dcterms:W3CDTF">2012-01-10T18:32:24Z</dcterms:created>
  <dcterms:modified xsi:type="dcterms:W3CDTF">2013-11-15T13:50:14Z</dcterms:modified>
</cp:coreProperties>
</file>