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63" r:id="rId4"/>
    <p:sldId id="364" r:id="rId5"/>
    <p:sldId id="365" r:id="rId6"/>
    <p:sldId id="366" r:id="rId7"/>
    <p:sldId id="360" r:id="rId8"/>
    <p:sldId id="361" r:id="rId9"/>
    <p:sldId id="362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Water waves in a channel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Wave-like solutions; wave speed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" y="11968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details:  -- recall setup --</a:t>
            </a:r>
          </a:p>
        </p:txBody>
      </p:sp>
    </p:spTree>
    <p:extLst>
      <p:ext uri="{BB962C8B-B14F-4D97-AF65-F5344CB8AC3E}">
        <p14:creationId xmlns:p14="http://schemas.microsoft.com/office/powerpoint/2010/main" val="26680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793126"/>
              </p:ext>
            </p:extLst>
          </p:nvPr>
        </p:nvGraphicFramePr>
        <p:xfrm>
          <a:off x="381000" y="735012"/>
          <a:ext cx="8382000" cy="528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28" name="数式" r:id="rId3" imgW="3504960" imgH="2234880" progId="Equation.3">
                  <p:embed/>
                </p:oleObj>
              </mc:Choice>
              <mc:Fallback>
                <p:oleObj name="数式" r:id="rId3" imgW="350496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35012"/>
                        <a:ext cx="8382000" cy="528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6760" y="15240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251396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2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28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40779"/>
              </p:ext>
            </p:extLst>
          </p:nvPr>
        </p:nvGraphicFramePr>
        <p:xfrm>
          <a:off x="698500" y="360363"/>
          <a:ext cx="7688263" cy="32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6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60363"/>
                        <a:ext cx="7688263" cy="329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" y="739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equations: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Linearized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73711"/>
              </p:ext>
            </p:extLst>
          </p:nvPr>
        </p:nvGraphicFramePr>
        <p:xfrm>
          <a:off x="914400" y="3825875"/>
          <a:ext cx="771525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7" name="数式" r:id="rId5" imgW="3555720" imgH="1218960" progId="Equation.3">
                  <p:embed/>
                </p:oleObj>
              </mc:Choice>
              <mc:Fallback>
                <p:oleObj name="数式" r:id="rId5" imgW="35557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25875"/>
                        <a:ext cx="771525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02501"/>
              </p:ext>
            </p:extLst>
          </p:nvPr>
        </p:nvGraphicFramePr>
        <p:xfrm>
          <a:off x="246063" y="1524000"/>
          <a:ext cx="8651875" cy="392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0" name="数式" r:id="rId3" imgW="3987720" imgH="1828800" progId="Equation.3">
                  <p:embed/>
                </p:oleObj>
              </mc:Choice>
              <mc:Fallback>
                <p:oleObj name="数式" r:id="rId3" imgW="398772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524000"/>
                        <a:ext cx="8651875" cy="392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3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591646"/>
              </p:ext>
            </p:extLst>
          </p:nvPr>
        </p:nvGraphicFramePr>
        <p:xfrm>
          <a:off x="201613" y="1211997"/>
          <a:ext cx="8789987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4" name="数式" r:id="rId3" imgW="4051080" imgH="1244520" progId="Equation.3">
                  <p:embed/>
                </p:oleObj>
              </mc:Choice>
              <mc:Fallback>
                <p:oleObj name="数式" r:id="rId3" imgW="40510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211997"/>
                        <a:ext cx="8789987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485974"/>
              </p:ext>
            </p:extLst>
          </p:nvPr>
        </p:nvGraphicFramePr>
        <p:xfrm>
          <a:off x="357187" y="4267200"/>
          <a:ext cx="8101013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5" name="数式" r:id="rId5" imgW="3733560" imgH="685800" progId="Equation.3">
                  <p:embed/>
                </p:oleObj>
              </mc:Choice>
              <mc:Fallback>
                <p:oleObj name="数式" r:id="rId5" imgW="37335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" y="4267200"/>
                        <a:ext cx="8101013" cy="147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9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325579"/>
              </p:ext>
            </p:extLst>
          </p:nvPr>
        </p:nvGraphicFramePr>
        <p:xfrm>
          <a:off x="1025525" y="1295400"/>
          <a:ext cx="5454650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8" name="数式" r:id="rId3" imgW="2514600" imgH="838080" progId="Equation.3">
                  <p:embed/>
                </p:oleObj>
              </mc:Choice>
              <mc:Fallback>
                <p:oleObj name="数式" r:id="rId3" imgW="25146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1295400"/>
                        <a:ext cx="5454650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755904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19600" y="5969615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262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2627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h=10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3223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h=20 m</a:t>
            </a:r>
          </a:p>
        </p:txBody>
      </p:sp>
    </p:spTree>
    <p:extLst>
      <p:ext uri="{BB962C8B-B14F-4D97-AF65-F5344CB8AC3E}">
        <p14:creationId xmlns:p14="http://schemas.microsoft.com/office/powerpoint/2010/main" val="31222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162669"/>
              </p:ext>
            </p:extLst>
          </p:nvPr>
        </p:nvGraphicFramePr>
        <p:xfrm>
          <a:off x="990600" y="1143000"/>
          <a:ext cx="58134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02" name="数式" r:id="rId3" imgW="2679480" imgH="393480" progId="Equation.3">
                  <p:embed/>
                </p:oleObj>
              </mc:Choice>
              <mc:Fallback>
                <p:oleObj name="数式" r:id="rId3" imgW="267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58134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51345"/>
              </p:ext>
            </p:extLst>
          </p:nvPr>
        </p:nvGraphicFramePr>
        <p:xfrm>
          <a:off x="990600" y="2133600"/>
          <a:ext cx="47672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03" name="数式" r:id="rId5" imgW="2197080" imgH="431640" progId="Equation.3">
                  <p:embed/>
                </p:oleObj>
              </mc:Choice>
              <mc:Fallback>
                <p:oleObj name="数式" r:id="rId5" imgW="2197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476726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87797"/>
              </p:ext>
            </p:extLst>
          </p:nvPr>
        </p:nvGraphicFramePr>
        <p:xfrm>
          <a:off x="1057275" y="2743200"/>
          <a:ext cx="7300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04" name="数式" r:id="rId7" imgW="3365280" imgH="419040" progId="Equation.3">
                  <p:embed/>
                </p:oleObj>
              </mc:Choice>
              <mc:Fallback>
                <p:oleObj name="数式" r:id="rId7" imgW="336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43200"/>
                        <a:ext cx="7300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30508"/>
              </p:ext>
            </p:extLst>
          </p:nvPr>
        </p:nvGraphicFramePr>
        <p:xfrm>
          <a:off x="394128" y="4114800"/>
          <a:ext cx="85212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05" name="数式" r:id="rId9" imgW="3606480" imgH="457200" progId="Equation.3">
                  <p:embed/>
                </p:oleObj>
              </mc:Choice>
              <mc:Fallback>
                <p:oleObj name="数式" r:id="rId9" imgW="3606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28" y="4114800"/>
                        <a:ext cx="85212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4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84528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96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problem </a:t>
            </a:r>
          </a:p>
          <a:p>
            <a:pPr lvl="1"/>
            <a:r>
              <a:rPr lang="en-US" sz="2400" dirty="0" smtClean="0">
                <a:latin typeface="+mj-lt"/>
              </a:rPr>
              <a:t>including </a:t>
            </a:r>
          </a:p>
          <a:p>
            <a:pPr lvl="1"/>
            <a:r>
              <a:rPr lang="en-US" sz="2400" dirty="0" smtClean="0">
                <a:latin typeface="+mj-lt"/>
              </a:rPr>
              <a:t>non-</a:t>
            </a:r>
            <a:r>
              <a:rPr lang="en-US" sz="2400" dirty="0" err="1" smtClean="0">
                <a:latin typeface="+mj-lt"/>
              </a:rPr>
              <a:t>linearities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645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5" t="20489" r="13111" b="7446"/>
          <a:stretch/>
        </p:blipFill>
        <p:spPr bwMode="auto">
          <a:xfrm>
            <a:off x="975360" y="914400"/>
            <a:ext cx="7330440" cy="498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46760" y="336665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91200" y="3406140"/>
            <a:ext cx="304800" cy="10896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3505200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preparation for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3655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" t="19033" r="4970" b="8810"/>
          <a:stretch/>
        </p:blipFill>
        <p:spPr bwMode="auto">
          <a:xfrm>
            <a:off x="0" y="533400"/>
            <a:ext cx="909828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705600" y="4800600"/>
            <a:ext cx="1828800" cy="1295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3665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7" t="19033" r="3445" b="9019"/>
          <a:stretch/>
        </p:blipFill>
        <p:spPr bwMode="auto">
          <a:xfrm>
            <a:off x="914400" y="762000"/>
            <a:ext cx="7437120" cy="524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1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Physics of incompressible fluids and their surfaces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Reference:   Chapter 10 of Fetter and </a:t>
            </a:r>
            <a:r>
              <a:rPr lang="en-US" sz="2400" dirty="0" err="1" smtClean="0">
                <a:latin typeface="+mj-lt"/>
              </a:rPr>
              <a:t>Walecka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);    (h </a:t>
            </a:r>
            <a:r>
              <a:rPr lang="en-US" sz="2400" dirty="0" smtClean="0">
                <a:sym typeface="Wingdings" pitchFamily="2" charset="2"/>
              </a:rPr>
              <a:t> z</a:t>
            </a:r>
            <a:r>
              <a:rPr lang="en-US" sz="2400" baseline="-25000" dirty="0" smtClean="0">
                <a:sym typeface="Wingdings" pitchFamily="2" charset="2"/>
              </a:rPr>
              <a:t>-0</a:t>
            </a:r>
            <a:r>
              <a:rPr lang="en-US" sz="2400" dirty="0" smtClean="0">
                <a:sym typeface="Wingdings" pitchFamily="2" charset="2"/>
              </a:rPr>
              <a:t> on some of the slides)</a:t>
            </a:r>
            <a:endParaRPr lang="en-US" sz="24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760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599099"/>
              </p:ext>
            </p:extLst>
          </p:nvPr>
        </p:nvGraphicFramePr>
        <p:xfrm>
          <a:off x="541338" y="152400"/>
          <a:ext cx="7250112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1" name="数式" r:id="rId3" imgW="2946240" imgH="1320480" progId="Equation.3">
                  <p:embed/>
                </p:oleObj>
              </mc:Choice>
              <mc:Fallback>
                <p:oleObj name="数式" r:id="rId3" imgW="294624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2400"/>
                        <a:ext cx="7250112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24127"/>
              </p:ext>
            </p:extLst>
          </p:nvPr>
        </p:nvGraphicFramePr>
        <p:xfrm>
          <a:off x="914400" y="3530600"/>
          <a:ext cx="4468812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32" name="数式" r:id="rId5" imgW="1815840" imgH="1117440" progId="Equation.3">
                  <p:embed/>
                </p:oleObj>
              </mc:Choice>
              <mc:Fallback>
                <p:oleObj name="数式" r:id="rId5" imgW="181584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30600"/>
                        <a:ext cx="4468812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457200"/>
            <a:ext cx="5014311" cy="2362200"/>
            <a:chOff x="685800" y="457200"/>
            <a:chExt cx="5014311" cy="2362200"/>
          </a:xfrm>
        </p:grpSpPr>
        <p:sp>
          <p:nvSpPr>
            <p:cNvPr id="6" name="Cube 5"/>
            <p:cNvSpPr/>
            <p:nvPr/>
          </p:nvSpPr>
          <p:spPr>
            <a:xfrm>
              <a:off x="2446020" y="1828800"/>
              <a:ext cx="457200" cy="990600"/>
            </a:xfrm>
            <a:prstGeom prst="cube">
              <a:avLst/>
            </a:prstGeom>
            <a:pattFill prst="zigZag">
              <a:fgClr>
                <a:schemeClr val="tx2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24918" y="2110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124780"/>
              <a:ext cx="2225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  <a:r>
                <a:rPr lang="en-US" sz="2400" dirty="0" smtClean="0">
                  <a:latin typeface="+mj-lt"/>
                </a:rPr>
                <a:t>(</a:t>
              </a:r>
              <a:r>
                <a:rPr lang="en-US" sz="2400" dirty="0" err="1" smtClean="0">
                  <a:latin typeface="+mj-lt"/>
                </a:rPr>
                <a:t>x,y,t</a:t>
              </a:r>
              <a:r>
                <a:rPr lang="en-US" sz="2400" dirty="0" smtClean="0">
                  <a:latin typeface="+mj-lt"/>
                </a:rPr>
                <a:t>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701605" y="2355612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03220" y="2362200"/>
              <a:ext cx="685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589020" y="2156431"/>
              <a:ext cx="21110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/>
                <a:t>v</a:t>
              </a:r>
              <a:r>
                <a:rPr lang="en-US" sz="2400" dirty="0" smtClean="0"/>
                <a:t>(</a:t>
              </a:r>
              <a:r>
                <a:rPr lang="en-US" sz="2400" dirty="0" err="1" smtClean="0"/>
                <a:t>x+dx,y+dy,t</a:t>
              </a:r>
              <a:r>
                <a:rPr lang="en-US" sz="2400" dirty="0"/>
                <a:t>)</a:t>
              </a:r>
            </a:p>
          </p:txBody>
        </p:sp>
        <p:sp>
          <p:nvSpPr>
            <p:cNvPr id="14" name="Cube 13"/>
            <p:cNvSpPr/>
            <p:nvPr/>
          </p:nvSpPr>
          <p:spPr>
            <a:xfrm>
              <a:off x="2446020" y="1606788"/>
              <a:ext cx="457200" cy="374412"/>
            </a:xfrm>
            <a:prstGeom prst="cube">
              <a:avLst/>
            </a:prstGeom>
            <a:pattFill prst="zigZ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5620" y="14478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2400" dirty="0" err="1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x,y,t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)/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</a:rPr>
                <a:t>dt</a:t>
              </a:r>
              <a:endParaRPr lang="en-US" sz="2400" dirty="0" smtClean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5" name="Cube 4"/>
            <p:cNvSpPr/>
            <p:nvPr/>
          </p:nvSpPr>
          <p:spPr>
            <a:xfrm>
              <a:off x="2446020" y="457200"/>
              <a:ext cx="457200" cy="2362200"/>
            </a:xfrm>
            <a:prstGeom prst="cube">
              <a:avLst/>
            </a:prstGeom>
            <a:solidFill>
              <a:schemeClr val="accent1">
                <a:alpha val="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34480"/>
              </p:ext>
            </p:extLst>
          </p:nvPr>
        </p:nvGraphicFramePr>
        <p:xfrm>
          <a:off x="685800" y="2913063"/>
          <a:ext cx="8188325" cy="342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23" name="数式" r:id="rId3" imgW="3327120" imgH="1447560" progId="Equation.3">
                  <p:embed/>
                </p:oleObj>
              </mc:Choice>
              <mc:Fallback>
                <p:oleObj name="数式" r:id="rId3" imgW="332712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13063"/>
                        <a:ext cx="8188325" cy="342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2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527708"/>
              </p:ext>
            </p:extLst>
          </p:nvPr>
        </p:nvGraphicFramePr>
        <p:xfrm>
          <a:off x="1066800" y="1524000"/>
          <a:ext cx="6626225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45" name="数式" r:id="rId3" imgW="2692080" imgH="1511280" progId="Equation.3">
                  <p:embed/>
                </p:oleObj>
              </mc:Choice>
              <mc:Fallback>
                <p:oleObj name="数式" r:id="rId3" imgW="2692080" imgH="15112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6626225" cy="357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5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20449</TotalTime>
  <Words>383</Words>
  <Application>Microsoft Office PowerPoint</Application>
  <PresentationFormat>On-screen Show (4:3)</PresentationFormat>
  <Paragraphs>110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Microsoft Equation 3.0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986</cp:revision>
  <cp:lastPrinted>2012-11-16T15:49:00Z</cp:lastPrinted>
  <dcterms:created xsi:type="dcterms:W3CDTF">2012-01-10T18:32:24Z</dcterms:created>
  <dcterms:modified xsi:type="dcterms:W3CDTF">2013-11-18T15:43:50Z</dcterms:modified>
</cp:coreProperties>
</file>