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4B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11 in F &amp; W:   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Heat conduction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37819"/>
              </p:ext>
            </p:extLst>
          </p:nvPr>
        </p:nvGraphicFramePr>
        <p:xfrm>
          <a:off x="715963" y="830263"/>
          <a:ext cx="4332287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07" name="数式" r:id="rId3" imgW="2006280" imgH="1930320" progId="Equation.3">
                  <p:embed/>
                </p:oleObj>
              </mc:Choice>
              <mc:Fallback>
                <p:oleObj name="数式" r:id="rId3" imgW="2006280" imgH="19303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830263"/>
                        <a:ext cx="4332287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45229"/>
              </p:ext>
            </p:extLst>
          </p:nvPr>
        </p:nvGraphicFramePr>
        <p:xfrm>
          <a:off x="1035050" y="4953000"/>
          <a:ext cx="63214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08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953000"/>
                        <a:ext cx="6321425" cy="1211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77040"/>
              </p:ext>
            </p:extLst>
          </p:nvPr>
        </p:nvGraphicFramePr>
        <p:xfrm>
          <a:off x="445293" y="1066800"/>
          <a:ext cx="82534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66" name="数式" r:id="rId3" imgW="3822480" imgH="431640" progId="Equation.3">
                  <p:embed/>
                </p:oleObj>
              </mc:Choice>
              <mc:Fallback>
                <p:oleObj name="数式" r:id="rId3" imgW="382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" y="1066800"/>
                        <a:ext cx="82534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44787"/>
              </p:ext>
            </p:extLst>
          </p:nvPr>
        </p:nvGraphicFramePr>
        <p:xfrm>
          <a:off x="1066800" y="2057400"/>
          <a:ext cx="3200399" cy="61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67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200399" cy="613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84295"/>
              </p:ext>
            </p:extLst>
          </p:nvPr>
        </p:nvGraphicFramePr>
        <p:xfrm>
          <a:off x="1066800" y="2895600"/>
          <a:ext cx="4662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68" name="数式" r:id="rId7" imgW="2158920" imgH="431640" progId="Equation.3">
                  <p:embed/>
                </p:oleObj>
              </mc:Choice>
              <mc:Fallback>
                <p:oleObj name="数式" r:id="rId7" imgW="2158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46624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08260"/>
              </p:ext>
            </p:extLst>
          </p:nvPr>
        </p:nvGraphicFramePr>
        <p:xfrm>
          <a:off x="1143000" y="3962400"/>
          <a:ext cx="40306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69" name="数式" r:id="rId9" imgW="1866600" imgH="279360" progId="Equation.3">
                  <p:embed/>
                </p:oleObj>
              </mc:Choice>
              <mc:Fallback>
                <p:oleObj name="数式" r:id="rId9" imgW="186660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40306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06232"/>
              </p:ext>
            </p:extLst>
          </p:nvPr>
        </p:nvGraphicFramePr>
        <p:xfrm>
          <a:off x="1235075" y="4721225"/>
          <a:ext cx="56229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170" name="数式" r:id="rId11" imgW="2603160" imgH="812520" progId="Equation.3">
                  <p:embed/>
                </p:oleObj>
              </mc:Choice>
              <mc:Fallback>
                <p:oleObj name="数式" r:id="rId11" imgW="260316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4721225"/>
                        <a:ext cx="5622925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7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907764"/>
              </p:ext>
            </p:extLst>
          </p:nvPr>
        </p:nvGraphicFramePr>
        <p:xfrm>
          <a:off x="1066800" y="1371600"/>
          <a:ext cx="7400996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4" name="数式" r:id="rId3" imgW="2628720" imgH="1244520" progId="Equation.3">
                  <p:embed/>
                </p:oleObj>
              </mc:Choice>
              <mc:Fallback>
                <p:oleObj name="数式" r:id="rId3" imgW="2628720" imgH="1244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7400996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7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738068"/>
              </p:ext>
            </p:extLst>
          </p:nvPr>
        </p:nvGraphicFramePr>
        <p:xfrm>
          <a:off x="1219200" y="1066800"/>
          <a:ext cx="6662738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9" name="数式" r:id="rId3" imgW="3085920" imgH="1498320" progId="Equation.3">
                  <p:embed/>
                </p:oleObj>
              </mc:Choice>
              <mc:Fallback>
                <p:oleObj name="数式" r:id="rId3" imgW="308592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662738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80908"/>
              </p:ext>
            </p:extLst>
          </p:nvPr>
        </p:nvGraphicFramePr>
        <p:xfrm>
          <a:off x="2286000" y="38862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0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636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9327"/>
              </p:ext>
            </p:extLst>
          </p:nvPr>
        </p:nvGraphicFramePr>
        <p:xfrm>
          <a:off x="1143000" y="688032"/>
          <a:ext cx="326231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4" name="数式" r:id="rId3" imgW="1511280" imgH="609480" progId="Equation.3">
                  <p:embed/>
                </p:oleObj>
              </mc:Choice>
              <mc:Fallback>
                <p:oleObj name="数式" r:id="rId3" imgW="15112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8032"/>
                        <a:ext cx="3262312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44996"/>
              </p:ext>
            </p:extLst>
          </p:nvPr>
        </p:nvGraphicFramePr>
        <p:xfrm>
          <a:off x="228600" y="12954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5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71312"/>
              </p:ext>
            </p:extLst>
          </p:nvPr>
        </p:nvGraphicFramePr>
        <p:xfrm>
          <a:off x="1524000" y="3048000"/>
          <a:ext cx="69103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6" name="数式" r:id="rId7" imgW="3200400" imgH="482400" progId="Equation.3">
                  <p:embed/>
                </p:oleObj>
              </mc:Choice>
              <mc:Fallback>
                <p:oleObj name="数式" r:id="rId7" imgW="3200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69103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289784"/>
              </p:ext>
            </p:extLst>
          </p:nvPr>
        </p:nvGraphicFramePr>
        <p:xfrm>
          <a:off x="762000" y="4114800"/>
          <a:ext cx="5594350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7" name="数式" r:id="rId9" imgW="2590560" imgH="990360" progId="Equation.3">
                  <p:embed/>
                </p:oleObj>
              </mc:Choice>
              <mc:Fallback>
                <p:oleObj name="数式" r:id="rId9" imgW="259056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5594350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9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0" t="16665" r="19651" b="9405"/>
          <a:stretch/>
        </p:blipFill>
        <p:spPr bwMode="auto">
          <a:xfrm>
            <a:off x="276128" y="228600"/>
            <a:ext cx="8867872" cy="60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80" y="3900679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91200" y="3406140"/>
            <a:ext cx="304800" cy="108966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3505200"/>
            <a:ext cx="2286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preparation for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90900" y="838200"/>
            <a:ext cx="4991100" cy="2519362"/>
            <a:chOff x="2743200" y="1676400"/>
            <a:chExt cx="4991100" cy="2519362"/>
          </a:xfrm>
        </p:grpSpPr>
        <p:sp>
          <p:nvSpPr>
            <p:cNvPr id="8" name="Right Arrow 7"/>
            <p:cNvSpPr/>
            <p:nvPr/>
          </p:nvSpPr>
          <p:spPr>
            <a:xfrm rot="2019796">
              <a:off x="5791200" y="3810000"/>
              <a:ext cx="1524000" cy="3857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2743200" y="1676400"/>
              <a:ext cx="3759462" cy="25193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>
              <a:gsLst>
                <a:gs pos="0">
                  <a:srgbClr val="F884B6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4419600" y="2819400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6100" y="357645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+mj-lt"/>
                </a:rPr>
                <a:t>j</a:t>
              </a:r>
              <a:r>
                <a:rPr lang="en-US" sz="2400" b="1" i="1" baseline="-25000" dirty="0" err="1" smtClean="0">
                  <a:latin typeface="+mj-lt"/>
                </a:rPr>
                <a:t>h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24384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T(</a:t>
              </a:r>
              <a:r>
                <a:rPr lang="en-US" sz="2400" b="1" i="1" dirty="0" err="1" smtClean="0">
                  <a:latin typeface="+mj-lt"/>
                </a:rPr>
                <a:t>r,t</a:t>
              </a:r>
              <a:r>
                <a:rPr lang="en-US" sz="2400" b="1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481008"/>
              </p:ext>
            </p:extLst>
          </p:nvPr>
        </p:nvGraphicFramePr>
        <p:xfrm>
          <a:off x="517524" y="3630612"/>
          <a:ext cx="7254875" cy="299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2" name="数式" r:id="rId3" imgW="2705040" imgH="1168200" progId="Equation.3">
                  <p:embed/>
                </p:oleObj>
              </mc:Choice>
              <mc:Fallback>
                <p:oleObj name="数式" r:id="rId3" imgW="270504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24" y="3630612"/>
                        <a:ext cx="7254875" cy="299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6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958157"/>
              </p:ext>
            </p:extLst>
          </p:nvPr>
        </p:nvGraphicFramePr>
        <p:xfrm>
          <a:off x="846138" y="657225"/>
          <a:ext cx="7391400" cy="306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82" name="数式" r:id="rId3" imgW="2755800" imgH="1193760" progId="Equation.3">
                  <p:embed/>
                </p:oleObj>
              </mc:Choice>
              <mc:Fallback>
                <p:oleObj name="数式" r:id="rId3" imgW="2755800" imgH="1193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657225"/>
                        <a:ext cx="7391400" cy="306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7417857">
            <a:off x="4829018" y="374548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4572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flux</a:t>
            </a:r>
          </a:p>
        </p:txBody>
      </p:sp>
      <p:sp>
        <p:nvSpPr>
          <p:cNvPr id="9" name="Right Arrow 8"/>
          <p:cNvSpPr/>
          <p:nvPr/>
        </p:nvSpPr>
        <p:spPr>
          <a:xfrm rot="3985383">
            <a:off x="6967630" y="386814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4724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source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718051"/>
              </p:ext>
            </p:extLst>
          </p:nvPr>
        </p:nvGraphicFramePr>
        <p:xfrm>
          <a:off x="1185228" y="5334000"/>
          <a:ext cx="4087812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83" name="数式" r:id="rId5" imgW="1523880" imgH="393480" progId="Equation.3">
                  <p:embed/>
                </p:oleObj>
              </mc:Choice>
              <mc:Fallback>
                <p:oleObj name="数式" r:id="rId5" imgW="1523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228" y="5334000"/>
                        <a:ext cx="4087812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0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426439"/>
              </p:ext>
            </p:extLst>
          </p:nvPr>
        </p:nvGraphicFramePr>
        <p:xfrm>
          <a:off x="1316037" y="1219200"/>
          <a:ext cx="5313363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78" name="数式" r:id="rId3" imgW="1981080" imgH="1549080" progId="Equation.3">
                  <p:embed/>
                </p:oleObj>
              </mc:Choice>
              <mc:Fallback>
                <p:oleObj name="数式" r:id="rId3" imgW="1981080" imgH="15490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7" y="1219200"/>
                        <a:ext cx="5313363" cy="397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5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24000" y="914400"/>
            <a:ext cx="5481476" cy="3505200"/>
            <a:chOff x="1524000" y="914400"/>
            <a:chExt cx="5481476" cy="3505200"/>
          </a:xfrm>
        </p:grpSpPr>
        <p:sp>
          <p:nvSpPr>
            <p:cNvPr id="9" name="TextBox 8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24000" y="1376065"/>
              <a:ext cx="5238462" cy="2510135"/>
              <a:chOff x="1524000" y="1376065"/>
              <a:chExt cx="5238462" cy="2510135"/>
            </a:xfrm>
          </p:grpSpPr>
          <p:sp>
            <p:nvSpPr>
              <p:cNvPr id="6" name="Cube 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24000" y="2967335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27788" y="175036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2" name="Straight Arrow Connector 11"/>
              <p:cNvCxnSpPr>
                <a:stCxn id="10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89685"/>
              </p:ext>
            </p:extLst>
          </p:nvPr>
        </p:nvGraphicFramePr>
        <p:xfrm>
          <a:off x="603250" y="4191000"/>
          <a:ext cx="8007350" cy="267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01" name="数式" r:id="rId3" imgW="3708360" imgH="1295280" progId="Equation.3">
                  <p:embed/>
                </p:oleObj>
              </mc:Choice>
              <mc:Fallback>
                <p:oleObj name="数式" r:id="rId3" imgW="37083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4191000"/>
                        <a:ext cx="8007350" cy="267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13" name="TextBox 12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6" name="Cube 1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9" name="Straight Arrow Connector 18"/>
              <p:cNvCxnSpPr>
                <a:stCxn id="14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029752"/>
              </p:ext>
            </p:extLst>
          </p:nvPr>
        </p:nvGraphicFramePr>
        <p:xfrm>
          <a:off x="838200" y="1091893"/>
          <a:ext cx="4086225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47" name="数式" r:id="rId3" imgW="1892160" imgH="1676160" progId="Equation.3">
                  <p:embed/>
                </p:oleObj>
              </mc:Choice>
              <mc:Fallback>
                <p:oleObj name="数式" r:id="rId3" imgW="1892160" imgH="16761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91893"/>
                        <a:ext cx="4086225" cy="346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407686"/>
              </p:ext>
            </p:extLst>
          </p:nvPr>
        </p:nvGraphicFramePr>
        <p:xfrm>
          <a:off x="792163" y="4125913"/>
          <a:ext cx="7872412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48" name="数式" r:id="rId5" imgW="3644640" imgH="952200" progId="Equation.3">
                  <p:embed/>
                </p:oleObj>
              </mc:Choice>
              <mc:Fallback>
                <p:oleObj name="数式" r:id="rId5" imgW="3644640" imgH="952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125913"/>
                        <a:ext cx="7872412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4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6973"/>
              </p:ext>
            </p:extLst>
          </p:nvPr>
        </p:nvGraphicFramePr>
        <p:xfrm>
          <a:off x="619125" y="1841500"/>
          <a:ext cx="5705475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46" name="数式" r:id="rId3" imgW="2641320" imgH="2133360" progId="Equation.3">
                  <p:embed/>
                </p:oleObj>
              </mc:Choice>
              <mc:Fallback>
                <p:oleObj name="数式" r:id="rId3" imgW="2641320" imgH="213336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841500"/>
                        <a:ext cx="5705475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0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324071"/>
              </p:ext>
            </p:extLst>
          </p:nvPr>
        </p:nvGraphicFramePr>
        <p:xfrm>
          <a:off x="381000" y="3200400"/>
          <a:ext cx="817403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67" name="数式" r:id="rId3" imgW="3784320" imgH="1206360" progId="Equation.3">
                  <p:embed/>
                </p:oleObj>
              </mc:Choice>
              <mc:Fallback>
                <p:oleObj name="数式" r:id="rId3" imgW="378432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817403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21010</TotalTime>
  <Words>257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1020</cp:revision>
  <cp:lastPrinted>2013-11-18T15:45:53Z</cp:lastPrinted>
  <dcterms:created xsi:type="dcterms:W3CDTF">2012-01-10T18:32:24Z</dcterms:created>
  <dcterms:modified xsi:type="dcterms:W3CDTF">2013-11-22T16:04:38Z</dcterms:modified>
</cp:coreProperties>
</file>