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68" r:id="rId4"/>
    <p:sldId id="362" r:id="rId5"/>
    <p:sldId id="369" r:id="rId6"/>
    <p:sldId id="370" r:id="rId7"/>
    <p:sldId id="363" r:id="rId8"/>
    <p:sldId id="371" r:id="rId9"/>
    <p:sldId id="364" r:id="rId10"/>
    <p:sldId id="365" r:id="rId11"/>
    <p:sldId id="366" r:id="rId12"/>
    <p:sldId id="3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0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6778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Chapter 12: Effects of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viscosity in fluid motion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Class evaluation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594617"/>
              </p:ext>
            </p:extLst>
          </p:nvPr>
        </p:nvGraphicFramePr>
        <p:xfrm>
          <a:off x="625475" y="541337"/>
          <a:ext cx="7837488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1" name="数式" r:id="rId3" imgW="3263760" imgH="2336760" progId="Equation.3">
                  <p:embed/>
                </p:oleObj>
              </mc:Choice>
              <mc:Fallback>
                <p:oleObj name="数式" r:id="rId3" imgW="326376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41337"/>
                        <a:ext cx="7837488" cy="563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2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49013"/>
              </p:ext>
            </p:extLst>
          </p:nvPr>
        </p:nvGraphicFramePr>
        <p:xfrm>
          <a:off x="1828800" y="609600"/>
          <a:ext cx="5002212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64" name="数式" r:id="rId3" imgW="2082600" imgH="2120760" progId="Equation.3">
                  <p:embed/>
                </p:oleObj>
              </mc:Choice>
              <mc:Fallback>
                <p:oleObj name="数式" r:id="rId3" imgW="2082600" imgH="2120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"/>
                        <a:ext cx="5002212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906873"/>
              </p:ext>
            </p:extLst>
          </p:nvPr>
        </p:nvGraphicFramePr>
        <p:xfrm>
          <a:off x="1676400" y="1143000"/>
          <a:ext cx="51847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87" name="数式" r:id="rId3" imgW="2158920" imgH="1091880" progId="Equation.3">
                  <p:embed/>
                </p:oleObj>
              </mc:Choice>
              <mc:Fallback>
                <p:oleObj name="数式" r:id="rId3" imgW="215892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143000"/>
                        <a:ext cx="51847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3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6665" r="19651" b="9405"/>
          <a:stretch/>
        </p:blipFill>
        <p:spPr bwMode="auto">
          <a:xfrm>
            <a:off x="276128" y="228600"/>
            <a:ext cx="8867872" cy="60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5791200" y="3406140"/>
            <a:ext cx="304800" cy="10896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72200" y="3505200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preparation for presentations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0" y="4114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88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6793" r="19927" b="2474"/>
          <a:stretch/>
        </p:blipFill>
        <p:spPr bwMode="auto">
          <a:xfrm>
            <a:off x="1066800" y="533400"/>
            <a:ext cx="6307810" cy="563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00400" y="2514600"/>
            <a:ext cx="3429000" cy="14478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viscous effects in incompressible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08481"/>
              </p:ext>
            </p:extLst>
          </p:nvPr>
        </p:nvGraphicFramePr>
        <p:xfrm>
          <a:off x="228600" y="1199079"/>
          <a:ext cx="8624887" cy="169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79" name="数式" r:id="rId3" imgW="3365280" imgH="660240" progId="Equation.3">
                  <p:embed/>
                </p:oleObj>
              </mc:Choice>
              <mc:Fallback>
                <p:oleObj name="数式" r:id="rId3" imgW="336528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9079"/>
                        <a:ext cx="8624887" cy="1696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429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general effects of viscosity on fluid equations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solution to the linearized equations for the case of steady-state flow of a sphere of radius 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Infer the drag force needed to maintain the steady-state flow</a:t>
            </a:r>
          </a:p>
        </p:txBody>
      </p:sp>
      <p:sp>
        <p:nvSpPr>
          <p:cNvPr id="8" name="Oval 7"/>
          <p:cNvSpPr/>
          <p:nvPr/>
        </p:nvSpPr>
        <p:spPr>
          <a:xfrm>
            <a:off x="3788525" y="2804160"/>
            <a:ext cx="609600" cy="609600"/>
          </a:xfrm>
          <a:prstGeom prst="ellipse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93325" y="3108960"/>
            <a:ext cx="14692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26472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81400" y="3581400"/>
            <a:ext cx="1219200" cy="0"/>
          </a:xfrm>
          <a:prstGeom prst="straightConnector1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200" y="3272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48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843866"/>
              </p:ext>
            </p:extLst>
          </p:nvPr>
        </p:nvGraphicFramePr>
        <p:xfrm>
          <a:off x="228600" y="457200"/>
          <a:ext cx="862488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0" name="数式" r:id="rId3" imgW="3365280" imgH="660240" progId="Equation.3">
                  <p:embed/>
                </p:oleObj>
              </mc:Choice>
              <mc:Fallback>
                <p:oleObj name="数式" r:id="rId3" imgW="336528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8624888" cy="169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1948"/>
              </p:ext>
            </p:extLst>
          </p:nvPr>
        </p:nvGraphicFramePr>
        <p:xfrm>
          <a:off x="1271588" y="2449513"/>
          <a:ext cx="6997700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1" name="数式" r:id="rId5" imgW="2730240" imgH="1346040" progId="Equation.3">
                  <p:embed/>
                </p:oleObj>
              </mc:Choice>
              <mc:Fallback>
                <p:oleObj name="数式" r:id="rId5" imgW="273024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2449513"/>
                        <a:ext cx="6997700" cy="346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6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PHY 711 -- Assignment #</a:t>
            </a:r>
            <a:r>
              <a:rPr lang="en-US" sz="2400" b="1" dirty="0" smtClean="0"/>
              <a:t>22     </a:t>
            </a:r>
            <a:r>
              <a:rPr lang="en-US" sz="2400" dirty="0" smtClean="0"/>
              <a:t>Nov</a:t>
            </a:r>
            <a:r>
              <a:rPr lang="en-US" sz="2400" dirty="0"/>
              <a:t>. 06, 2013</a:t>
            </a:r>
          </a:p>
          <a:p>
            <a:r>
              <a:rPr lang="en-US" sz="2400" dirty="0"/>
              <a:t>Continue reading Chapter 9 in </a:t>
            </a:r>
            <a:r>
              <a:rPr lang="en-US" sz="2400" b="1" dirty="0"/>
              <a:t>Fetter &amp; </a:t>
            </a:r>
            <a:r>
              <a:rPr lang="en-US" sz="2400" b="1" dirty="0" err="1"/>
              <a:t>Walecka</a:t>
            </a:r>
            <a:r>
              <a:rPr lang="en-US" sz="2400" dirty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Determine </a:t>
            </a:r>
            <a:r>
              <a:rPr lang="en-US" sz="2400" dirty="0"/>
              <a:t>the form of the velocity potential for an incompressible fluid representing uniform velocity in the </a:t>
            </a:r>
            <a:r>
              <a:rPr lang="en-US" sz="2400" b="1" dirty="0"/>
              <a:t>z</a:t>
            </a:r>
            <a:r>
              <a:rPr lang="en-US" sz="2400" dirty="0"/>
              <a:t> direction at large distances from a spherical obstruction of radius </a:t>
            </a:r>
            <a:r>
              <a:rPr lang="en-US" sz="2400" i="1" dirty="0"/>
              <a:t>a</a:t>
            </a:r>
            <a:r>
              <a:rPr lang="en-US" sz="2400" dirty="0"/>
              <a:t>. Find the form of the velocity potential and the velocity field for all </a:t>
            </a:r>
            <a:r>
              <a:rPr lang="en-US" sz="2400" i="1" dirty="0"/>
              <a:t>r &gt; a</a:t>
            </a:r>
            <a:r>
              <a:rPr lang="en-US" sz="2400" dirty="0"/>
              <a:t>. Assume that the velocity in the radial direction is 0 for </a:t>
            </a:r>
            <a:r>
              <a:rPr lang="en-US" sz="2400" i="1" dirty="0"/>
              <a:t>r = a</a:t>
            </a:r>
            <a:r>
              <a:rPr lang="en-US" sz="2400" dirty="0"/>
              <a:t> and assume that the velocity is uniform in the azimuthal direction. </a:t>
            </a: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390146" name="Picture 2" descr="http://urbana.mie.uc.edu/yliu/Images/Stokes_Flow_Around_A_Cylind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3057143" cy="26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550608"/>
              </p:ext>
            </p:extLst>
          </p:nvPr>
        </p:nvGraphicFramePr>
        <p:xfrm>
          <a:off x="387350" y="4267200"/>
          <a:ext cx="4687888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2" name="数式" r:id="rId4" imgW="1828800" imgH="736560" progId="Equation.3">
                  <p:embed/>
                </p:oleObj>
              </mc:Choice>
              <mc:Fallback>
                <p:oleObj name="数式" r:id="rId4" imgW="182880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267200"/>
                        <a:ext cx="4687888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0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23186"/>
              </p:ext>
            </p:extLst>
          </p:nvPr>
        </p:nvGraphicFramePr>
        <p:xfrm>
          <a:off x="187325" y="628650"/>
          <a:ext cx="88804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22" name="数式" r:id="rId3" imgW="3695400" imgH="1091880" progId="Equation.3">
                  <p:embed/>
                </p:oleObj>
              </mc:Choice>
              <mc:Fallback>
                <p:oleObj name="数式" r:id="rId3" imgW="36954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628650"/>
                        <a:ext cx="8880475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299015"/>
              </p:ext>
            </p:extLst>
          </p:nvPr>
        </p:nvGraphicFramePr>
        <p:xfrm>
          <a:off x="533400" y="3276600"/>
          <a:ext cx="5675313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23" name="数式" r:id="rId5" imgW="2361960" imgH="1371600" progId="Equation.3">
                  <p:embed/>
                </p:oleObj>
              </mc:Choice>
              <mc:Fallback>
                <p:oleObj name="数式" r:id="rId5" imgW="236196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5675313" cy="330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1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79038"/>
              </p:ext>
            </p:extLst>
          </p:nvPr>
        </p:nvGraphicFramePr>
        <p:xfrm>
          <a:off x="723899" y="1011238"/>
          <a:ext cx="8267701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79" name="数式" r:id="rId3" imgW="3441600" imgH="1168200" progId="Equation.3">
                  <p:embed/>
                </p:oleObj>
              </mc:Choice>
              <mc:Fallback>
                <p:oleObj name="数式" r:id="rId3" imgW="344160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899" y="1011238"/>
                        <a:ext cx="8267701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556642"/>
              </p:ext>
            </p:extLst>
          </p:nvPr>
        </p:nvGraphicFramePr>
        <p:xfrm>
          <a:off x="834231" y="3962400"/>
          <a:ext cx="6713537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80" name="数式" r:id="rId5" imgW="2793960" imgH="482400" progId="Equation.3">
                  <p:embed/>
                </p:oleObj>
              </mc:Choice>
              <mc:Fallback>
                <p:oleObj name="数式" r:id="rId5" imgW="27939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231" y="3962400"/>
                        <a:ext cx="6713537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8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11/24/2013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84658"/>
              </p:ext>
            </p:extLst>
          </p:nvPr>
        </p:nvGraphicFramePr>
        <p:xfrm>
          <a:off x="304800" y="228600"/>
          <a:ext cx="8662988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38" name="数式" r:id="rId3" imgW="3606480" imgH="1180800" progId="Equation.3">
                  <p:embed/>
                </p:oleObj>
              </mc:Choice>
              <mc:Fallback>
                <p:oleObj name="数式" r:id="rId3" imgW="3606480" imgH="1180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662988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754994"/>
              </p:ext>
            </p:extLst>
          </p:nvPr>
        </p:nvGraphicFramePr>
        <p:xfrm>
          <a:off x="228600" y="3200400"/>
          <a:ext cx="8783637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39" name="数式" r:id="rId5" imgW="3657600" imgH="1333440" progId="Equation.3">
                  <p:embed/>
                </p:oleObj>
              </mc:Choice>
              <mc:Fallback>
                <p:oleObj name="数式" r:id="rId5" imgW="365760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00400"/>
                        <a:ext cx="8783637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6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23115</TotalTime>
  <Words>293</Words>
  <Application>Microsoft Office PowerPoint</Application>
  <PresentationFormat>On-screen Show (4:3)</PresentationFormat>
  <Paragraphs>60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1041</cp:revision>
  <cp:lastPrinted>2012-11-28T16:21:03Z</cp:lastPrinted>
  <dcterms:created xsi:type="dcterms:W3CDTF">2012-01-10T18:32:24Z</dcterms:created>
  <dcterms:modified xsi:type="dcterms:W3CDTF">2013-11-25T16:08:33Z</dcterms:modified>
</cp:coreProperties>
</file>