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63" r:id="rId4"/>
    <p:sldId id="374" r:id="rId5"/>
    <p:sldId id="364" r:id="rId6"/>
    <p:sldId id="367" r:id="rId7"/>
    <p:sldId id="368" r:id="rId8"/>
    <p:sldId id="369" r:id="rId9"/>
    <p:sldId id="370" r:id="rId10"/>
    <p:sldId id="375" r:id="rId11"/>
    <p:sldId id="372" r:id="rId12"/>
    <p:sldId id="373" r:id="rId13"/>
    <p:sldId id="378" r:id="rId14"/>
    <p:sldId id="379" r:id="rId15"/>
    <p:sldId id="380" r:id="rId16"/>
    <p:sldId id="381" r:id="rId17"/>
    <p:sldId id="382" r:id="rId18"/>
    <p:sldId id="383" r:id="rId19"/>
    <p:sldId id="384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71" d="100"/>
          <a:sy n="71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.edu/Encyclopedia_SI/nmah/pendulum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png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2 – Physics described in an accelerated coordinate frame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Linear acceleration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Angular acceleration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Foucault pendulum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670181"/>
              </p:ext>
            </p:extLst>
          </p:nvPr>
        </p:nvGraphicFramePr>
        <p:xfrm>
          <a:off x="7252048" y="609600"/>
          <a:ext cx="1663352" cy="99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数式" r:id="rId3" imgW="799920" imgH="482400" progId="Equation.3">
                  <p:embed/>
                </p:oleObj>
              </mc:Choice>
              <mc:Fallback>
                <p:oleObj name="数式" r:id="rId3" imgW="79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2048" y="609600"/>
                        <a:ext cx="1663352" cy="99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Newton’s laws in a coordinate system which has an angular velocity        and linear acceleration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57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denote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1493"/>
              </p:ext>
            </p:extLst>
          </p:nvPr>
        </p:nvGraphicFramePr>
        <p:xfrm>
          <a:off x="228600" y="2895600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19600" y="43434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91400" y="426339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9908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8920" y="481202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16263"/>
              </p:ext>
            </p:extLst>
          </p:nvPr>
        </p:nvGraphicFramePr>
        <p:xfrm>
          <a:off x="3581400" y="762000"/>
          <a:ext cx="457200" cy="41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数式" r:id="rId7" imgW="152280" imgH="139680" progId="Equation.3">
                  <p:embed/>
                </p:oleObj>
              </mc:Choice>
              <mc:Fallback>
                <p:oleObj name="数式" r:id="rId7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762000"/>
                        <a:ext cx="457200" cy="41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8749"/>
              </p:ext>
            </p:extLst>
          </p:nvPr>
        </p:nvGraphicFramePr>
        <p:xfrm>
          <a:off x="609600" y="5019713"/>
          <a:ext cx="76041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9" name="数式" r:id="rId6" imgW="4330440" imgH="711000" progId="Equation.3">
                  <p:embed/>
                </p:oleObj>
              </mc:Choice>
              <mc:Fallback>
                <p:oleObj name="数式" r:id="rId6" imgW="43304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9713"/>
                        <a:ext cx="76041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5507809" y="2186910"/>
            <a:ext cx="3483791" cy="322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Non-inertial effects on effective gravitational “constant”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828"/>
              </p:ext>
            </p:extLst>
          </p:nvPr>
        </p:nvGraphicFramePr>
        <p:xfrm>
          <a:off x="533400" y="1066800"/>
          <a:ext cx="760412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数式" r:id="rId4" imgW="4330440" imgH="2616120" progId="Equation.3">
                  <p:embed/>
                </p:oleObj>
              </mc:Choice>
              <mc:Fallback>
                <p:oleObj name="数式" r:id="rId4" imgW="4330440" imgH="2616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0412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52600" y="563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9.80 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3340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0.03 </a:t>
            </a:r>
            <a:r>
              <a:rPr lang="en-US" sz="2400" dirty="0" smtClean="0">
                <a:latin typeface="+mj-lt"/>
              </a:rPr>
              <a:t>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254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4212"/>
            <a:ext cx="9144000" cy="428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4254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http://www.si.edu/Encyclopedia_SI/nmah/pendulum.htm</a:t>
            </a:r>
            <a:endParaRPr lang="en-US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Foucault </a:t>
            </a:r>
            <a:r>
              <a:rPr lang="en-US" dirty="0" smtClean="0"/>
              <a:t>pendulum was </a:t>
            </a:r>
            <a:r>
              <a:rPr lang="en-US" dirty="0"/>
              <a:t>displayed for many years in the Smithsonian's National Museum of American </a:t>
            </a:r>
            <a:r>
              <a:rPr lang="en-US" dirty="0" smtClean="0"/>
              <a:t>History.  It is named </a:t>
            </a:r>
            <a:r>
              <a:rPr lang="en-US" dirty="0"/>
              <a:t>for the French physicist Jean Foucault </a:t>
            </a:r>
            <a:r>
              <a:rPr lang="en-US" dirty="0" smtClean="0"/>
              <a:t>who </a:t>
            </a:r>
            <a:r>
              <a:rPr lang="en-US" dirty="0"/>
              <a:t>first used it in 1851 to demonstrate the rotation of the earth.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76400" y="31242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54630" y="27813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51546"/>
              </p:ext>
            </p:extLst>
          </p:nvPr>
        </p:nvGraphicFramePr>
        <p:xfrm>
          <a:off x="777875" y="990600"/>
          <a:ext cx="7604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数式" r:id="rId3" imgW="4330440" imgH="482400" progId="Equation.3">
                  <p:embed/>
                </p:oleObj>
              </mc:Choice>
              <mc:Fallback>
                <p:oleObj name="数式" r:id="rId3" imgW="4330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990600"/>
                        <a:ext cx="76041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of motion on Earth’s surface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2514600" y="27891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69870" y="26098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31242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4260" y="35737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32004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30524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395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2662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endCxn id="7" idx="0"/>
          </p:cNvCxnSpPr>
          <p:nvPr/>
        </p:nvCxnSpPr>
        <p:spPr>
          <a:xfrm flipV="1">
            <a:off x="2743200" y="31242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3424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5334000" y="2609850"/>
            <a:ext cx="3194539" cy="28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552923"/>
              </p:ext>
            </p:extLst>
          </p:nvPr>
        </p:nvGraphicFramePr>
        <p:xfrm>
          <a:off x="2438400" y="5708650"/>
          <a:ext cx="26082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5" name="数式" r:id="rId6" imgW="1485720" imgH="177480" progId="Equation.3">
                  <p:embed/>
                </p:oleObj>
              </mc:Choice>
              <mc:Fallback>
                <p:oleObj name="数式" r:id="rId6" imgW="148572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08650"/>
                        <a:ext cx="2608262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0" y="543252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1599"/>
              </p:ext>
            </p:extLst>
          </p:nvPr>
        </p:nvGraphicFramePr>
        <p:xfrm>
          <a:off x="860425" y="4114800"/>
          <a:ext cx="621982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数式" r:id="rId4" imgW="3543120" imgH="1320480" progId="Equation.3">
                  <p:embed/>
                </p:oleObj>
              </mc:Choice>
              <mc:Fallback>
                <p:oleObj name="数式" r:id="rId4" imgW="354312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4114800"/>
                        <a:ext cx="621982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1639"/>
              </p:ext>
            </p:extLst>
          </p:nvPr>
        </p:nvGraphicFramePr>
        <p:xfrm>
          <a:off x="2962275" y="11430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数式" r:id="rId6" imgW="2869920" imgH="482400" progId="Equation.3">
                  <p:embed/>
                </p:oleObj>
              </mc:Choice>
              <mc:Fallback>
                <p:oleObj name="数式" r:id="rId6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1430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20717"/>
              </p:ext>
            </p:extLst>
          </p:nvPr>
        </p:nvGraphicFramePr>
        <p:xfrm>
          <a:off x="228600" y="6858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数式" r:id="rId4" imgW="2869920" imgH="482400" progId="Equation.3">
                  <p:embed/>
                </p:oleObj>
              </mc:Choice>
              <mc:Fallback>
                <p:oleObj name="数式" r:id="rId4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18258"/>
              </p:ext>
            </p:extLst>
          </p:nvPr>
        </p:nvGraphicFramePr>
        <p:xfrm>
          <a:off x="228600" y="1828800"/>
          <a:ext cx="4635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数式" r:id="rId6" imgW="2641320" imgH="660240" progId="Equation.3">
                  <p:embed/>
                </p:oleObj>
              </mc:Choice>
              <mc:Fallback>
                <p:oleObj name="数式" r:id="rId6" imgW="2641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46355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78882"/>
              </p:ext>
            </p:extLst>
          </p:nvPr>
        </p:nvGraphicFramePr>
        <p:xfrm>
          <a:off x="385763" y="3411538"/>
          <a:ext cx="376713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数式" r:id="rId8" imgW="2145960" imgH="1574640" progId="Equation.3">
                  <p:embed/>
                </p:oleObj>
              </mc:Choice>
              <mc:Fallback>
                <p:oleObj name="数式" r:id="rId8" imgW="214596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1538"/>
                        <a:ext cx="376713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792"/>
              </p:ext>
            </p:extLst>
          </p:nvPr>
        </p:nvGraphicFramePr>
        <p:xfrm>
          <a:off x="492125" y="1054100"/>
          <a:ext cx="229393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数式" r:id="rId4" imgW="1307880" imgH="812520" progId="Equation.3">
                  <p:embed/>
                </p:oleObj>
              </mc:Choice>
              <mc:Fallback>
                <p:oleObj name="数式" r:id="rId4" imgW="1307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54100"/>
                        <a:ext cx="2293938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5552"/>
              </p:ext>
            </p:extLst>
          </p:nvPr>
        </p:nvGraphicFramePr>
        <p:xfrm>
          <a:off x="438150" y="2909888"/>
          <a:ext cx="367665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数式" r:id="rId6" imgW="2095200" imgH="1752480" progId="Equation.3">
                  <p:embed/>
                </p:oleObj>
              </mc:Choice>
              <mc:Fallback>
                <p:oleObj name="数式" r:id="rId6" imgW="209520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909888"/>
                        <a:ext cx="3676650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628336"/>
              </p:ext>
            </p:extLst>
          </p:nvPr>
        </p:nvGraphicFramePr>
        <p:xfrm>
          <a:off x="393289" y="1085058"/>
          <a:ext cx="4203437" cy="3486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数式" r:id="rId5" imgW="2070000" imgH="1726920" progId="Equation.3">
                  <p:embed/>
                </p:oleObj>
              </mc:Choice>
              <mc:Fallback>
                <p:oleObj name="数式" r:id="rId5" imgW="20700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89" y="1085058"/>
                        <a:ext cx="4203437" cy="3486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48481"/>
              </p:ext>
            </p:extLst>
          </p:nvPr>
        </p:nvGraphicFramePr>
        <p:xfrm>
          <a:off x="427037" y="5106987"/>
          <a:ext cx="55927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数式" r:id="rId7" imgW="3187440" imgH="698400" progId="Equation.3">
                  <p:embed/>
                </p:oleObj>
              </mc:Choice>
              <mc:Fallback>
                <p:oleObj name="数式" r:id="rId7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5106987"/>
                        <a:ext cx="55927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175680"/>
              </p:ext>
            </p:extLst>
          </p:nvPr>
        </p:nvGraphicFramePr>
        <p:xfrm>
          <a:off x="533400" y="2514600"/>
          <a:ext cx="698976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数式" r:id="rId3" imgW="2527200" imgH="609480" progId="Equation.3">
                  <p:embed/>
                </p:oleObj>
              </mc:Choice>
              <mc:Fallback>
                <p:oleObj name="数式" r:id="rId3" imgW="25272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698976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102065"/>
              </p:ext>
            </p:extLst>
          </p:nvPr>
        </p:nvGraphicFramePr>
        <p:xfrm>
          <a:off x="381000" y="533400"/>
          <a:ext cx="840008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数式" r:id="rId5" imgW="3187440" imgH="698400" progId="Equation.3">
                  <p:embed/>
                </p:oleObj>
              </mc:Choice>
              <mc:Fallback>
                <p:oleObj name="数式" r:id="rId5" imgW="318744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8400084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715195"/>
              </p:ext>
            </p:extLst>
          </p:nvPr>
        </p:nvGraphicFramePr>
        <p:xfrm>
          <a:off x="609600" y="4406900"/>
          <a:ext cx="57213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数式" r:id="rId7" imgW="2171520" imgH="825480" progId="Equation.3">
                  <p:embed/>
                </p:oleObj>
              </mc:Choice>
              <mc:Fallback>
                <p:oleObj name="数式" r:id="rId7" imgW="2171520" imgH="825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06900"/>
                        <a:ext cx="572135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7564" r="20000" b="34339"/>
          <a:stretch/>
        </p:blipFill>
        <p:spPr bwMode="auto">
          <a:xfrm>
            <a:off x="152400" y="954021"/>
            <a:ext cx="8875759" cy="491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52400" y="52578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17454" r="10163" b="19200"/>
          <a:stretch/>
        </p:blipFill>
        <p:spPr bwMode="auto">
          <a:xfrm>
            <a:off x="0" y="762000"/>
            <a:ext cx="8976301" cy="47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0148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00800" y="2286000"/>
            <a:ext cx="195453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" t="17843" r="7703" b="13890"/>
          <a:stretch/>
        </p:blipFill>
        <p:spPr bwMode="auto">
          <a:xfrm>
            <a:off x="120322" y="542519"/>
            <a:ext cx="8947478" cy="509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37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17455" r="12622" b="4387"/>
          <a:stretch/>
        </p:blipFill>
        <p:spPr bwMode="auto">
          <a:xfrm>
            <a:off x="228600" y="76201"/>
            <a:ext cx="8915400" cy="614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Physical laws as described in non-inertial coordinate systems</a:t>
            </a:r>
          </a:p>
          <a:p>
            <a:pPr lvl="1"/>
            <a:endParaRPr lang="en-US" sz="2400" dirty="0">
              <a:latin typeface="+mj-lt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Newton’s </a:t>
            </a:r>
            <a:r>
              <a:rPr lang="en-US" sz="2400" dirty="0" smtClean="0">
                <a:latin typeface="+mj-lt"/>
              </a:rPr>
              <a:t>laws are formulated in an inertial frame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54041"/>
              </p:ext>
            </p:extLst>
          </p:nvPr>
        </p:nvGraphicFramePr>
        <p:xfrm>
          <a:off x="3005138" y="1828800"/>
          <a:ext cx="628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2" name="数式" r:id="rId3" imgW="291960" imgH="241200" progId="Equation.3">
                  <p:embed/>
                </p:oleObj>
              </mc:Choice>
              <mc:Fallback>
                <p:oleObj name="数式" r:id="rId3" imgW="2919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1828800"/>
                        <a:ext cx="628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575965"/>
              </p:ext>
            </p:extLst>
          </p:nvPr>
        </p:nvGraphicFramePr>
        <p:xfrm>
          <a:off x="2970213" y="3200400"/>
          <a:ext cx="10096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" name="数式" r:id="rId5" imgW="469800" imgH="241200" progId="Equation.3">
                  <p:embed/>
                </p:oleObj>
              </mc:Choice>
              <mc:Fallback>
                <p:oleObj name="数式" r:id="rId5" imgW="4698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200400"/>
                        <a:ext cx="10096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" y="2362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 smtClean="0"/>
              <a:t>For some problems, it is convenient to transform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equations into a non-inertial coordinate system    </a:t>
            </a:r>
          </a:p>
          <a:p>
            <a:pPr lvl="1"/>
            <a:endParaRPr lang="en-US" sz="2400" dirty="0" smtClean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644900"/>
            <a:ext cx="1879600" cy="2203450"/>
            <a:chOff x="838200" y="3644900"/>
            <a:chExt cx="1879600" cy="220345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914400" y="4038600"/>
              <a:ext cx="0" cy="16002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14400" y="5105400"/>
              <a:ext cx="990600" cy="5334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914400" y="5638800"/>
              <a:ext cx="144780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883873"/>
                </p:ext>
              </p:extLst>
            </p:nvPr>
          </p:nvGraphicFramePr>
          <p:xfrm>
            <a:off x="2362200" y="537210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4" name="数式" r:id="rId7" imgW="164880" imgH="228600" progId="Equation.3">
                    <p:embed/>
                  </p:oleObj>
                </mc:Choice>
                <mc:Fallback>
                  <p:oleObj name="数式" r:id="rId7" imgW="16488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37210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2805351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5" name="数式" r:id="rId9" imgW="164880" imgH="228600" progId="Equation.3">
                    <p:embed/>
                  </p:oleObj>
                </mc:Choice>
                <mc:Fallback>
                  <p:oleObj name="数式" r:id="rId9" imgW="164880" imgH="2286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359646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6" name="数式" r:id="rId11" imgW="164880" imgH="241200" progId="Equation.3">
                    <p:embed/>
                  </p:oleObj>
                </mc:Choice>
                <mc:Fallback>
                  <p:oleObj name="数式" r:id="rId11" imgW="1648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4953000" y="3663950"/>
            <a:ext cx="1879600" cy="2451100"/>
            <a:chOff x="838200" y="3644900"/>
            <a:chExt cx="1879600" cy="2451100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914400" y="4171950"/>
              <a:ext cx="228600" cy="14668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30" idx="2"/>
            </p:cNvCxnSpPr>
            <p:nvPr/>
          </p:nvCxnSpPr>
          <p:spPr>
            <a:xfrm flipV="1">
              <a:off x="914400" y="5257800"/>
              <a:ext cx="1168400" cy="381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914400" y="5638800"/>
              <a:ext cx="1447800" cy="36195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3390935"/>
                </p:ext>
              </p:extLst>
            </p:nvPr>
          </p:nvGraphicFramePr>
          <p:xfrm>
            <a:off x="2362200" y="56197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7" name="数式" r:id="rId13" imgW="164880" imgH="228600" progId="Equation.3">
                    <p:embed/>
                  </p:oleObj>
                </mc:Choice>
                <mc:Fallback>
                  <p:oleObj name="数式" r:id="rId1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6197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33357"/>
                </p:ext>
              </p:extLst>
            </p:nvPr>
          </p:nvGraphicFramePr>
          <p:xfrm>
            <a:off x="1905000" y="4781550"/>
            <a:ext cx="3556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8" name="数式" r:id="rId15" imgW="164880" imgH="228600" progId="Equation.3">
                    <p:embed/>
                  </p:oleObj>
                </mc:Choice>
                <mc:Fallback>
                  <p:oleObj name="数式" r:id="rId1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4781550"/>
                          <a:ext cx="35560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179381"/>
                </p:ext>
              </p:extLst>
            </p:nvPr>
          </p:nvGraphicFramePr>
          <p:xfrm>
            <a:off x="838200" y="3644900"/>
            <a:ext cx="35560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89" name="数式" r:id="rId17" imgW="164880" imgH="241200" progId="Equation.3">
                    <p:embed/>
                  </p:oleObj>
                </mc:Choice>
                <mc:Fallback>
                  <p:oleObj name="数式" r:id="rId17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3644900"/>
                          <a:ext cx="355600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44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Comparison of analysis in “inertial frame” versus “non-inertial frame”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64206"/>
              </p:ext>
            </p:extLst>
          </p:nvPr>
        </p:nvGraphicFramePr>
        <p:xfrm>
          <a:off x="838200" y="1219200"/>
          <a:ext cx="6073775" cy="497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数式" r:id="rId3" imgW="2819160" imgH="2387520" progId="Equation.3">
                  <p:embed/>
                </p:oleObj>
              </mc:Choice>
              <mc:Fallback>
                <p:oleObj name="数式" r:id="rId3" imgW="2819160" imgH="2387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6073775" cy="497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3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850" y="222557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43200" y="1676400"/>
            <a:ext cx="0" cy="28956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743200" y="4572000"/>
            <a:ext cx="3124200" cy="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81200" y="1752600"/>
            <a:ext cx="762000" cy="28194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743200" y="4210050"/>
            <a:ext cx="2971800" cy="381000"/>
          </a:xfrm>
          <a:prstGeom prst="straightConnector1">
            <a:avLst/>
          </a:prstGeom>
          <a:ln w="3810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1219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41103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endParaRPr lang="en-US" sz="2400" i="1" dirty="0" smtClean="0">
              <a:latin typeface="Symbol" pitchFamily="18" charset="2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15416"/>
              </p:ext>
            </p:extLst>
          </p:nvPr>
        </p:nvGraphicFramePr>
        <p:xfrm>
          <a:off x="6096000" y="4297362"/>
          <a:ext cx="355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97362"/>
                        <a:ext cx="3556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945886"/>
              </p:ext>
            </p:extLst>
          </p:nvPr>
        </p:nvGraphicFramePr>
        <p:xfrm>
          <a:off x="2832100" y="1198563"/>
          <a:ext cx="3286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" name="数式" r:id="rId5" imgW="152280" imgH="215640" progId="Equation.3">
                  <p:embed/>
                </p:oleObj>
              </mc:Choice>
              <mc:Fallback>
                <p:oleObj name="数式" r:id="rId5" imgW="15228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198563"/>
                        <a:ext cx="3286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60019"/>
              </p:ext>
            </p:extLst>
          </p:nvPr>
        </p:nvGraphicFramePr>
        <p:xfrm>
          <a:off x="5176838" y="4144963"/>
          <a:ext cx="5191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" name="数式" r:id="rId7" imgW="241200" imgH="241200" progId="Equation.3">
                  <p:embed/>
                </p:oleObj>
              </mc:Choice>
              <mc:Fallback>
                <p:oleObj name="数式" r:id="rId7" imgW="241200" imgH="241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838" y="4144963"/>
                        <a:ext cx="5191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9673"/>
              </p:ext>
            </p:extLst>
          </p:nvPr>
        </p:nvGraphicFramePr>
        <p:xfrm>
          <a:off x="2101850" y="1905000"/>
          <a:ext cx="520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3" name="数式" r:id="rId9" imgW="241200" imgH="215640" progId="Equation.3">
                  <p:embed/>
                </p:oleObj>
              </mc:Choice>
              <mc:Fallback>
                <p:oleObj name="数式" r:id="rId9" imgW="24120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1905000"/>
                        <a:ext cx="5207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26766"/>
              </p:ext>
            </p:extLst>
          </p:nvPr>
        </p:nvGraphicFramePr>
        <p:xfrm>
          <a:off x="6192838" y="630238"/>
          <a:ext cx="193992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数式" r:id="rId11" imgW="901440" imgH="1777680" progId="Equation.3">
                  <p:embed/>
                </p:oleObj>
              </mc:Choice>
              <mc:Fallback>
                <p:oleObj name="数式" r:id="rId11" imgW="901440" imgH="17776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30238"/>
                        <a:ext cx="193992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9/4/2013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2013 --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419204"/>
              </p:ext>
            </p:extLst>
          </p:nvPr>
        </p:nvGraphicFramePr>
        <p:xfrm>
          <a:off x="1447800" y="685800"/>
          <a:ext cx="45148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2" name="数式" r:id="rId3" imgW="2095200" imgH="939600" progId="Equation.3">
                  <p:embed/>
                </p:oleObj>
              </mc:Choice>
              <mc:Fallback>
                <p:oleObj name="数式" r:id="rId3" imgW="209520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85800"/>
                        <a:ext cx="4514850" cy="196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200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Effects on acceleration (rotation only):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40322"/>
              </p:ext>
            </p:extLst>
          </p:nvPr>
        </p:nvGraphicFramePr>
        <p:xfrm>
          <a:off x="546100" y="3922712"/>
          <a:ext cx="82931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3" name="数式" r:id="rId5" imgW="3848040" imgH="1041120" progId="Equation.3">
                  <p:embed/>
                </p:oleObj>
              </mc:Choice>
              <mc:Fallback>
                <p:oleObj name="数式" r:id="rId5" imgW="3848040" imgH="1041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3922712"/>
                        <a:ext cx="82931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3850" y="222557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Properties of the frame motion (rotation only)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23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5207</TotalTime>
  <Words>434</Words>
  <Application>Microsoft Office PowerPoint</Application>
  <PresentationFormat>On-screen Show (4:3)</PresentationFormat>
  <Paragraphs>100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275</cp:revision>
  <cp:lastPrinted>2013-09-05T18:55:36Z</cp:lastPrinted>
  <dcterms:created xsi:type="dcterms:W3CDTF">2012-01-10T18:32:24Z</dcterms:created>
  <dcterms:modified xsi:type="dcterms:W3CDTF">2013-09-05T18:56:07Z</dcterms:modified>
</cp:coreProperties>
</file>