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54" r:id="rId3"/>
    <p:sldId id="367" r:id="rId4"/>
    <p:sldId id="355" r:id="rId5"/>
    <p:sldId id="357" r:id="rId6"/>
    <p:sldId id="356" r:id="rId7"/>
    <p:sldId id="358" r:id="rId8"/>
    <p:sldId id="359" r:id="rId9"/>
    <p:sldId id="360" r:id="rId10"/>
    <p:sldId id="361" r:id="rId11"/>
    <p:sldId id="362" r:id="rId12"/>
    <p:sldId id="363" r:id="rId13"/>
    <p:sldId id="368" r:id="rId14"/>
    <p:sldId id="364" r:id="rId15"/>
    <p:sldId id="365" r:id="rId16"/>
    <p:sldId id="366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71" d="100"/>
          <a:sy n="7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 –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</a:t>
            </a:r>
            <a:r>
              <a:rPr lang="en-US" sz="3200" b="1" dirty="0" smtClean="0">
                <a:solidFill>
                  <a:schemeClr val="folHlink"/>
                </a:solidFill>
              </a:rPr>
              <a:t>irst focusing on the “calculus of variation”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5791200"/>
            <a:ext cx="1219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546061"/>
              </p:ext>
            </p:extLst>
          </p:nvPr>
        </p:nvGraphicFramePr>
        <p:xfrm>
          <a:off x="457200" y="190500"/>
          <a:ext cx="735488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1" name="数式" r:id="rId3" imgW="3479760" imgH="1930320" progId="Equation.3">
                  <p:embed/>
                </p:oleObj>
              </mc:Choice>
              <mc:Fallback>
                <p:oleObj name="数式" r:id="rId3" imgW="3479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"/>
                        <a:ext cx="735488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74576"/>
              </p:ext>
            </p:extLst>
          </p:nvPr>
        </p:nvGraphicFramePr>
        <p:xfrm>
          <a:off x="533400" y="4013200"/>
          <a:ext cx="579755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2" name="数式" r:id="rId5" imgW="2743200" imgH="1028520" progId="Equation.3">
                  <p:embed/>
                </p:oleObj>
              </mc:Choice>
              <mc:Fallback>
                <p:oleObj name="数式" r:id="rId5" imgW="2743200" imgH="102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13200"/>
                        <a:ext cx="579755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 smtClean="0">
                <a:latin typeface="+mj-lt"/>
              </a:rPr>
              <a:t>i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x</a:t>
            </a:r>
            <a:r>
              <a:rPr lang="en-US" sz="2400" b="1" i="1" baseline="-25000" dirty="0" err="1" smtClean="0">
                <a:latin typeface="+mj-lt"/>
              </a:rPr>
              <a:t>f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 smtClean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55814"/>
              </p:ext>
            </p:extLst>
          </p:nvPr>
        </p:nvGraphicFramePr>
        <p:xfrm>
          <a:off x="477837" y="203200"/>
          <a:ext cx="813276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4" name="数式" r:id="rId4" imgW="3848040" imgH="1955520" progId="Equation.3">
                  <p:embed/>
                </p:oleObj>
              </mc:Choice>
              <mc:Fallback>
                <p:oleObj name="数式" r:id="rId4" imgW="384804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" y="203200"/>
                        <a:ext cx="8132763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151487"/>
              </p:ext>
            </p:extLst>
          </p:nvPr>
        </p:nvGraphicFramePr>
        <p:xfrm>
          <a:off x="1828800" y="838200"/>
          <a:ext cx="4725988" cy="4559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数式" r:id="rId3" imgW="2234880" imgH="2158920" progId="Equation.3">
                  <p:embed/>
                </p:oleObj>
              </mc:Choice>
              <mc:Fallback>
                <p:oleObj name="数式" r:id="rId3" imgW="223488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838200"/>
                        <a:ext cx="4725988" cy="4559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pPr lvl="1"/>
            <a:r>
              <a:rPr lang="en-US" sz="2000" dirty="0" smtClean="0">
                <a:latin typeface="+mj-lt"/>
              </a:rPr>
              <a:t>(Courtesy of F. B. Hildebrand, Methods of Applied Mathematics)</a:t>
            </a:r>
            <a:endParaRPr lang="en-US" sz="20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691710"/>
              </p:ext>
            </p:extLst>
          </p:nvPr>
        </p:nvGraphicFramePr>
        <p:xfrm>
          <a:off x="969963" y="1743075"/>
          <a:ext cx="6443662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数式" r:id="rId3" imgW="3047760" imgH="2133360" progId="Equation.3">
                  <p:embed/>
                </p:oleObj>
              </mc:Choice>
              <mc:Fallback>
                <p:oleObj name="数式" r:id="rId3" imgW="3047760" imgH="2133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743075"/>
                        <a:ext cx="6443662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25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7"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8"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75319"/>
              </p:ext>
            </p:extLst>
          </p:nvPr>
        </p:nvGraphicFramePr>
        <p:xfrm>
          <a:off x="152400" y="381000"/>
          <a:ext cx="6353175" cy="598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数式" r:id="rId3" imgW="3288960" imgH="3098520" progId="Equation.3">
                  <p:embed/>
                </p:oleObj>
              </mc:Choice>
              <mc:Fallback>
                <p:oleObj name="数式" r:id="rId3" imgW="3288960" imgH="309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6353175" cy="598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84895"/>
              </p:ext>
            </p:extLst>
          </p:nvPr>
        </p:nvGraphicFramePr>
        <p:xfrm>
          <a:off x="4592472" y="2362200"/>
          <a:ext cx="439912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8" name="数式" r:id="rId5" imgW="2717640" imgH="2400120" progId="Equation.3">
                  <p:embed/>
                </p:oleObj>
              </mc:Choice>
              <mc:Fallback>
                <p:oleObj name="数式" r:id="rId5" imgW="2717640" imgH="240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472" y="2362200"/>
                        <a:ext cx="4399128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1" t="40000" r="14206" b="22368"/>
          <a:stretch/>
        </p:blipFill>
        <p:spPr bwMode="auto">
          <a:xfrm>
            <a:off x="838200" y="2057400"/>
            <a:ext cx="7866529" cy="308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09600" y="4487008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" t="27400" r="2628" b="19267"/>
          <a:stretch/>
        </p:blipFill>
        <p:spPr bwMode="auto">
          <a:xfrm>
            <a:off x="533400" y="1066800"/>
            <a:ext cx="8083006" cy="436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6800" y="4495800"/>
            <a:ext cx="7549606" cy="533400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81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Comment on HW #3</a:t>
            </a:r>
          </a:p>
        </p:txBody>
      </p:sp>
    </p:spTree>
    <p:extLst>
      <p:ext uri="{BB962C8B-B14F-4D97-AF65-F5344CB8AC3E}">
        <p14:creationId xmlns:p14="http://schemas.microsoft.com/office/powerpoint/2010/main" val="66141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Chapter 3, the notion of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dynamics is developed; reformulating Newton’s laws in terms of minimization of related functions.  In preparation, we need to develop a mathematical tool known as “the calculus of variation”.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2209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4480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</p:spTree>
    <p:extLst>
      <p:ext uri="{BB962C8B-B14F-4D97-AF65-F5344CB8AC3E}">
        <p14:creationId xmlns:p14="http://schemas.microsoft.com/office/powerpoint/2010/main" val="1714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5455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99503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9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03644"/>
              </p:ext>
            </p:extLst>
          </p:nvPr>
        </p:nvGraphicFramePr>
        <p:xfrm>
          <a:off x="1755775" y="730250"/>
          <a:ext cx="60293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0" name="数式" r:id="rId6" imgW="2755800" imgH="850680" progId="Equation.3">
                  <p:embed/>
                </p:oleObj>
              </mc:Choice>
              <mc:Fallback>
                <p:oleObj name="数式" r:id="rId6" imgW="27558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730250"/>
                        <a:ext cx="6029325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7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Functional minimization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97928"/>
              </p:ext>
            </p:extLst>
          </p:nvPr>
        </p:nvGraphicFramePr>
        <p:xfrm>
          <a:off x="762001" y="581352"/>
          <a:ext cx="7543800" cy="295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2" name="数式" r:id="rId3" imgW="3568680" imgH="1396800" progId="Equation.3">
                  <p:embed/>
                </p:oleObj>
              </mc:Choice>
              <mc:Fallback>
                <p:oleObj name="数式" r:id="rId3" imgW="3568680" imgH="139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581352"/>
                        <a:ext cx="7543800" cy="2950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10390"/>
              </p:ext>
            </p:extLst>
          </p:nvPr>
        </p:nvGraphicFramePr>
        <p:xfrm>
          <a:off x="305753" y="4038600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3" name="数式" r:id="rId6" imgW="1295280" imgH="711000" progId="Equation.3">
                  <p:embed/>
                </p:oleObj>
              </mc:Choice>
              <mc:Fallback>
                <p:oleObj name="数式" r:id="rId6" imgW="1295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3" y="4038600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047748"/>
              </p:ext>
            </p:extLst>
          </p:nvPr>
        </p:nvGraphicFramePr>
        <p:xfrm>
          <a:off x="152400" y="304800"/>
          <a:ext cx="2738438" cy="262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1" name="数式" r:id="rId3" imgW="1295280" imgH="1244520" progId="Equation.3">
                  <p:embed/>
                </p:oleObj>
              </mc:Choice>
              <mc:Fallback>
                <p:oleObj name="数式" r:id="rId3" imgW="1295280" imgH="1244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2738438" cy="2628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1524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45989"/>
              </p:ext>
            </p:extLst>
          </p:nvPr>
        </p:nvGraphicFramePr>
        <p:xfrm>
          <a:off x="1811337" y="2924175"/>
          <a:ext cx="596106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2" name="数式" r:id="rId6" imgW="2819160" imgH="1650960" progId="Equation.3">
                  <p:embed/>
                </p:oleObj>
              </mc:Choice>
              <mc:Fallback>
                <p:oleObj name="数式" r:id="rId6" imgW="281916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7" y="2924175"/>
                        <a:ext cx="5961063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8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301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Calculus of variation example for a pure integral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81916"/>
              </p:ext>
            </p:extLst>
          </p:nvPr>
        </p:nvGraphicFramePr>
        <p:xfrm>
          <a:off x="750887" y="550872"/>
          <a:ext cx="7489825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0" name="数式" r:id="rId3" imgW="3543120" imgH="1218960" progId="Equation.3">
                  <p:embed/>
                </p:oleObj>
              </mc:Choice>
              <mc:Fallback>
                <p:oleObj name="数式" r:id="rId3" imgW="354312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550872"/>
                        <a:ext cx="7489825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91545"/>
              </p:ext>
            </p:extLst>
          </p:nvPr>
        </p:nvGraphicFramePr>
        <p:xfrm>
          <a:off x="1295400" y="3309938"/>
          <a:ext cx="6278563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1" name="数式" r:id="rId5" imgW="2971800" imgH="1498320" progId="Equation.3">
                  <p:embed/>
                </p:oleObj>
              </mc:Choice>
              <mc:Fallback>
                <p:oleObj name="数式" r:id="rId5" imgW="297180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09938"/>
                        <a:ext cx="6278563" cy="316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some derivations, we find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29784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1" name="数式" r:id="rId3" imgW="4051080" imgH="1917360" progId="Equation.3">
                  <p:embed/>
                </p:oleObj>
              </mc:Choice>
              <mc:Fallback>
                <p:oleObj name="数式" r:id="rId3" imgW="4051080" imgH="1917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9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6796</TotalTime>
  <Words>330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332</cp:revision>
  <cp:lastPrinted>2012-09-03T14:51:48Z</cp:lastPrinted>
  <dcterms:created xsi:type="dcterms:W3CDTF">2012-01-10T18:32:24Z</dcterms:created>
  <dcterms:modified xsi:type="dcterms:W3CDTF">2013-09-06T13:06:24Z</dcterms:modified>
</cp:coreProperties>
</file>