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6" r:id="rId2"/>
    <p:sldId id="354" r:id="rId3"/>
    <p:sldId id="387" r:id="rId4"/>
    <p:sldId id="388" r:id="rId5"/>
    <p:sldId id="390" r:id="rId6"/>
    <p:sldId id="389" r:id="rId7"/>
    <p:sldId id="391" r:id="rId8"/>
    <p:sldId id="392" r:id="rId9"/>
    <p:sldId id="393" r:id="rId10"/>
    <p:sldId id="394" r:id="rId11"/>
    <p:sldId id="396" r:id="rId12"/>
    <p:sldId id="395" r:id="rId13"/>
    <p:sldId id="397" r:id="rId14"/>
    <p:sldId id="398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660"/>
  </p:normalViewPr>
  <p:slideViewPr>
    <p:cSldViewPr>
      <p:cViewPr varScale="1">
        <p:scale>
          <a:sx n="63" d="100"/>
          <a:sy n="63" d="100"/>
        </p:scale>
        <p:origin x="-160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9/12/2013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9/12/2013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457200"/>
            <a:ext cx="7239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</a:t>
            </a:r>
            <a:r>
              <a:rPr lang="en-US" sz="3200" b="1" dirty="0" smtClean="0"/>
              <a:t>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Continue reading Chapter 3 </a:t>
            </a:r>
            <a:r>
              <a:rPr lang="en-US" sz="3200" b="1" dirty="0" smtClean="0">
                <a:solidFill>
                  <a:schemeClr val="folHlink"/>
                </a:solidFill>
              </a:rPr>
              <a:t>&amp; 6</a:t>
            </a:r>
            <a:endParaRPr lang="en-US" sz="3200" b="1" dirty="0" smtClean="0">
              <a:solidFill>
                <a:schemeClr val="folHlink"/>
              </a:solidFill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Hamilton’s principle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Lagrange’s equations in presence of magnetic fields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Lorentz force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307383"/>
              </p:ext>
            </p:extLst>
          </p:nvPr>
        </p:nvGraphicFramePr>
        <p:xfrm>
          <a:off x="1219200" y="533400"/>
          <a:ext cx="626302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1" name="数式" r:id="rId3" imgW="2666880" imgH="393480" progId="Equation.3">
                  <p:embed/>
                </p:oleObj>
              </mc:Choice>
              <mc:Fallback>
                <p:oleObj name="数式" r:id="rId3" imgW="26668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33400"/>
                        <a:ext cx="626302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875499"/>
              </p:ext>
            </p:extLst>
          </p:nvPr>
        </p:nvGraphicFramePr>
        <p:xfrm>
          <a:off x="1295400" y="1371600"/>
          <a:ext cx="515937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2" name="数式" r:id="rId5" imgW="2197080" imgH="457200" progId="Equation.3">
                  <p:embed/>
                </p:oleObj>
              </mc:Choice>
              <mc:Fallback>
                <p:oleObj name="数式" r:id="rId5" imgW="219708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371600"/>
                        <a:ext cx="5159375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8950355"/>
              </p:ext>
            </p:extLst>
          </p:nvPr>
        </p:nvGraphicFramePr>
        <p:xfrm>
          <a:off x="852488" y="2514600"/>
          <a:ext cx="7662862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53" name="数式" r:id="rId7" imgW="3263760" imgH="1701720" progId="Equation.3">
                  <p:embed/>
                </p:oleObj>
              </mc:Choice>
              <mc:Fallback>
                <p:oleObj name="数式" r:id="rId7" imgW="3263760" imgH="17017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2514600"/>
                        <a:ext cx="7662862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618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Lorentz </a:t>
            </a:r>
            <a:r>
              <a:rPr lang="en-US" sz="2400" dirty="0" smtClean="0">
                <a:latin typeface="+mj-lt"/>
              </a:rPr>
              <a:t>force --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956607"/>
              </p:ext>
            </p:extLst>
          </p:nvPr>
        </p:nvGraphicFramePr>
        <p:xfrm>
          <a:off x="574675" y="1371600"/>
          <a:ext cx="7932738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0" name="数式" r:id="rId3" imgW="3377880" imgH="1701720" progId="Equation.3">
                  <p:embed/>
                </p:oleObj>
              </mc:Choice>
              <mc:Fallback>
                <p:oleObj name="数式" r:id="rId3" imgW="3377880" imgH="1701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1371600"/>
                        <a:ext cx="7932738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105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Lorentz force -- continued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527577"/>
              </p:ext>
            </p:extLst>
          </p:nvPr>
        </p:nvGraphicFramePr>
        <p:xfrm>
          <a:off x="704850" y="533400"/>
          <a:ext cx="5665788" cy="331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1" name="数式" r:id="rId3" imgW="2412720" imgH="1422360" progId="Equation.3">
                  <p:embed/>
                </p:oleObj>
              </mc:Choice>
              <mc:Fallback>
                <p:oleObj name="数式" r:id="rId3" imgW="2412720" imgH="1422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533400"/>
                        <a:ext cx="5665788" cy="331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140862"/>
              </p:ext>
            </p:extLst>
          </p:nvPr>
        </p:nvGraphicFramePr>
        <p:xfrm>
          <a:off x="2667000" y="3276600"/>
          <a:ext cx="6145213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2" name="数式" r:id="rId5" imgW="2616120" imgH="1041120" progId="Equation.3">
                  <p:embed/>
                </p:oleObj>
              </mc:Choice>
              <mc:Fallback>
                <p:oleObj name="数式" r:id="rId5" imgW="2616120" imgH="10411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276600"/>
                        <a:ext cx="6145213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951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Lorentz force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095179"/>
              </p:ext>
            </p:extLst>
          </p:nvPr>
        </p:nvGraphicFramePr>
        <p:xfrm>
          <a:off x="457200" y="688032"/>
          <a:ext cx="850106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7" name="数式" r:id="rId3" imgW="3619440" imgH="228600" progId="Equation.3">
                  <p:embed/>
                </p:oleObj>
              </mc:Choice>
              <mc:Fallback>
                <p:oleObj name="数式" r:id="rId3" imgW="3619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88032"/>
                        <a:ext cx="8501062" cy="531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7939544"/>
              </p:ext>
            </p:extLst>
          </p:nvPr>
        </p:nvGraphicFramePr>
        <p:xfrm>
          <a:off x="635000" y="1400175"/>
          <a:ext cx="7812088" cy="390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98" name="数式" r:id="rId5" imgW="3327120" imgH="1676160" progId="Equation.3">
                  <p:embed/>
                </p:oleObj>
              </mc:Choice>
              <mc:Fallback>
                <p:oleObj name="数式" r:id="rId5" imgW="3327120" imgH="167616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1400175"/>
                        <a:ext cx="7812088" cy="390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080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Lorentz force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988285"/>
              </p:ext>
            </p:extLst>
          </p:nvPr>
        </p:nvGraphicFramePr>
        <p:xfrm>
          <a:off x="762000" y="838200"/>
          <a:ext cx="3636962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1" name="数式" r:id="rId3" imgW="1549080" imgH="1218960" progId="Equation.3">
                  <p:embed/>
                </p:oleObj>
              </mc:Choice>
              <mc:Fallback>
                <p:oleObj name="数式" r:id="rId3" imgW="154908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838200"/>
                        <a:ext cx="3636962" cy="283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7836139"/>
              </p:ext>
            </p:extLst>
          </p:nvPr>
        </p:nvGraphicFramePr>
        <p:xfrm>
          <a:off x="4419600" y="1943100"/>
          <a:ext cx="3040062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2" name="数式" r:id="rId5" imgW="1295280" imgH="736560" progId="Equation.3">
                  <p:embed/>
                </p:oleObj>
              </mc:Choice>
              <mc:Fallback>
                <p:oleObj name="数式" r:id="rId5" imgW="1295280" imgH="736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943100"/>
                        <a:ext cx="3040062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961969"/>
              </p:ext>
            </p:extLst>
          </p:nvPr>
        </p:nvGraphicFramePr>
        <p:xfrm>
          <a:off x="2046288" y="3956050"/>
          <a:ext cx="3992562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3" name="数式" r:id="rId7" imgW="1701720" imgH="774360" progId="Equation.3">
                  <p:embed/>
                </p:oleObj>
              </mc:Choice>
              <mc:Fallback>
                <p:oleObj name="数式" r:id="rId7" imgW="1701720" imgH="774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6288" y="3956050"/>
                        <a:ext cx="3992562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797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43836" y="512826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77" t="17251" r="10407" b="23877"/>
          <a:stretch/>
        </p:blipFill>
        <p:spPr bwMode="auto">
          <a:xfrm>
            <a:off x="838200" y="457200"/>
            <a:ext cx="7979659" cy="5138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863659"/>
              </p:ext>
            </p:extLst>
          </p:nvPr>
        </p:nvGraphicFramePr>
        <p:xfrm>
          <a:off x="762000" y="1219200"/>
          <a:ext cx="7639050" cy="346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916" name="数式" r:id="rId3" imgW="3949560" imgH="1803240" progId="Equation.3">
                  <p:embed/>
                </p:oleObj>
              </mc:Choice>
              <mc:Fallback>
                <p:oleObj name="数式" r:id="rId3" imgW="394956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7639050" cy="346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Hamilton’s principle:</a:t>
            </a:r>
          </a:p>
        </p:txBody>
      </p:sp>
    </p:spTree>
    <p:extLst>
      <p:ext uri="{BB962C8B-B14F-4D97-AF65-F5344CB8AC3E}">
        <p14:creationId xmlns:p14="http://schemas.microsoft.com/office/powerpoint/2010/main" val="18385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2819400"/>
            <a:ext cx="78295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81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– simple harmonic oscillator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609946"/>
              </p:ext>
            </p:extLst>
          </p:nvPr>
        </p:nvGraphicFramePr>
        <p:xfrm>
          <a:off x="733425" y="322263"/>
          <a:ext cx="6972300" cy="282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77" name="数式" r:id="rId4" imgW="3606480" imgH="1473120" progId="Equation.3">
                  <p:embed/>
                </p:oleObj>
              </mc:Choice>
              <mc:Fallback>
                <p:oleObj name="数式" r:id="rId4" imgW="3606480" imgH="14731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425" y="322263"/>
                        <a:ext cx="6972300" cy="2827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32766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1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53200" y="4796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2</a:t>
            </a:r>
            <a:endParaRPr lang="en-US" sz="2400" b="1" i="1" dirty="0" smtClean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4495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+mj-lt"/>
              </a:rPr>
              <a:t>x</a:t>
            </a:r>
            <a:r>
              <a:rPr lang="en-US" sz="2400" b="1" i="1" baseline="-25000" dirty="0" smtClean="0">
                <a:latin typeface="+mj-lt"/>
              </a:rPr>
              <a:t>3</a:t>
            </a:r>
            <a:endParaRPr lang="en-US" sz="2400" b="1" i="1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73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4897856"/>
              </p:ext>
            </p:extLst>
          </p:nvPr>
        </p:nvGraphicFramePr>
        <p:xfrm>
          <a:off x="1266825" y="1633538"/>
          <a:ext cx="6632575" cy="263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1" name="数式" r:id="rId3" imgW="3429000" imgH="1371600" progId="Equation.3">
                  <p:embed/>
                </p:oleObj>
              </mc:Choice>
              <mc:Fallback>
                <p:oleObj name="数式" r:id="rId3" imgW="342900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825" y="1633538"/>
                        <a:ext cx="6632575" cy="263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in “proof” of Hamilton’s principle:</a:t>
            </a:r>
          </a:p>
        </p:txBody>
      </p:sp>
    </p:spTree>
    <p:extLst>
      <p:ext uri="{BB962C8B-B14F-4D97-AF65-F5344CB8AC3E}">
        <p14:creationId xmlns:p14="http://schemas.microsoft.com/office/powerpoint/2010/main" val="160208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28800" y="5105400"/>
            <a:ext cx="31242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8253669"/>
              </p:ext>
            </p:extLst>
          </p:nvPr>
        </p:nvGraphicFramePr>
        <p:xfrm>
          <a:off x="180975" y="1905000"/>
          <a:ext cx="7710488" cy="455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3" name="数式" r:id="rId3" imgW="3987720" imgH="2374560" progId="Equation.3">
                  <p:embed/>
                </p:oleObj>
              </mc:Choice>
              <mc:Fallback>
                <p:oleObj name="数式" r:id="rId3" imgW="3987720" imgH="23745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1905000"/>
                        <a:ext cx="7710488" cy="455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873625"/>
              </p:ext>
            </p:extLst>
          </p:nvPr>
        </p:nvGraphicFramePr>
        <p:xfrm>
          <a:off x="228600" y="596900"/>
          <a:ext cx="8867775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54" name="数式" r:id="rId5" imgW="4584600" imgH="685800" progId="Equation.3">
                  <p:embed/>
                </p:oleObj>
              </mc:Choice>
              <mc:Fallback>
                <p:oleObj name="数式" r:id="rId5" imgW="4584600" imgH="6858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96900"/>
                        <a:ext cx="8867775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forces:</a:t>
            </a:r>
          </a:p>
        </p:txBody>
      </p:sp>
    </p:spTree>
    <p:extLst>
      <p:ext uri="{BB962C8B-B14F-4D97-AF65-F5344CB8AC3E}">
        <p14:creationId xmlns:p14="http://schemas.microsoft.com/office/powerpoint/2010/main" val="33939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016472"/>
              </p:ext>
            </p:extLst>
          </p:nvPr>
        </p:nvGraphicFramePr>
        <p:xfrm>
          <a:off x="671513" y="914400"/>
          <a:ext cx="66579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62" name="数式" r:id="rId3" imgW="3441600" imgH="228600" progId="Equation.3">
                  <p:embed/>
                </p:oleObj>
              </mc:Choice>
              <mc:Fallback>
                <p:oleObj name="数式" r:id="rId3" imgW="3441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914400"/>
                        <a:ext cx="665797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forces,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65289"/>
              </p:ext>
            </p:extLst>
          </p:nvPr>
        </p:nvGraphicFramePr>
        <p:xfrm>
          <a:off x="838200" y="1600200"/>
          <a:ext cx="4543425" cy="1560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63" name="数式" r:id="rId5" imgW="2349360" imgH="812520" progId="Equation.3">
                  <p:embed/>
                </p:oleObj>
              </mc:Choice>
              <mc:Fallback>
                <p:oleObj name="数式" r:id="rId5" imgW="234936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00200"/>
                        <a:ext cx="4543425" cy="1560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363302"/>
              </p:ext>
            </p:extLst>
          </p:nvPr>
        </p:nvGraphicFramePr>
        <p:xfrm>
          <a:off x="920750" y="3352800"/>
          <a:ext cx="71469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64" name="数式" r:id="rId7" imgW="3695400" imgH="482400" progId="Equation.3">
                  <p:embed/>
                </p:oleObj>
              </mc:Choice>
              <mc:Fallback>
                <p:oleObj name="数式" r:id="rId7" imgW="3695400" imgH="482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3352800"/>
                        <a:ext cx="71469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051193"/>
              </p:ext>
            </p:extLst>
          </p:nvPr>
        </p:nvGraphicFramePr>
        <p:xfrm>
          <a:off x="990600" y="4267200"/>
          <a:ext cx="2087563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65" name="数式" r:id="rId9" imgW="1079280" imgH="393480" progId="Equation.3">
                  <p:embed/>
                </p:oleObj>
              </mc:Choice>
              <mc:Fallback>
                <p:oleObj name="数式" r:id="rId9" imgW="107928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267200"/>
                        <a:ext cx="2087563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842890"/>
              </p:ext>
            </p:extLst>
          </p:nvPr>
        </p:nvGraphicFramePr>
        <p:xfrm>
          <a:off x="762000" y="5208890"/>
          <a:ext cx="7437438" cy="7347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66" name="数式" r:id="rId11" imgW="4597200" imgH="457200" progId="Equation.3">
                  <p:embed/>
                </p:oleObj>
              </mc:Choice>
              <mc:Fallback>
                <p:oleObj name="数式" r:id="rId11" imgW="45972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08890"/>
                        <a:ext cx="7437438" cy="7347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612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forces,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096323"/>
              </p:ext>
            </p:extLst>
          </p:nvPr>
        </p:nvGraphicFramePr>
        <p:xfrm>
          <a:off x="838200" y="838200"/>
          <a:ext cx="7146925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8" name="数式" r:id="rId3" imgW="3695400" imgH="482400" progId="Equation.3">
                  <p:embed/>
                </p:oleObj>
              </mc:Choice>
              <mc:Fallback>
                <p:oleObj name="数式" r:id="rId3" imgW="3695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838200"/>
                        <a:ext cx="7146925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826637"/>
              </p:ext>
            </p:extLst>
          </p:nvPr>
        </p:nvGraphicFramePr>
        <p:xfrm>
          <a:off x="685801" y="1752600"/>
          <a:ext cx="7315200" cy="896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9" name="数式" r:id="rId5" imgW="3708360" imgH="457200" progId="Equation.3">
                  <p:embed/>
                </p:oleObj>
              </mc:Choice>
              <mc:Fallback>
                <p:oleObj name="数式" r:id="rId5" imgW="37083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1752600"/>
                        <a:ext cx="7315200" cy="8962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17189"/>
              </p:ext>
            </p:extLst>
          </p:nvPr>
        </p:nvGraphicFramePr>
        <p:xfrm>
          <a:off x="152400" y="2798508"/>
          <a:ext cx="8932863" cy="31450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20" name="数式" r:id="rId7" imgW="5016240" imgH="1777680" progId="Equation.3">
                  <p:embed/>
                </p:oleObj>
              </mc:Choice>
              <mc:Fallback>
                <p:oleObj name="数式" r:id="rId7" imgW="5016240" imgH="1777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798508"/>
                        <a:ext cx="8932863" cy="31450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777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" y="4267200"/>
            <a:ext cx="55626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990815"/>
              </p:ext>
            </p:extLst>
          </p:nvPr>
        </p:nvGraphicFramePr>
        <p:xfrm>
          <a:off x="622299" y="1138238"/>
          <a:ext cx="8205995" cy="389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85" name="数式" r:id="rId3" imgW="3987720" imgH="1904760" progId="Equation.3">
                  <p:embed/>
                </p:oleObj>
              </mc:Choice>
              <mc:Fallback>
                <p:oleObj name="数式" r:id="rId3" imgW="3987720" imgH="19047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138238"/>
                        <a:ext cx="8205995" cy="3890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9/13/2013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2013 --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26367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Lorentz forces, continued:</a:t>
            </a:r>
          </a:p>
        </p:txBody>
      </p:sp>
    </p:spTree>
    <p:extLst>
      <p:ext uri="{BB962C8B-B14F-4D97-AF65-F5344CB8AC3E}">
        <p14:creationId xmlns:p14="http://schemas.microsoft.com/office/powerpoint/2010/main" val="182005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7834</TotalTime>
  <Words>220</Words>
  <Application>Microsoft Office PowerPoint</Application>
  <PresentationFormat>On-screen Show (4:3)</PresentationFormat>
  <Paragraphs>64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406</cp:revision>
  <cp:lastPrinted>2012-09-19T03:01:11Z</cp:lastPrinted>
  <dcterms:created xsi:type="dcterms:W3CDTF">2012-01-10T18:32:24Z</dcterms:created>
  <dcterms:modified xsi:type="dcterms:W3CDTF">2013-09-13T05:54:36Z</dcterms:modified>
</cp:coreProperties>
</file>