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96" r:id="rId2"/>
    <p:sldId id="354" r:id="rId3"/>
    <p:sldId id="427" r:id="rId4"/>
    <p:sldId id="428" r:id="rId5"/>
    <p:sldId id="429" r:id="rId6"/>
    <p:sldId id="430" r:id="rId7"/>
    <p:sldId id="435" r:id="rId8"/>
    <p:sldId id="433" r:id="rId9"/>
    <p:sldId id="434" r:id="rId10"/>
    <p:sldId id="436" r:id="rId11"/>
    <p:sldId id="437" r:id="rId12"/>
    <p:sldId id="438" r:id="rId13"/>
    <p:sldId id="439" r:id="rId14"/>
    <p:sldId id="442" r:id="rId15"/>
    <p:sldId id="443" r:id="rId16"/>
    <p:sldId id="444" r:id="rId17"/>
    <p:sldId id="445" r:id="rId18"/>
    <p:sldId id="440" r:id="rId19"/>
    <p:sldId id="446" r:id="rId20"/>
    <p:sldId id="441" r:id="rId2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53" d="100"/>
          <a:sy n="53" d="100"/>
        </p:scale>
        <p:origin x="1408" y="52"/>
      </p:cViewPr>
      <p:guideLst>
        <p:guide orient="horz" pos="2160"/>
        <p:guide pos="2880"/>
      </p:guideLst>
    </p:cSldViewPr>
  </p:slideViewPr>
  <p:notesTextViewPr>
    <p:cViewPr>
      <p:scale>
        <a:sx n="1" d="1"/>
        <a:sy n="1" d="1"/>
      </p:scale>
      <p:origin x="0" y="0"/>
    </p:cViewPr>
  </p:notesTextViewPr>
  <p:sorterViewPr>
    <p:cViewPr>
      <p:scale>
        <a:sx n="100" d="100"/>
        <a:sy n="100" d="100"/>
      </p:scale>
      <p:origin x="0" y="-73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4.wmf"/><Relationship Id="rId1" Type="http://schemas.openxmlformats.org/officeDocument/2006/relationships/image" Target="../media/image16.wmf"/><Relationship Id="rId4"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4.wmf"/><Relationship Id="rId1" Type="http://schemas.openxmlformats.org/officeDocument/2006/relationships/image" Target="../media/image16.wmf"/><Relationship Id="rId4" Type="http://schemas.openxmlformats.org/officeDocument/2006/relationships/image" Target="../media/image1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9/22/2014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9/22/2014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3641027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1548212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9/22/2014</a:t>
            </a:r>
            <a:endParaRPr lang="en-US" dirty="0"/>
          </a:p>
        </p:txBody>
      </p:sp>
      <p:sp>
        <p:nvSpPr>
          <p:cNvPr id="5" name="Footer Placeholder 4"/>
          <p:cNvSpPr>
            <a:spLocks noGrp="1"/>
          </p:cNvSpPr>
          <p:nvPr>
            <p:ph type="ftr" sz="quarter" idx="11"/>
          </p:nvPr>
        </p:nvSpPr>
        <p:spPr/>
        <p:txBody>
          <a:bodyPr/>
          <a:lstStyle/>
          <a:p>
            <a:r>
              <a:rPr lang="en-US" smtClean="0"/>
              <a:t>PHY 711  Fall 2014 --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9/22/2014</a:t>
            </a:r>
            <a:endParaRPr lang="en-US" dirty="0"/>
          </a:p>
        </p:txBody>
      </p:sp>
      <p:sp>
        <p:nvSpPr>
          <p:cNvPr id="5" name="Footer Placeholder 4"/>
          <p:cNvSpPr>
            <a:spLocks noGrp="1"/>
          </p:cNvSpPr>
          <p:nvPr>
            <p:ph type="ftr" sz="quarter" idx="11"/>
          </p:nvPr>
        </p:nvSpPr>
        <p:spPr/>
        <p:txBody>
          <a:bodyPr/>
          <a:lstStyle/>
          <a:p>
            <a:r>
              <a:rPr lang="en-US" smtClean="0"/>
              <a:t>PHY 711  Fall 2014 --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9/22/2014</a:t>
            </a:r>
            <a:endParaRPr lang="en-US" dirty="0"/>
          </a:p>
        </p:txBody>
      </p:sp>
      <p:sp>
        <p:nvSpPr>
          <p:cNvPr id="5" name="Footer Placeholder 4"/>
          <p:cNvSpPr>
            <a:spLocks noGrp="1"/>
          </p:cNvSpPr>
          <p:nvPr>
            <p:ph type="ftr" sz="quarter" idx="11"/>
          </p:nvPr>
        </p:nvSpPr>
        <p:spPr/>
        <p:txBody>
          <a:bodyPr/>
          <a:lstStyle/>
          <a:p>
            <a:r>
              <a:rPr lang="en-US" smtClean="0"/>
              <a:t>PHY 711  Fall 2014 --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9/22/2014</a:t>
            </a:r>
            <a:endParaRPr lang="en-US" dirty="0"/>
          </a:p>
        </p:txBody>
      </p:sp>
      <p:sp>
        <p:nvSpPr>
          <p:cNvPr id="5" name="Footer Placeholder 4"/>
          <p:cNvSpPr>
            <a:spLocks noGrp="1"/>
          </p:cNvSpPr>
          <p:nvPr>
            <p:ph type="ftr" sz="quarter" idx="11"/>
          </p:nvPr>
        </p:nvSpPr>
        <p:spPr/>
        <p:txBody>
          <a:bodyPr/>
          <a:lstStyle/>
          <a:p>
            <a:r>
              <a:rPr lang="en-US" smtClean="0"/>
              <a:t>PHY 711  Fall 2014 --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9/22/2014</a:t>
            </a:r>
            <a:endParaRPr lang="en-US" dirty="0"/>
          </a:p>
        </p:txBody>
      </p:sp>
      <p:sp>
        <p:nvSpPr>
          <p:cNvPr id="5" name="Footer Placeholder 4"/>
          <p:cNvSpPr>
            <a:spLocks noGrp="1"/>
          </p:cNvSpPr>
          <p:nvPr>
            <p:ph type="ftr" sz="quarter" idx="11"/>
          </p:nvPr>
        </p:nvSpPr>
        <p:spPr/>
        <p:txBody>
          <a:bodyPr/>
          <a:lstStyle/>
          <a:p>
            <a:r>
              <a:rPr lang="en-US" smtClean="0"/>
              <a:t>PHY 711  Fall 2014 -- Lecture 12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9/22/2014</a:t>
            </a:r>
            <a:endParaRPr lang="en-US" dirty="0"/>
          </a:p>
        </p:txBody>
      </p:sp>
      <p:sp>
        <p:nvSpPr>
          <p:cNvPr id="6" name="Footer Placeholder 5"/>
          <p:cNvSpPr>
            <a:spLocks noGrp="1"/>
          </p:cNvSpPr>
          <p:nvPr>
            <p:ph type="ftr" sz="quarter" idx="11"/>
          </p:nvPr>
        </p:nvSpPr>
        <p:spPr/>
        <p:txBody>
          <a:bodyPr/>
          <a:lstStyle/>
          <a:p>
            <a:r>
              <a:rPr lang="en-US" smtClean="0"/>
              <a:t>PHY 711  Fall 2014 -- Lecture 12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9/22/2014</a:t>
            </a:r>
            <a:endParaRPr lang="en-US" dirty="0"/>
          </a:p>
        </p:txBody>
      </p:sp>
      <p:sp>
        <p:nvSpPr>
          <p:cNvPr id="8" name="Footer Placeholder 7"/>
          <p:cNvSpPr>
            <a:spLocks noGrp="1"/>
          </p:cNvSpPr>
          <p:nvPr>
            <p:ph type="ftr" sz="quarter" idx="11"/>
          </p:nvPr>
        </p:nvSpPr>
        <p:spPr/>
        <p:txBody>
          <a:bodyPr/>
          <a:lstStyle/>
          <a:p>
            <a:r>
              <a:rPr lang="en-US" smtClean="0"/>
              <a:t>PHY 711  Fall 2014 -- Lecture 12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9/22/2014</a:t>
            </a:r>
            <a:endParaRPr lang="en-US" dirty="0"/>
          </a:p>
        </p:txBody>
      </p:sp>
      <p:sp>
        <p:nvSpPr>
          <p:cNvPr id="4" name="Footer Placeholder 3"/>
          <p:cNvSpPr>
            <a:spLocks noGrp="1"/>
          </p:cNvSpPr>
          <p:nvPr>
            <p:ph type="ftr" sz="quarter" idx="11"/>
          </p:nvPr>
        </p:nvSpPr>
        <p:spPr/>
        <p:txBody>
          <a:bodyPr/>
          <a:lstStyle/>
          <a:p>
            <a:r>
              <a:rPr lang="en-US" smtClean="0"/>
              <a:t>PHY 711  Fall 2014 -- Lecture 12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9/22/2014</a:t>
            </a:r>
            <a:endParaRPr lang="en-US" dirty="0"/>
          </a:p>
        </p:txBody>
      </p:sp>
      <p:sp>
        <p:nvSpPr>
          <p:cNvPr id="3" name="Footer Placeholder 2"/>
          <p:cNvSpPr>
            <a:spLocks noGrp="1"/>
          </p:cNvSpPr>
          <p:nvPr>
            <p:ph type="ftr" sz="quarter" idx="11"/>
          </p:nvPr>
        </p:nvSpPr>
        <p:spPr/>
        <p:txBody>
          <a:bodyPr/>
          <a:lstStyle/>
          <a:p>
            <a:r>
              <a:rPr lang="en-US" smtClean="0"/>
              <a:t>PHY 711  Fall 2014 --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9/22/2014</a:t>
            </a:r>
            <a:endParaRPr lang="en-US" dirty="0"/>
          </a:p>
        </p:txBody>
      </p:sp>
      <p:sp>
        <p:nvSpPr>
          <p:cNvPr id="6" name="Footer Placeholder 5"/>
          <p:cNvSpPr>
            <a:spLocks noGrp="1"/>
          </p:cNvSpPr>
          <p:nvPr>
            <p:ph type="ftr" sz="quarter" idx="11"/>
          </p:nvPr>
        </p:nvSpPr>
        <p:spPr/>
        <p:txBody>
          <a:bodyPr/>
          <a:lstStyle/>
          <a:p>
            <a:r>
              <a:rPr lang="en-US" smtClean="0"/>
              <a:t>PHY 711  Fall 2014 -- Lecture 12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9/22/2014</a:t>
            </a:r>
            <a:endParaRPr lang="en-US" dirty="0"/>
          </a:p>
        </p:txBody>
      </p:sp>
      <p:sp>
        <p:nvSpPr>
          <p:cNvPr id="6" name="Footer Placeholder 5"/>
          <p:cNvSpPr>
            <a:spLocks noGrp="1"/>
          </p:cNvSpPr>
          <p:nvPr>
            <p:ph type="ftr" sz="quarter" idx="11"/>
          </p:nvPr>
        </p:nvSpPr>
        <p:spPr/>
        <p:txBody>
          <a:bodyPr/>
          <a:lstStyle/>
          <a:p>
            <a:r>
              <a:rPr lang="en-US" smtClean="0"/>
              <a:t>PHY 711  Fall 2014 -- Lecture 12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9/22/2014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PHY 711  Fall 2014 -- Lecture 12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2.wmf"/></Relationships>
</file>

<file path=ppt/slides/_rels/slide11.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4.wmf"/><Relationship Id="rId5" Type="http://schemas.openxmlformats.org/officeDocument/2006/relationships/oleObject" Target="../embeddings/oleObject11.bin"/><Relationship Id="rId4" Type="http://schemas.openxmlformats.org/officeDocument/2006/relationships/image" Target="../media/image13.wmf"/></Relationships>
</file>

<file path=ppt/slides/_rels/slide12.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14.wmf"/><Relationship Id="rId5" Type="http://schemas.openxmlformats.org/officeDocument/2006/relationships/oleObject" Target="../embeddings/oleObject14.bin"/><Relationship Id="rId10" Type="http://schemas.openxmlformats.org/officeDocument/2006/relationships/image" Target="../media/image18.wmf"/><Relationship Id="rId4" Type="http://schemas.openxmlformats.org/officeDocument/2006/relationships/image" Target="../media/image16.wmf"/><Relationship Id="rId9" Type="http://schemas.openxmlformats.org/officeDocument/2006/relationships/oleObject" Target="../embeddings/oleObject16.bin"/></Relationships>
</file>

<file path=ppt/slides/_rels/slide13.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14.wmf"/><Relationship Id="rId5" Type="http://schemas.openxmlformats.org/officeDocument/2006/relationships/oleObject" Target="../embeddings/oleObject18.bin"/><Relationship Id="rId10" Type="http://schemas.openxmlformats.org/officeDocument/2006/relationships/image" Target="../media/image19.wmf"/><Relationship Id="rId4" Type="http://schemas.openxmlformats.org/officeDocument/2006/relationships/image" Target="../media/image16.wmf"/><Relationship Id="rId9" Type="http://schemas.openxmlformats.org/officeDocument/2006/relationships/oleObject" Target="../embeddings/oleObject20.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22.bin"/><Relationship Id="rId7" Type="http://schemas.openxmlformats.org/officeDocument/2006/relationships/oleObject" Target="../embeddings/oleObject24.bin"/><Relationship Id="rId12"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22.wmf"/><Relationship Id="rId11" Type="http://schemas.openxmlformats.org/officeDocument/2006/relationships/oleObject" Target="../embeddings/oleObject26.bin"/><Relationship Id="rId5" Type="http://schemas.openxmlformats.org/officeDocument/2006/relationships/oleObject" Target="../embeddings/oleObject23.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5.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27.wmf"/><Relationship Id="rId5" Type="http://schemas.openxmlformats.org/officeDocument/2006/relationships/oleObject" Target="../embeddings/oleObject28.bin"/><Relationship Id="rId4" Type="http://schemas.openxmlformats.org/officeDocument/2006/relationships/image" Target="../media/image26.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29.wmf"/><Relationship Id="rId5" Type="http://schemas.openxmlformats.org/officeDocument/2006/relationships/oleObject" Target="../embeddings/oleObject30.bin"/><Relationship Id="rId4" Type="http://schemas.openxmlformats.org/officeDocument/2006/relationships/image" Target="../media/image28.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image" Target="../media/image30.wmf"/></Relationships>
</file>

<file path=ppt/slides/_rels/slide1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33.wmf"/><Relationship Id="rId5" Type="http://schemas.openxmlformats.org/officeDocument/2006/relationships/oleObject" Target="../embeddings/oleObject33.bin"/><Relationship Id="rId4" Type="http://schemas.openxmlformats.org/officeDocument/2006/relationships/image" Target="../media/image32.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8.wmf"/><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0.wmf"/><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9/22/2014</a:t>
            </a:r>
            <a:endParaRPr lang="en-US" dirty="0"/>
          </a:p>
        </p:txBody>
      </p:sp>
      <p:sp>
        <p:nvSpPr>
          <p:cNvPr id="3" name="Footer Placeholder 2"/>
          <p:cNvSpPr>
            <a:spLocks noGrp="1"/>
          </p:cNvSpPr>
          <p:nvPr>
            <p:ph type="ftr" sz="quarter" idx="11"/>
          </p:nvPr>
        </p:nvSpPr>
        <p:spPr/>
        <p:txBody>
          <a:bodyPr/>
          <a:lstStyle/>
          <a:p>
            <a:r>
              <a:rPr lang="en-US" smtClean="0"/>
              <a:t>PHY 711  Fall 2014 --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457200" y="457200"/>
            <a:ext cx="8229600" cy="5509200"/>
          </a:xfrm>
          <a:prstGeom prst="rect">
            <a:avLst/>
          </a:prstGeom>
          <a:noFill/>
        </p:spPr>
        <p:txBody>
          <a:bodyPr wrap="square" rtlCol="0">
            <a:spAutoFit/>
          </a:bodyPr>
          <a:lstStyle/>
          <a:p>
            <a:pPr algn="ctr"/>
            <a:r>
              <a:rPr lang="en-US" sz="3200" b="1" dirty="0" smtClean="0"/>
              <a:t>PHY </a:t>
            </a:r>
            <a:r>
              <a:rPr lang="en-US" sz="3200" b="1" dirty="0"/>
              <a:t>7</a:t>
            </a:r>
            <a:r>
              <a:rPr lang="en-US" sz="3200" b="1" dirty="0" smtClean="0"/>
              <a:t>11 Classical Mechanics and Mathematical Methods</a:t>
            </a:r>
          </a:p>
          <a:p>
            <a:pPr algn="ctr"/>
            <a:r>
              <a:rPr lang="en-US" sz="3200" b="1" dirty="0" smtClean="0"/>
              <a:t>10-10:50 AM  MWF  Olin 103</a:t>
            </a:r>
          </a:p>
          <a:p>
            <a:pPr algn="ctr"/>
            <a:endParaRPr lang="en-US" sz="3200" b="1" dirty="0"/>
          </a:p>
          <a:p>
            <a:pPr algn="ctr"/>
            <a:r>
              <a:rPr lang="en-US" sz="3200" b="1" dirty="0" smtClean="0"/>
              <a:t>Plan for Lecture 12:</a:t>
            </a:r>
            <a:endParaRPr lang="en-US" sz="3200" b="1" dirty="0">
              <a:solidFill>
                <a:schemeClr val="folHlink"/>
              </a:solidFill>
            </a:endParaRPr>
          </a:p>
          <a:p>
            <a:pPr marL="457200" lvl="2">
              <a:spcBef>
                <a:spcPct val="50000"/>
              </a:spcBef>
            </a:pPr>
            <a:r>
              <a:rPr lang="en-US" sz="3200" b="1" dirty="0" smtClean="0">
                <a:solidFill>
                  <a:schemeClr val="folHlink"/>
                </a:solidFill>
              </a:rPr>
              <a:t>Continue reading Chapter 3 &amp; 6</a:t>
            </a:r>
          </a:p>
          <a:p>
            <a:pPr marL="1428750" lvl="3" indent="-514350">
              <a:spcBef>
                <a:spcPct val="50000"/>
              </a:spcBef>
              <a:buFont typeface="+mj-lt"/>
              <a:buAutoNum type="arabicPeriod"/>
            </a:pPr>
            <a:r>
              <a:rPr lang="en-US" sz="3200" b="1" dirty="0" smtClean="0">
                <a:solidFill>
                  <a:schemeClr val="folHlink"/>
                </a:solidFill>
              </a:rPr>
              <a:t>Hamiltonian formalism </a:t>
            </a:r>
          </a:p>
          <a:p>
            <a:pPr marL="1428750" lvl="3" indent="-514350">
              <a:spcBef>
                <a:spcPct val="50000"/>
              </a:spcBef>
              <a:buFont typeface="+mj-lt"/>
              <a:buAutoNum type="arabicPeriod"/>
            </a:pPr>
            <a:r>
              <a:rPr lang="en-US" sz="3200" b="1" dirty="0" smtClean="0">
                <a:solidFill>
                  <a:schemeClr val="folHlink"/>
                </a:solidFill>
              </a:rPr>
              <a:t>Phase space</a:t>
            </a:r>
          </a:p>
          <a:p>
            <a:pPr marL="1428750" lvl="3" indent="-514350">
              <a:spcBef>
                <a:spcPct val="50000"/>
              </a:spcBef>
              <a:buFont typeface="+mj-lt"/>
              <a:buAutoNum type="arabicPeriod"/>
            </a:pPr>
            <a:r>
              <a:rPr lang="en-US" sz="3200" b="1" dirty="0" err="1" smtClean="0">
                <a:solidFill>
                  <a:schemeClr val="folHlink"/>
                </a:solidFill>
              </a:rPr>
              <a:t>Liouville’s</a:t>
            </a:r>
            <a:r>
              <a:rPr lang="en-US" sz="3200" b="1" dirty="0" smtClean="0">
                <a:solidFill>
                  <a:schemeClr val="folHlink"/>
                </a:solidFill>
              </a:rPr>
              <a:t> theorem</a:t>
            </a:r>
          </a:p>
        </p:txBody>
      </p:sp>
    </p:spTree>
    <p:extLst>
      <p:ext uri="{BB962C8B-B14F-4D97-AF65-F5344CB8AC3E}">
        <p14:creationId xmlns:p14="http://schemas.microsoft.com/office/powerpoint/2010/main" val="3799874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9/22/2014</a:t>
            </a:r>
            <a:endParaRPr lang="en-US" dirty="0"/>
          </a:p>
        </p:txBody>
      </p:sp>
      <p:sp>
        <p:nvSpPr>
          <p:cNvPr id="3" name="Footer Placeholder 2"/>
          <p:cNvSpPr>
            <a:spLocks noGrp="1"/>
          </p:cNvSpPr>
          <p:nvPr>
            <p:ph type="ftr" sz="quarter" idx="11"/>
          </p:nvPr>
        </p:nvSpPr>
        <p:spPr/>
        <p:txBody>
          <a:bodyPr/>
          <a:lstStyle/>
          <a:p>
            <a:r>
              <a:rPr lang="en-US" smtClean="0"/>
              <a:t>PHY 711  Fall 2014 --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381000" y="533400"/>
            <a:ext cx="7086600" cy="1938992"/>
          </a:xfrm>
          <a:prstGeom prst="rect">
            <a:avLst/>
          </a:prstGeom>
          <a:noFill/>
        </p:spPr>
        <p:txBody>
          <a:bodyPr wrap="square" rtlCol="0">
            <a:spAutoFit/>
          </a:bodyPr>
          <a:lstStyle/>
          <a:p>
            <a:r>
              <a:rPr lang="en-US" sz="2400" dirty="0" err="1" smtClean="0">
                <a:latin typeface="+mj-lt"/>
              </a:rPr>
              <a:t>Liouville’s</a:t>
            </a:r>
            <a:r>
              <a:rPr lang="en-US" sz="2400" dirty="0" smtClean="0">
                <a:latin typeface="+mj-lt"/>
              </a:rPr>
              <a:t> Theorem   (1838)</a:t>
            </a:r>
          </a:p>
          <a:p>
            <a:endParaRPr lang="en-US" sz="2400" dirty="0">
              <a:latin typeface="+mj-lt"/>
            </a:endParaRPr>
          </a:p>
          <a:p>
            <a:r>
              <a:rPr lang="en-US" sz="2400" dirty="0" smtClean="0">
                <a:latin typeface="+mj-lt"/>
              </a:rPr>
              <a:t>     The density of representative points in phase space corresponding to the motion of a system of particles remains constant during the motion.</a:t>
            </a:r>
          </a:p>
        </p:txBody>
      </p:sp>
      <p:graphicFrame>
        <p:nvGraphicFramePr>
          <p:cNvPr id="6" name="Object 5"/>
          <p:cNvGraphicFramePr>
            <a:graphicFrameLocks noChangeAspect="1"/>
          </p:cNvGraphicFramePr>
          <p:nvPr>
            <p:extLst>
              <p:ext uri="{D42A27DB-BD31-4B8C-83A1-F6EECF244321}">
                <p14:modId xmlns:p14="http://schemas.microsoft.com/office/powerpoint/2010/main" val="3078316874"/>
              </p:ext>
            </p:extLst>
          </p:nvPr>
        </p:nvGraphicFramePr>
        <p:xfrm>
          <a:off x="381000" y="2895600"/>
          <a:ext cx="8526462" cy="2146300"/>
        </p:xfrm>
        <a:graphic>
          <a:graphicData uri="http://schemas.openxmlformats.org/presentationml/2006/ole">
            <mc:AlternateContent xmlns:mc="http://schemas.openxmlformats.org/markup-compatibility/2006">
              <mc:Choice xmlns:v="urn:schemas-microsoft-com:vml" Requires="v">
                <p:oleObj spid="_x0000_s135204" name="数式" r:id="rId3" imgW="4406760" imgH="1117440" progId="Equation.3">
                  <p:embed/>
                </p:oleObj>
              </mc:Choice>
              <mc:Fallback>
                <p:oleObj name="数式" r:id="rId3" imgW="4406760" imgH="1117440" progId="Equation.3">
                  <p:embed/>
                  <p:pic>
                    <p:nvPicPr>
                      <p:cNvPr id="0" name="Object 4"/>
                      <p:cNvPicPr>
                        <a:picLocks noChangeAspect="1" noChangeArrowheads="1"/>
                      </p:cNvPicPr>
                      <p:nvPr/>
                    </p:nvPicPr>
                    <p:blipFill>
                      <a:blip r:embed="rId4"/>
                      <a:srcRect/>
                      <a:stretch>
                        <a:fillRect/>
                      </a:stretch>
                    </p:blipFill>
                    <p:spPr bwMode="auto">
                      <a:xfrm>
                        <a:off x="381000" y="2895600"/>
                        <a:ext cx="8526462"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86422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9/22/2014</a:t>
            </a:r>
            <a:endParaRPr lang="en-US" dirty="0"/>
          </a:p>
        </p:txBody>
      </p:sp>
      <p:sp>
        <p:nvSpPr>
          <p:cNvPr id="3" name="Footer Placeholder 2"/>
          <p:cNvSpPr>
            <a:spLocks noGrp="1"/>
          </p:cNvSpPr>
          <p:nvPr>
            <p:ph type="ftr" sz="quarter" idx="11"/>
          </p:nvPr>
        </p:nvSpPr>
        <p:spPr/>
        <p:txBody>
          <a:bodyPr/>
          <a:lstStyle/>
          <a:p>
            <a:r>
              <a:rPr lang="en-US" smtClean="0"/>
              <a:t>PHY 711  Fall 2014 --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533400" y="228600"/>
            <a:ext cx="8229600" cy="461665"/>
          </a:xfrm>
          <a:prstGeom prst="rect">
            <a:avLst/>
          </a:prstGeom>
          <a:noFill/>
        </p:spPr>
        <p:txBody>
          <a:bodyPr wrap="square" rtlCol="0">
            <a:spAutoFit/>
          </a:bodyPr>
          <a:lstStyle/>
          <a:p>
            <a:r>
              <a:rPr lang="en-US" sz="2400" dirty="0" err="1" smtClean="0">
                <a:latin typeface="+mj-lt"/>
              </a:rPr>
              <a:t>Liouville’s</a:t>
            </a:r>
            <a:r>
              <a:rPr lang="en-US" sz="2400" dirty="0" smtClean="0">
                <a:latin typeface="+mj-lt"/>
              </a:rPr>
              <a:t> theorem</a:t>
            </a:r>
          </a:p>
        </p:txBody>
      </p:sp>
      <p:cxnSp>
        <p:nvCxnSpPr>
          <p:cNvPr id="7" name="Straight Arrow Connector 6"/>
          <p:cNvCxnSpPr/>
          <p:nvPr/>
        </p:nvCxnSpPr>
        <p:spPr>
          <a:xfrm flipV="1">
            <a:off x="1828800" y="1524000"/>
            <a:ext cx="0" cy="3581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828800" y="5105400"/>
            <a:ext cx="4191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00400" y="5105400"/>
            <a:ext cx="1295400" cy="457200"/>
          </a:xfrm>
          <a:prstGeom prst="rect">
            <a:avLst/>
          </a:prstGeom>
          <a:noFill/>
        </p:spPr>
        <p:txBody>
          <a:bodyPr wrap="square" rtlCol="0">
            <a:spAutoFit/>
          </a:bodyPr>
          <a:lstStyle/>
          <a:p>
            <a:r>
              <a:rPr lang="en-US" sz="2400" b="1" i="1" dirty="0" smtClean="0">
                <a:latin typeface="+mj-lt"/>
              </a:rPr>
              <a:t>x</a:t>
            </a:r>
          </a:p>
        </p:txBody>
      </p:sp>
      <p:sp>
        <p:nvSpPr>
          <p:cNvPr id="12" name="TextBox 11"/>
          <p:cNvSpPr txBox="1"/>
          <p:nvPr/>
        </p:nvSpPr>
        <p:spPr>
          <a:xfrm>
            <a:off x="1338943" y="2514600"/>
            <a:ext cx="1295400" cy="457200"/>
          </a:xfrm>
          <a:prstGeom prst="rect">
            <a:avLst/>
          </a:prstGeom>
          <a:noFill/>
        </p:spPr>
        <p:txBody>
          <a:bodyPr wrap="square" rtlCol="0">
            <a:spAutoFit/>
          </a:bodyPr>
          <a:lstStyle/>
          <a:p>
            <a:r>
              <a:rPr lang="en-US" sz="2400" b="1" i="1" dirty="0" smtClean="0">
                <a:latin typeface="+mj-lt"/>
              </a:rPr>
              <a:t>p</a:t>
            </a:r>
          </a:p>
        </p:txBody>
      </p:sp>
      <p:sp>
        <p:nvSpPr>
          <p:cNvPr id="13" name="Rectangle 12"/>
          <p:cNvSpPr/>
          <p:nvPr/>
        </p:nvSpPr>
        <p:spPr>
          <a:xfrm>
            <a:off x="3200400" y="2133600"/>
            <a:ext cx="2895600" cy="19812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971800" y="4191000"/>
            <a:ext cx="838200" cy="457200"/>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x,p</a:t>
            </a:r>
            <a:r>
              <a:rPr lang="en-US" sz="2400" b="1" i="1" dirty="0" smtClean="0">
                <a:latin typeface="+mj-lt"/>
              </a:rPr>
              <a:t>)</a:t>
            </a:r>
          </a:p>
        </p:txBody>
      </p:sp>
      <p:sp>
        <p:nvSpPr>
          <p:cNvPr id="16" name="TextBox 15"/>
          <p:cNvSpPr txBox="1"/>
          <p:nvPr/>
        </p:nvSpPr>
        <p:spPr>
          <a:xfrm>
            <a:off x="5715000" y="4191000"/>
            <a:ext cx="1752600" cy="461665"/>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a:t>
            </a:r>
            <a:r>
              <a:rPr lang="en-US" sz="2400" b="1" i="1" dirty="0" err="1" smtClean="0">
                <a:latin typeface="Symbol" pitchFamily="18" charset="2"/>
              </a:rPr>
              <a:t>D</a:t>
            </a:r>
            <a:r>
              <a:rPr lang="en-US" sz="2400" b="1" i="1" dirty="0" err="1" smtClean="0">
                <a:latin typeface="+mj-lt"/>
              </a:rPr>
              <a:t>x,p</a:t>
            </a:r>
            <a:r>
              <a:rPr lang="en-US" sz="2400" b="1" i="1" dirty="0" smtClean="0">
                <a:latin typeface="+mj-lt"/>
              </a:rPr>
              <a:t>)</a:t>
            </a:r>
          </a:p>
        </p:txBody>
      </p:sp>
      <p:sp>
        <p:nvSpPr>
          <p:cNvPr id="17" name="TextBox 16"/>
          <p:cNvSpPr txBox="1"/>
          <p:nvPr/>
        </p:nvSpPr>
        <p:spPr>
          <a:xfrm>
            <a:off x="5867400" y="1600200"/>
            <a:ext cx="2057400" cy="461665"/>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a:t>
            </a:r>
            <a:r>
              <a:rPr lang="en-US" sz="2400" b="1" i="1" dirty="0" err="1" smtClean="0">
                <a:latin typeface="Symbol" pitchFamily="18" charset="2"/>
              </a:rPr>
              <a:t>D</a:t>
            </a:r>
            <a:r>
              <a:rPr lang="en-US" sz="2400" b="1" i="1" dirty="0" err="1" smtClean="0">
                <a:latin typeface="+mj-lt"/>
              </a:rPr>
              <a:t>x,p+</a:t>
            </a:r>
            <a:r>
              <a:rPr lang="en-US" sz="2400" b="1" i="1" dirty="0" err="1" smtClean="0">
                <a:latin typeface="Symbol" pitchFamily="18" charset="2"/>
              </a:rPr>
              <a:t>D</a:t>
            </a:r>
            <a:r>
              <a:rPr lang="en-US" sz="2400" b="1" i="1" dirty="0" err="1" smtClean="0">
                <a:latin typeface="+mj-lt"/>
              </a:rPr>
              <a:t>p</a:t>
            </a:r>
            <a:r>
              <a:rPr lang="en-US" sz="2400" b="1" i="1" dirty="0" smtClean="0">
                <a:latin typeface="+mj-lt"/>
              </a:rPr>
              <a:t>)</a:t>
            </a:r>
          </a:p>
        </p:txBody>
      </p:sp>
      <p:sp>
        <p:nvSpPr>
          <p:cNvPr id="18" name="TextBox 17"/>
          <p:cNvSpPr txBox="1"/>
          <p:nvPr/>
        </p:nvSpPr>
        <p:spPr>
          <a:xfrm>
            <a:off x="2667000" y="1671935"/>
            <a:ext cx="2057400" cy="461665"/>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x,p+</a:t>
            </a:r>
            <a:r>
              <a:rPr lang="en-US" sz="2400" b="1" i="1" dirty="0" err="1" smtClean="0">
                <a:latin typeface="Symbol" pitchFamily="18" charset="2"/>
              </a:rPr>
              <a:t>D</a:t>
            </a:r>
            <a:r>
              <a:rPr lang="en-US" sz="2400" b="1" i="1" dirty="0" err="1" smtClean="0">
                <a:latin typeface="+mj-lt"/>
              </a:rPr>
              <a:t>p</a:t>
            </a:r>
            <a:r>
              <a:rPr lang="en-US" sz="2400" b="1" i="1" dirty="0" smtClean="0">
                <a:latin typeface="+mj-lt"/>
              </a:rPr>
              <a:t>)</a:t>
            </a:r>
          </a:p>
        </p:txBody>
      </p:sp>
      <p:sp>
        <p:nvSpPr>
          <p:cNvPr id="19" name="Right Arrow 18"/>
          <p:cNvSpPr/>
          <p:nvPr/>
        </p:nvSpPr>
        <p:spPr>
          <a:xfrm>
            <a:off x="2133600" y="29718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400800" y="30480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6200000">
            <a:off x="4248150" y="4438651"/>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6200000">
            <a:off x="4248150" y="139065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2500732664"/>
              </p:ext>
            </p:extLst>
          </p:nvPr>
        </p:nvGraphicFramePr>
        <p:xfrm>
          <a:off x="2286000" y="2630487"/>
          <a:ext cx="246063" cy="341313"/>
        </p:xfrm>
        <a:graphic>
          <a:graphicData uri="http://schemas.openxmlformats.org/presentationml/2006/ole">
            <mc:AlternateContent xmlns:mc="http://schemas.openxmlformats.org/markup-compatibility/2006">
              <mc:Choice xmlns:v="urn:schemas-microsoft-com:vml" Requires="v">
                <p:oleObj spid="_x0000_s136286" name="数式" r:id="rId3" imgW="126720" imgH="177480" progId="Equation.3">
                  <p:embed/>
                </p:oleObj>
              </mc:Choice>
              <mc:Fallback>
                <p:oleObj name="数式" r:id="rId3" imgW="126720" imgH="177480" progId="Equation.3">
                  <p:embed/>
                  <p:pic>
                    <p:nvPicPr>
                      <p:cNvPr id="0" name="Object 5"/>
                      <p:cNvPicPr>
                        <a:picLocks noChangeAspect="1" noChangeArrowheads="1"/>
                      </p:cNvPicPr>
                      <p:nvPr/>
                    </p:nvPicPr>
                    <p:blipFill>
                      <a:blip r:embed="rId4"/>
                      <a:srcRect/>
                      <a:stretch>
                        <a:fillRect/>
                      </a:stretch>
                    </p:blipFill>
                    <p:spPr bwMode="auto">
                      <a:xfrm>
                        <a:off x="2286000" y="2630487"/>
                        <a:ext cx="2460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89371501"/>
              </p:ext>
            </p:extLst>
          </p:nvPr>
        </p:nvGraphicFramePr>
        <p:xfrm>
          <a:off x="4225925" y="4435475"/>
          <a:ext cx="295275" cy="390525"/>
        </p:xfrm>
        <a:graphic>
          <a:graphicData uri="http://schemas.openxmlformats.org/presentationml/2006/ole">
            <mc:AlternateContent xmlns:mc="http://schemas.openxmlformats.org/markup-compatibility/2006">
              <mc:Choice xmlns:v="urn:schemas-microsoft-com:vml" Requires="v">
                <p:oleObj spid="_x0000_s136287" name="数式" r:id="rId5" imgW="152280" imgH="203040" progId="Equation.3">
                  <p:embed/>
                </p:oleObj>
              </mc:Choice>
              <mc:Fallback>
                <p:oleObj name="数式" r:id="rId5" imgW="152280" imgH="203040" progId="Equation.3">
                  <p:embed/>
                  <p:pic>
                    <p:nvPicPr>
                      <p:cNvPr id="0" name="Object 22"/>
                      <p:cNvPicPr>
                        <a:picLocks noChangeAspect="1" noChangeArrowheads="1"/>
                      </p:cNvPicPr>
                      <p:nvPr/>
                    </p:nvPicPr>
                    <p:blipFill>
                      <a:blip r:embed="rId6"/>
                      <a:srcRect/>
                      <a:stretch>
                        <a:fillRect/>
                      </a:stretch>
                    </p:blipFill>
                    <p:spPr bwMode="auto">
                      <a:xfrm>
                        <a:off x="4225925" y="4435475"/>
                        <a:ext cx="2952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3745415439"/>
              </p:ext>
            </p:extLst>
          </p:nvPr>
        </p:nvGraphicFramePr>
        <p:xfrm>
          <a:off x="4279900" y="2560638"/>
          <a:ext cx="492125" cy="757237"/>
        </p:xfrm>
        <a:graphic>
          <a:graphicData uri="http://schemas.openxmlformats.org/presentationml/2006/ole">
            <mc:AlternateContent xmlns:mc="http://schemas.openxmlformats.org/markup-compatibility/2006">
              <mc:Choice xmlns:v="urn:schemas-microsoft-com:vml" Requires="v">
                <p:oleObj spid="_x0000_s136288" name="数式" r:id="rId7" imgW="253800" imgH="393480" progId="Equation.3">
                  <p:embed/>
                </p:oleObj>
              </mc:Choice>
              <mc:Fallback>
                <p:oleObj name="数式" r:id="rId7" imgW="253800" imgH="393480" progId="Equation.3">
                  <p:embed/>
                  <p:pic>
                    <p:nvPicPr>
                      <p:cNvPr id="0" name="Object 23"/>
                      <p:cNvPicPr>
                        <a:picLocks noChangeAspect="1" noChangeArrowheads="1"/>
                      </p:cNvPicPr>
                      <p:nvPr/>
                    </p:nvPicPr>
                    <p:blipFill>
                      <a:blip r:embed="rId8"/>
                      <a:srcRect/>
                      <a:stretch>
                        <a:fillRect/>
                      </a:stretch>
                    </p:blipFill>
                    <p:spPr bwMode="auto">
                      <a:xfrm>
                        <a:off x="4279900" y="2560638"/>
                        <a:ext cx="4921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19768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9/22/2014</a:t>
            </a:r>
            <a:endParaRPr lang="en-US" dirty="0"/>
          </a:p>
        </p:txBody>
      </p:sp>
      <p:sp>
        <p:nvSpPr>
          <p:cNvPr id="3" name="Footer Placeholder 2"/>
          <p:cNvSpPr>
            <a:spLocks noGrp="1"/>
          </p:cNvSpPr>
          <p:nvPr>
            <p:ph type="ftr" sz="quarter" idx="11"/>
          </p:nvPr>
        </p:nvSpPr>
        <p:spPr/>
        <p:txBody>
          <a:bodyPr/>
          <a:lstStyle/>
          <a:p>
            <a:r>
              <a:rPr lang="en-US" smtClean="0"/>
              <a:t>PHY 711  Fall 2014 --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185057" y="209006"/>
            <a:ext cx="8229600" cy="461665"/>
          </a:xfrm>
          <a:prstGeom prst="rect">
            <a:avLst/>
          </a:prstGeom>
          <a:noFill/>
        </p:spPr>
        <p:txBody>
          <a:bodyPr wrap="square" rtlCol="0">
            <a:spAutoFit/>
          </a:bodyPr>
          <a:lstStyle/>
          <a:p>
            <a:r>
              <a:rPr lang="en-US" sz="2400" dirty="0" err="1" smtClean="0">
                <a:latin typeface="+mj-lt"/>
              </a:rPr>
              <a:t>Liouville’s</a:t>
            </a:r>
            <a:r>
              <a:rPr lang="en-US" sz="2400" dirty="0" smtClean="0">
                <a:latin typeface="+mj-lt"/>
              </a:rPr>
              <a:t> theorem -- continued</a:t>
            </a:r>
          </a:p>
        </p:txBody>
      </p:sp>
      <p:grpSp>
        <p:nvGrpSpPr>
          <p:cNvPr id="6" name="Group 5"/>
          <p:cNvGrpSpPr/>
          <p:nvPr/>
        </p:nvGrpSpPr>
        <p:grpSpPr>
          <a:xfrm>
            <a:off x="2177143" y="304800"/>
            <a:ext cx="6585857" cy="4419600"/>
            <a:chOff x="1143000" y="762000"/>
            <a:chExt cx="6585857" cy="4419600"/>
          </a:xfrm>
        </p:grpSpPr>
        <p:cxnSp>
          <p:nvCxnSpPr>
            <p:cNvPr id="7" name="Straight Arrow Connector 6"/>
            <p:cNvCxnSpPr/>
            <p:nvPr/>
          </p:nvCxnSpPr>
          <p:spPr>
            <a:xfrm flipV="1">
              <a:off x="1632857" y="1143000"/>
              <a:ext cx="0" cy="3581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632857" y="4724400"/>
              <a:ext cx="4191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004457" y="4724400"/>
              <a:ext cx="1295400" cy="457200"/>
            </a:xfrm>
            <a:prstGeom prst="rect">
              <a:avLst/>
            </a:prstGeom>
            <a:noFill/>
          </p:spPr>
          <p:txBody>
            <a:bodyPr wrap="square" rtlCol="0">
              <a:spAutoFit/>
            </a:bodyPr>
            <a:lstStyle/>
            <a:p>
              <a:r>
                <a:rPr lang="en-US" sz="2400" b="1" i="1" dirty="0" smtClean="0">
                  <a:latin typeface="+mj-lt"/>
                </a:rPr>
                <a:t>x</a:t>
              </a:r>
            </a:p>
          </p:txBody>
        </p:sp>
        <p:sp>
          <p:nvSpPr>
            <p:cNvPr id="12" name="TextBox 11"/>
            <p:cNvSpPr txBox="1"/>
            <p:nvPr/>
          </p:nvSpPr>
          <p:spPr>
            <a:xfrm>
              <a:off x="1143000" y="2133600"/>
              <a:ext cx="1295400" cy="457200"/>
            </a:xfrm>
            <a:prstGeom prst="rect">
              <a:avLst/>
            </a:prstGeom>
            <a:noFill/>
          </p:spPr>
          <p:txBody>
            <a:bodyPr wrap="square" rtlCol="0">
              <a:spAutoFit/>
            </a:bodyPr>
            <a:lstStyle/>
            <a:p>
              <a:r>
                <a:rPr lang="en-US" sz="2400" b="1" i="1" dirty="0" smtClean="0">
                  <a:latin typeface="+mj-lt"/>
                </a:rPr>
                <a:t>p</a:t>
              </a:r>
            </a:p>
          </p:txBody>
        </p:sp>
        <p:sp>
          <p:nvSpPr>
            <p:cNvPr id="13" name="Rectangle 12"/>
            <p:cNvSpPr/>
            <p:nvPr/>
          </p:nvSpPr>
          <p:spPr>
            <a:xfrm>
              <a:off x="3004457" y="1752600"/>
              <a:ext cx="2895600" cy="19812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775857" y="3810000"/>
              <a:ext cx="838200" cy="457200"/>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x,p</a:t>
              </a:r>
              <a:r>
                <a:rPr lang="en-US" sz="2400" b="1" i="1" dirty="0" smtClean="0">
                  <a:latin typeface="+mj-lt"/>
                </a:rPr>
                <a:t>)</a:t>
              </a:r>
            </a:p>
          </p:txBody>
        </p:sp>
        <p:sp>
          <p:nvSpPr>
            <p:cNvPr id="16" name="TextBox 15"/>
            <p:cNvSpPr txBox="1"/>
            <p:nvPr/>
          </p:nvSpPr>
          <p:spPr>
            <a:xfrm>
              <a:off x="5519057" y="3810000"/>
              <a:ext cx="1752600" cy="461665"/>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a:t>
              </a:r>
              <a:r>
                <a:rPr lang="en-US" sz="2400" b="1" i="1" dirty="0" err="1" smtClean="0">
                  <a:latin typeface="Symbol" pitchFamily="18" charset="2"/>
                </a:rPr>
                <a:t>D</a:t>
              </a:r>
              <a:r>
                <a:rPr lang="en-US" sz="2400" b="1" i="1" dirty="0" err="1" smtClean="0">
                  <a:latin typeface="+mj-lt"/>
                </a:rPr>
                <a:t>x,p</a:t>
              </a:r>
              <a:r>
                <a:rPr lang="en-US" sz="2400" b="1" i="1" dirty="0" smtClean="0">
                  <a:latin typeface="+mj-lt"/>
                </a:rPr>
                <a:t>)</a:t>
              </a:r>
            </a:p>
          </p:txBody>
        </p:sp>
        <p:sp>
          <p:nvSpPr>
            <p:cNvPr id="17" name="TextBox 16"/>
            <p:cNvSpPr txBox="1"/>
            <p:nvPr/>
          </p:nvSpPr>
          <p:spPr>
            <a:xfrm>
              <a:off x="5671457" y="1219200"/>
              <a:ext cx="2057400" cy="461665"/>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a:t>
              </a:r>
              <a:r>
                <a:rPr lang="en-US" sz="2400" b="1" i="1" dirty="0" err="1" smtClean="0">
                  <a:latin typeface="Symbol" pitchFamily="18" charset="2"/>
                </a:rPr>
                <a:t>D</a:t>
              </a:r>
              <a:r>
                <a:rPr lang="en-US" sz="2400" b="1" i="1" dirty="0" err="1" smtClean="0">
                  <a:latin typeface="+mj-lt"/>
                </a:rPr>
                <a:t>x,p+</a:t>
              </a:r>
              <a:r>
                <a:rPr lang="en-US" sz="2400" b="1" i="1" dirty="0" err="1" smtClean="0">
                  <a:latin typeface="Symbol" pitchFamily="18" charset="2"/>
                </a:rPr>
                <a:t>D</a:t>
              </a:r>
              <a:r>
                <a:rPr lang="en-US" sz="2400" b="1" i="1" dirty="0" err="1" smtClean="0">
                  <a:latin typeface="+mj-lt"/>
                </a:rPr>
                <a:t>p</a:t>
              </a:r>
              <a:r>
                <a:rPr lang="en-US" sz="2400" b="1" i="1" dirty="0" smtClean="0">
                  <a:latin typeface="+mj-lt"/>
                </a:rPr>
                <a:t>)</a:t>
              </a:r>
            </a:p>
          </p:txBody>
        </p:sp>
        <p:sp>
          <p:nvSpPr>
            <p:cNvPr id="18" name="TextBox 17"/>
            <p:cNvSpPr txBox="1"/>
            <p:nvPr/>
          </p:nvSpPr>
          <p:spPr>
            <a:xfrm>
              <a:off x="2471057" y="1290935"/>
              <a:ext cx="2057400" cy="461665"/>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x,p+</a:t>
              </a:r>
              <a:r>
                <a:rPr lang="en-US" sz="2400" b="1" i="1" dirty="0" err="1" smtClean="0">
                  <a:latin typeface="Symbol" pitchFamily="18" charset="2"/>
                </a:rPr>
                <a:t>D</a:t>
              </a:r>
              <a:r>
                <a:rPr lang="en-US" sz="2400" b="1" i="1" dirty="0" err="1" smtClean="0">
                  <a:latin typeface="+mj-lt"/>
                </a:rPr>
                <a:t>p</a:t>
              </a:r>
              <a:r>
                <a:rPr lang="en-US" sz="2400" b="1" i="1" dirty="0" smtClean="0">
                  <a:latin typeface="+mj-lt"/>
                </a:rPr>
                <a:t>)</a:t>
              </a:r>
            </a:p>
          </p:txBody>
        </p:sp>
        <p:sp>
          <p:nvSpPr>
            <p:cNvPr id="19" name="Right Arrow 18"/>
            <p:cNvSpPr/>
            <p:nvPr/>
          </p:nvSpPr>
          <p:spPr>
            <a:xfrm>
              <a:off x="1937657" y="25908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204857" y="26670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6200000">
              <a:off x="4052207" y="4057651"/>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6200000">
              <a:off x="4052207" y="100965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784927653"/>
                </p:ext>
              </p:extLst>
            </p:nvPr>
          </p:nvGraphicFramePr>
          <p:xfrm>
            <a:off x="2090057" y="2249487"/>
            <a:ext cx="246063" cy="341313"/>
          </p:xfrm>
          <a:graphic>
            <a:graphicData uri="http://schemas.openxmlformats.org/presentationml/2006/ole">
              <mc:AlternateContent xmlns:mc="http://schemas.openxmlformats.org/markup-compatibility/2006">
                <mc:Choice xmlns:v="urn:schemas-microsoft-com:vml" Requires="v">
                  <p:oleObj spid="_x0000_s137326" name="数式" r:id="rId3" imgW="126720" imgH="177480" progId="Equation.3">
                    <p:embed/>
                  </p:oleObj>
                </mc:Choice>
                <mc:Fallback>
                  <p:oleObj name="数式" r:id="rId3" imgW="126720" imgH="177480" progId="Equation.3">
                    <p:embed/>
                    <p:pic>
                      <p:nvPicPr>
                        <p:cNvPr id="0" name=""/>
                        <p:cNvPicPr>
                          <a:picLocks noChangeAspect="1" noChangeArrowheads="1"/>
                        </p:cNvPicPr>
                        <p:nvPr/>
                      </p:nvPicPr>
                      <p:blipFill>
                        <a:blip r:embed="rId4"/>
                        <a:srcRect/>
                        <a:stretch>
                          <a:fillRect/>
                        </a:stretch>
                      </p:blipFill>
                      <p:spPr bwMode="auto">
                        <a:xfrm>
                          <a:off x="2090057" y="2249487"/>
                          <a:ext cx="2460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810724799"/>
                </p:ext>
              </p:extLst>
            </p:nvPr>
          </p:nvGraphicFramePr>
          <p:xfrm>
            <a:off x="4029982" y="4054475"/>
            <a:ext cx="295275" cy="390525"/>
          </p:xfrm>
          <a:graphic>
            <a:graphicData uri="http://schemas.openxmlformats.org/presentationml/2006/ole">
              <mc:AlternateContent xmlns:mc="http://schemas.openxmlformats.org/markup-compatibility/2006">
                <mc:Choice xmlns:v="urn:schemas-microsoft-com:vml" Requires="v">
                  <p:oleObj spid="_x0000_s137327" name="数式" r:id="rId5" imgW="152280" imgH="203040" progId="Equation.3">
                    <p:embed/>
                  </p:oleObj>
                </mc:Choice>
                <mc:Fallback>
                  <p:oleObj name="数式" r:id="rId5" imgW="152280" imgH="203040" progId="Equation.3">
                    <p:embed/>
                    <p:pic>
                      <p:nvPicPr>
                        <p:cNvPr id="0" name=""/>
                        <p:cNvPicPr>
                          <a:picLocks noChangeAspect="1" noChangeArrowheads="1"/>
                        </p:cNvPicPr>
                        <p:nvPr/>
                      </p:nvPicPr>
                      <p:blipFill>
                        <a:blip r:embed="rId6"/>
                        <a:srcRect/>
                        <a:stretch>
                          <a:fillRect/>
                        </a:stretch>
                      </p:blipFill>
                      <p:spPr bwMode="auto">
                        <a:xfrm>
                          <a:off x="4029982" y="4054475"/>
                          <a:ext cx="2952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4266596903"/>
                </p:ext>
              </p:extLst>
            </p:nvPr>
          </p:nvGraphicFramePr>
          <p:xfrm>
            <a:off x="4083957" y="2179638"/>
            <a:ext cx="492125" cy="757237"/>
          </p:xfrm>
          <a:graphic>
            <a:graphicData uri="http://schemas.openxmlformats.org/presentationml/2006/ole">
              <mc:AlternateContent xmlns:mc="http://schemas.openxmlformats.org/markup-compatibility/2006">
                <mc:Choice xmlns:v="urn:schemas-microsoft-com:vml" Requires="v">
                  <p:oleObj spid="_x0000_s137328" name="数式" r:id="rId7" imgW="253800" imgH="393480" progId="Equation.3">
                    <p:embed/>
                  </p:oleObj>
                </mc:Choice>
                <mc:Fallback>
                  <p:oleObj name="数式" r:id="rId7" imgW="253800" imgH="393480" progId="Equation.3">
                    <p:embed/>
                    <p:pic>
                      <p:nvPicPr>
                        <p:cNvPr id="0" name=""/>
                        <p:cNvPicPr>
                          <a:picLocks noChangeAspect="1" noChangeArrowheads="1"/>
                        </p:cNvPicPr>
                        <p:nvPr/>
                      </p:nvPicPr>
                      <p:blipFill>
                        <a:blip r:embed="rId8"/>
                        <a:srcRect/>
                        <a:stretch>
                          <a:fillRect/>
                        </a:stretch>
                      </p:blipFill>
                      <p:spPr bwMode="auto">
                        <a:xfrm>
                          <a:off x="4083957" y="2179638"/>
                          <a:ext cx="4921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6" name="Object 25"/>
          <p:cNvGraphicFramePr>
            <a:graphicFrameLocks noChangeAspect="1"/>
          </p:cNvGraphicFramePr>
          <p:nvPr>
            <p:extLst>
              <p:ext uri="{D42A27DB-BD31-4B8C-83A1-F6EECF244321}">
                <p14:modId xmlns:p14="http://schemas.microsoft.com/office/powerpoint/2010/main" val="3492520444"/>
              </p:ext>
            </p:extLst>
          </p:nvPr>
        </p:nvGraphicFramePr>
        <p:xfrm>
          <a:off x="779462" y="4578350"/>
          <a:ext cx="6840538" cy="2051050"/>
        </p:xfrm>
        <a:graphic>
          <a:graphicData uri="http://schemas.openxmlformats.org/presentationml/2006/ole">
            <mc:AlternateContent xmlns:mc="http://schemas.openxmlformats.org/markup-compatibility/2006">
              <mc:Choice xmlns:v="urn:schemas-microsoft-com:vml" Requires="v">
                <p:oleObj spid="_x0000_s137329" name="数式" r:id="rId9" imgW="3530520" imgH="1066680" progId="Equation.3">
                  <p:embed/>
                </p:oleObj>
              </mc:Choice>
              <mc:Fallback>
                <p:oleObj name="数式" r:id="rId9" imgW="3530520" imgH="1066680" progId="Equation.3">
                  <p:embed/>
                  <p:pic>
                    <p:nvPicPr>
                      <p:cNvPr id="0" name=""/>
                      <p:cNvPicPr>
                        <a:picLocks noChangeAspect="1" noChangeArrowheads="1"/>
                      </p:cNvPicPr>
                      <p:nvPr/>
                    </p:nvPicPr>
                    <p:blipFill>
                      <a:blip r:embed="rId10"/>
                      <a:srcRect/>
                      <a:stretch>
                        <a:fillRect/>
                      </a:stretch>
                    </p:blipFill>
                    <p:spPr bwMode="auto">
                      <a:xfrm>
                        <a:off x="779462" y="4578350"/>
                        <a:ext cx="6840538"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67309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9/22/2014</a:t>
            </a:r>
            <a:endParaRPr lang="en-US" dirty="0"/>
          </a:p>
        </p:txBody>
      </p:sp>
      <p:sp>
        <p:nvSpPr>
          <p:cNvPr id="3" name="Footer Placeholder 2"/>
          <p:cNvSpPr>
            <a:spLocks noGrp="1"/>
          </p:cNvSpPr>
          <p:nvPr>
            <p:ph type="ftr" sz="quarter" idx="11"/>
          </p:nvPr>
        </p:nvSpPr>
        <p:spPr/>
        <p:txBody>
          <a:bodyPr/>
          <a:lstStyle/>
          <a:p>
            <a:r>
              <a:rPr lang="en-US" smtClean="0"/>
              <a:t>PHY 711  Fall 2014 --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185057" y="209006"/>
            <a:ext cx="8229600" cy="461665"/>
          </a:xfrm>
          <a:prstGeom prst="rect">
            <a:avLst/>
          </a:prstGeom>
          <a:noFill/>
        </p:spPr>
        <p:txBody>
          <a:bodyPr wrap="square" rtlCol="0">
            <a:spAutoFit/>
          </a:bodyPr>
          <a:lstStyle/>
          <a:p>
            <a:r>
              <a:rPr lang="en-US" sz="2400" dirty="0" err="1" smtClean="0">
                <a:latin typeface="+mj-lt"/>
              </a:rPr>
              <a:t>Liouville’s</a:t>
            </a:r>
            <a:r>
              <a:rPr lang="en-US" sz="2400" dirty="0" smtClean="0">
                <a:latin typeface="+mj-lt"/>
              </a:rPr>
              <a:t> theorem -- continued</a:t>
            </a:r>
          </a:p>
        </p:txBody>
      </p:sp>
      <p:grpSp>
        <p:nvGrpSpPr>
          <p:cNvPr id="6" name="Group 5"/>
          <p:cNvGrpSpPr/>
          <p:nvPr/>
        </p:nvGrpSpPr>
        <p:grpSpPr>
          <a:xfrm>
            <a:off x="2177143" y="304800"/>
            <a:ext cx="6585857" cy="4419600"/>
            <a:chOff x="1143000" y="762000"/>
            <a:chExt cx="6585857" cy="4419600"/>
          </a:xfrm>
        </p:grpSpPr>
        <p:cxnSp>
          <p:nvCxnSpPr>
            <p:cNvPr id="7" name="Straight Arrow Connector 6"/>
            <p:cNvCxnSpPr/>
            <p:nvPr/>
          </p:nvCxnSpPr>
          <p:spPr>
            <a:xfrm flipV="1">
              <a:off x="1632857" y="1143000"/>
              <a:ext cx="0" cy="3581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632857" y="4724400"/>
              <a:ext cx="41910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004457" y="4724400"/>
              <a:ext cx="1295400" cy="457200"/>
            </a:xfrm>
            <a:prstGeom prst="rect">
              <a:avLst/>
            </a:prstGeom>
            <a:noFill/>
          </p:spPr>
          <p:txBody>
            <a:bodyPr wrap="square" rtlCol="0">
              <a:spAutoFit/>
            </a:bodyPr>
            <a:lstStyle/>
            <a:p>
              <a:r>
                <a:rPr lang="en-US" sz="2400" b="1" i="1" dirty="0" smtClean="0">
                  <a:latin typeface="+mj-lt"/>
                </a:rPr>
                <a:t>x</a:t>
              </a:r>
            </a:p>
          </p:txBody>
        </p:sp>
        <p:sp>
          <p:nvSpPr>
            <p:cNvPr id="12" name="TextBox 11"/>
            <p:cNvSpPr txBox="1"/>
            <p:nvPr/>
          </p:nvSpPr>
          <p:spPr>
            <a:xfrm>
              <a:off x="1143000" y="2133600"/>
              <a:ext cx="1295400" cy="457200"/>
            </a:xfrm>
            <a:prstGeom prst="rect">
              <a:avLst/>
            </a:prstGeom>
            <a:noFill/>
          </p:spPr>
          <p:txBody>
            <a:bodyPr wrap="square" rtlCol="0">
              <a:spAutoFit/>
            </a:bodyPr>
            <a:lstStyle/>
            <a:p>
              <a:r>
                <a:rPr lang="en-US" sz="2400" b="1" i="1" dirty="0" smtClean="0">
                  <a:latin typeface="+mj-lt"/>
                </a:rPr>
                <a:t>p</a:t>
              </a:r>
            </a:p>
          </p:txBody>
        </p:sp>
        <p:sp>
          <p:nvSpPr>
            <p:cNvPr id="13" name="Rectangle 12"/>
            <p:cNvSpPr/>
            <p:nvPr/>
          </p:nvSpPr>
          <p:spPr>
            <a:xfrm>
              <a:off x="3004457" y="1752600"/>
              <a:ext cx="2895600" cy="19812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775857" y="3810000"/>
              <a:ext cx="838200" cy="457200"/>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x,p</a:t>
              </a:r>
              <a:r>
                <a:rPr lang="en-US" sz="2400" b="1" i="1" dirty="0" smtClean="0">
                  <a:latin typeface="+mj-lt"/>
                </a:rPr>
                <a:t>)</a:t>
              </a:r>
            </a:p>
          </p:txBody>
        </p:sp>
        <p:sp>
          <p:nvSpPr>
            <p:cNvPr id="16" name="TextBox 15"/>
            <p:cNvSpPr txBox="1"/>
            <p:nvPr/>
          </p:nvSpPr>
          <p:spPr>
            <a:xfrm>
              <a:off x="5519057" y="3810000"/>
              <a:ext cx="1752600" cy="461665"/>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a:t>
              </a:r>
              <a:r>
                <a:rPr lang="en-US" sz="2400" b="1" i="1" dirty="0" err="1" smtClean="0">
                  <a:latin typeface="Symbol" pitchFamily="18" charset="2"/>
                </a:rPr>
                <a:t>D</a:t>
              </a:r>
              <a:r>
                <a:rPr lang="en-US" sz="2400" b="1" i="1" dirty="0" err="1" smtClean="0">
                  <a:latin typeface="+mj-lt"/>
                </a:rPr>
                <a:t>x,p</a:t>
              </a:r>
              <a:r>
                <a:rPr lang="en-US" sz="2400" b="1" i="1" dirty="0" smtClean="0">
                  <a:latin typeface="+mj-lt"/>
                </a:rPr>
                <a:t>)</a:t>
              </a:r>
            </a:p>
          </p:txBody>
        </p:sp>
        <p:sp>
          <p:nvSpPr>
            <p:cNvPr id="17" name="TextBox 16"/>
            <p:cNvSpPr txBox="1"/>
            <p:nvPr/>
          </p:nvSpPr>
          <p:spPr>
            <a:xfrm>
              <a:off x="5671457" y="1219200"/>
              <a:ext cx="2057400" cy="461665"/>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a:t>
              </a:r>
              <a:r>
                <a:rPr lang="en-US" sz="2400" b="1" i="1" dirty="0" err="1" smtClean="0">
                  <a:latin typeface="Symbol" pitchFamily="18" charset="2"/>
                </a:rPr>
                <a:t>D</a:t>
              </a:r>
              <a:r>
                <a:rPr lang="en-US" sz="2400" b="1" i="1" dirty="0" err="1" smtClean="0">
                  <a:latin typeface="+mj-lt"/>
                </a:rPr>
                <a:t>x,p+</a:t>
              </a:r>
              <a:r>
                <a:rPr lang="en-US" sz="2400" b="1" i="1" dirty="0" err="1" smtClean="0">
                  <a:latin typeface="Symbol" pitchFamily="18" charset="2"/>
                </a:rPr>
                <a:t>D</a:t>
              </a:r>
              <a:r>
                <a:rPr lang="en-US" sz="2400" b="1" i="1" dirty="0" err="1" smtClean="0">
                  <a:latin typeface="+mj-lt"/>
                </a:rPr>
                <a:t>p</a:t>
              </a:r>
              <a:r>
                <a:rPr lang="en-US" sz="2400" b="1" i="1" dirty="0" smtClean="0">
                  <a:latin typeface="+mj-lt"/>
                </a:rPr>
                <a:t>)</a:t>
              </a:r>
            </a:p>
          </p:txBody>
        </p:sp>
        <p:sp>
          <p:nvSpPr>
            <p:cNvPr id="18" name="TextBox 17"/>
            <p:cNvSpPr txBox="1"/>
            <p:nvPr/>
          </p:nvSpPr>
          <p:spPr>
            <a:xfrm>
              <a:off x="2471057" y="1290935"/>
              <a:ext cx="2057400" cy="461665"/>
            </a:xfrm>
            <a:prstGeom prst="rect">
              <a:avLst/>
            </a:prstGeom>
            <a:noFill/>
          </p:spPr>
          <p:txBody>
            <a:bodyPr wrap="square" rtlCol="0">
              <a:spAutoFit/>
            </a:bodyPr>
            <a:lstStyle/>
            <a:p>
              <a:r>
                <a:rPr lang="en-US" sz="2400" b="1" i="1" dirty="0" smtClean="0">
                  <a:latin typeface="+mj-lt"/>
                </a:rPr>
                <a:t>(</a:t>
              </a:r>
              <a:r>
                <a:rPr lang="en-US" sz="2400" b="1" i="1" dirty="0" err="1" smtClean="0">
                  <a:latin typeface="+mj-lt"/>
                </a:rPr>
                <a:t>x,p+</a:t>
              </a:r>
              <a:r>
                <a:rPr lang="en-US" sz="2400" b="1" i="1" dirty="0" err="1" smtClean="0">
                  <a:latin typeface="Symbol" pitchFamily="18" charset="2"/>
                </a:rPr>
                <a:t>D</a:t>
              </a:r>
              <a:r>
                <a:rPr lang="en-US" sz="2400" b="1" i="1" dirty="0" err="1" smtClean="0">
                  <a:latin typeface="+mj-lt"/>
                </a:rPr>
                <a:t>p</a:t>
              </a:r>
              <a:r>
                <a:rPr lang="en-US" sz="2400" b="1" i="1" dirty="0" smtClean="0">
                  <a:latin typeface="+mj-lt"/>
                </a:rPr>
                <a:t>)</a:t>
              </a:r>
            </a:p>
          </p:txBody>
        </p:sp>
        <p:sp>
          <p:nvSpPr>
            <p:cNvPr id="19" name="Right Arrow 18"/>
            <p:cNvSpPr/>
            <p:nvPr/>
          </p:nvSpPr>
          <p:spPr>
            <a:xfrm>
              <a:off x="1937657" y="25908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6204857" y="266700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6200000">
              <a:off x="4052207" y="4057651"/>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6200000">
              <a:off x="4052207" y="1009650"/>
              <a:ext cx="838200" cy="342900"/>
            </a:xfrm>
            <a:prstGeom prst="right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2136444538"/>
                </p:ext>
              </p:extLst>
            </p:nvPr>
          </p:nvGraphicFramePr>
          <p:xfrm>
            <a:off x="2090057" y="2249487"/>
            <a:ext cx="246063" cy="341313"/>
          </p:xfrm>
          <a:graphic>
            <a:graphicData uri="http://schemas.openxmlformats.org/presentationml/2006/ole">
              <mc:AlternateContent xmlns:mc="http://schemas.openxmlformats.org/markup-compatibility/2006">
                <mc:Choice xmlns:v="urn:schemas-microsoft-com:vml" Requires="v">
                  <p:oleObj spid="_x0000_s138356" name="数式" r:id="rId3" imgW="126720" imgH="177480" progId="Equation.3">
                    <p:embed/>
                  </p:oleObj>
                </mc:Choice>
                <mc:Fallback>
                  <p:oleObj name="数式" r:id="rId3" imgW="126720" imgH="177480" progId="Equation.3">
                    <p:embed/>
                    <p:pic>
                      <p:nvPicPr>
                        <p:cNvPr id="0" name=""/>
                        <p:cNvPicPr>
                          <a:picLocks noChangeAspect="1" noChangeArrowheads="1"/>
                        </p:cNvPicPr>
                        <p:nvPr/>
                      </p:nvPicPr>
                      <p:blipFill>
                        <a:blip r:embed="rId4"/>
                        <a:srcRect/>
                        <a:stretch>
                          <a:fillRect/>
                        </a:stretch>
                      </p:blipFill>
                      <p:spPr bwMode="auto">
                        <a:xfrm>
                          <a:off x="2090057" y="2249487"/>
                          <a:ext cx="2460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663150550"/>
                </p:ext>
              </p:extLst>
            </p:nvPr>
          </p:nvGraphicFramePr>
          <p:xfrm>
            <a:off x="4029982" y="4054475"/>
            <a:ext cx="295275" cy="390525"/>
          </p:xfrm>
          <a:graphic>
            <a:graphicData uri="http://schemas.openxmlformats.org/presentationml/2006/ole">
              <mc:AlternateContent xmlns:mc="http://schemas.openxmlformats.org/markup-compatibility/2006">
                <mc:Choice xmlns:v="urn:schemas-microsoft-com:vml" Requires="v">
                  <p:oleObj spid="_x0000_s138357" name="数式" r:id="rId5" imgW="152280" imgH="203040" progId="Equation.3">
                    <p:embed/>
                  </p:oleObj>
                </mc:Choice>
                <mc:Fallback>
                  <p:oleObj name="数式" r:id="rId5" imgW="152280" imgH="203040" progId="Equation.3">
                    <p:embed/>
                    <p:pic>
                      <p:nvPicPr>
                        <p:cNvPr id="0" name=""/>
                        <p:cNvPicPr>
                          <a:picLocks noChangeAspect="1" noChangeArrowheads="1"/>
                        </p:cNvPicPr>
                        <p:nvPr/>
                      </p:nvPicPr>
                      <p:blipFill>
                        <a:blip r:embed="rId6"/>
                        <a:srcRect/>
                        <a:stretch>
                          <a:fillRect/>
                        </a:stretch>
                      </p:blipFill>
                      <p:spPr bwMode="auto">
                        <a:xfrm>
                          <a:off x="4029982" y="4054475"/>
                          <a:ext cx="2952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3573658817"/>
                </p:ext>
              </p:extLst>
            </p:nvPr>
          </p:nvGraphicFramePr>
          <p:xfrm>
            <a:off x="4083957" y="2179638"/>
            <a:ext cx="492125" cy="757237"/>
          </p:xfrm>
          <a:graphic>
            <a:graphicData uri="http://schemas.openxmlformats.org/presentationml/2006/ole">
              <mc:AlternateContent xmlns:mc="http://schemas.openxmlformats.org/markup-compatibility/2006">
                <mc:Choice xmlns:v="urn:schemas-microsoft-com:vml" Requires="v">
                  <p:oleObj spid="_x0000_s138358" name="数式" r:id="rId7" imgW="253800" imgH="393480" progId="Equation.3">
                    <p:embed/>
                  </p:oleObj>
                </mc:Choice>
                <mc:Fallback>
                  <p:oleObj name="数式" r:id="rId7" imgW="253800" imgH="393480" progId="Equation.3">
                    <p:embed/>
                    <p:pic>
                      <p:nvPicPr>
                        <p:cNvPr id="0" name=""/>
                        <p:cNvPicPr>
                          <a:picLocks noChangeAspect="1" noChangeArrowheads="1"/>
                        </p:cNvPicPr>
                        <p:nvPr/>
                      </p:nvPicPr>
                      <p:blipFill>
                        <a:blip r:embed="rId8"/>
                        <a:srcRect/>
                        <a:stretch>
                          <a:fillRect/>
                        </a:stretch>
                      </p:blipFill>
                      <p:spPr bwMode="auto">
                        <a:xfrm>
                          <a:off x="4083957" y="2179638"/>
                          <a:ext cx="4921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6" name="Object 25"/>
          <p:cNvGraphicFramePr>
            <a:graphicFrameLocks noChangeAspect="1"/>
          </p:cNvGraphicFramePr>
          <p:nvPr>
            <p:extLst>
              <p:ext uri="{D42A27DB-BD31-4B8C-83A1-F6EECF244321}">
                <p14:modId xmlns:p14="http://schemas.microsoft.com/office/powerpoint/2010/main" val="1852447864"/>
              </p:ext>
            </p:extLst>
          </p:nvPr>
        </p:nvGraphicFramePr>
        <p:xfrm>
          <a:off x="808037" y="4876800"/>
          <a:ext cx="3421063" cy="1660525"/>
        </p:xfrm>
        <a:graphic>
          <a:graphicData uri="http://schemas.openxmlformats.org/presentationml/2006/ole">
            <mc:AlternateContent xmlns:mc="http://schemas.openxmlformats.org/markup-compatibility/2006">
              <mc:Choice xmlns:v="urn:schemas-microsoft-com:vml" Requires="v">
                <p:oleObj spid="_x0000_s138359" name="数式" r:id="rId9" imgW="1765080" imgH="863280" progId="Equation.3">
                  <p:embed/>
                </p:oleObj>
              </mc:Choice>
              <mc:Fallback>
                <p:oleObj name="数式" r:id="rId9" imgW="1765080" imgH="863280" progId="Equation.3">
                  <p:embed/>
                  <p:pic>
                    <p:nvPicPr>
                      <p:cNvPr id="0" name=""/>
                      <p:cNvPicPr>
                        <a:picLocks noChangeAspect="1" noChangeArrowheads="1"/>
                      </p:cNvPicPr>
                      <p:nvPr/>
                    </p:nvPicPr>
                    <p:blipFill>
                      <a:blip r:embed="rId10"/>
                      <a:srcRect/>
                      <a:stretch>
                        <a:fillRect/>
                      </a:stretch>
                    </p:blipFill>
                    <p:spPr bwMode="auto">
                      <a:xfrm>
                        <a:off x="808037" y="4876800"/>
                        <a:ext cx="3421063"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99491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9/25/2013</a:t>
            </a:r>
            <a:endParaRPr lang="en-US" dirty="0"/>
          </a:p>
        </p:txBody>
      </p:sp>
      <p:sp>
        <p:nvSpPr>
          <p:cNvPr id="3" name="Footer Placeholder 2"/>
          <p:cNvSpPr>
            <a:spLocks noGrp="1"/>
          </p:cNvSpPr>
          <p:nvPr>
            <p:ph type="ftr" sz="quarter" idx="11"/>
          </p:nvPr>
        </p:nvSpPr>
        <p:spPr/>
        <p:txBody>
          <a:bodyPr/>
          <a:lstStyle/>
          <a:p>
            <a:r>
              <a:rPr lang="en-US" smtClean="0"/>
              <a:t>PHY 711  Fall 2013 -- Lecture 13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685800" y="152400"/>
            <a:ext cx="6934200" cy="1938992"/>
          </a:xfrm>
          <a:prstGeom prst="rect">
            <a:avLst/>
          </a:prstGeom>
          <a:noFill/>
        </p:spPr>
        <p:txBody>
          <a:bodyPr wrap="square" rtlCol="0">
            <a:spAutoFit/>
          </a:bodyPr>
          <a:lstStyle/>
          <a:p>
            <a:r>
              <a:rPr lang="en-US" sz="2400" dirty="0" smtClean="0">
                <a:latin typeface="+mj-lt"/>
              </a:rPr>
              <a:t>Review:</a:t>
            </a:r>
          </a:p>
          <a:p>
            <a:r>
              <a:rPr lang="en-US" sz="2400" dirty="0" err="1" smtClean="0">
                <a:latin typeface="+mj-lt"/>
              </a:rPr>
              <a:t>Liouville’s</a:t>
            </a:r>
            <a:r>
              <a:rPr lang="en-US" sz="2400" dirty="0" smtClean="0">
                <a:latin typeface="+mj-lt"/>
              </a:rPr>
              <a:t> theorem:</a:t>
            </a:r>
          </a:p>
          <a:p>
            <a:r>
              <a:rPr lang="en-US" sz="2400" dirty="0">
                <a:latin typeface="+mj-lt"/>
              </a:rPr>
              <a:t> </a:t>
            </a:r>
            <a:r>
              <a:rPr lang="en-US" sz="2400" dirty="0" smtClean="0">
                <a:latin typeface="+mj-lt"/>
              </a:rPr>
              <a:t>     Imagine a collection of particles obeying the Canonical equations of motion in phase space.</a:t>
            </a:r>
          </a:p>
          <a:p>
            <a:r>
              <a:rPr lang="en-US" sz="2400" dirty="0">
                <a:latin typeface="+mj-lt"/>
              </a:rPr>
              <a:t> </a:t>
            </a:r>
            <a:r>
              <a:rPr lang="en-US" sz="2400" dirty="0" smtClean="0">
                <a:latin typeface="+mj-lt"/>
              </a:rPr>
              <a:t>    </a:t>
            </a:r>
          </a:p>
        </p:txBody>
      </p:sp>
      <p:graphicFrame>
        <p:nvGraphicFramePr>
          <p:cNvPr id="6" name="Object 5"/>
          <p:cNvGraphicFramePr>
            <a:graphicFrameLocks noChangeAspect="1"/>
          </p:cNvGraphicFramePr>
          <p:nvPr>
            <p:extLst>
              <p:ext uri="{D42A27DB-BD31-4B8C-83A1-F6EECF244321}">
                <p14:modId xmlns:p14="http://schemas.microsoft.com/office/powerpoint/2010/main" val="1472710917"/>
              </p:ext>
            </p:extLst>
          </p:nvPr>
        </p:nvGraphicFramePr>
        <p:xfrm>
          <a:off x="671513" y="2057400"/>
          <a:ext cx="8080375" cy="2416175"/>
        </p:xfrm>
        <a:graphic>
          <a:graphicData uri="http://schemas.openxmlformats.org/presentationml/2006/ole">
            <mc:AlternateContent xmlns:mc="http://schemas.openxmlformats.org/markup-compatibility/2006">
              <mc:Choice xmlns:v="urn:schemas-microsoft-com:vml" Requires="v">
                <p:oleObj spid="_x0000_s143368" name="数式" r:id="rId3" imgW="3568680" imgH="1066680" progId="Equation.3">
                  <p:embed/>
                </p:oleObj>
              </mc:Choice>
              <mc:Fallback>
                <p:oleObj name="数式" r:id="rId3" imgW="3568680" imgH="1066680" progId="Equation.3">
                  <p:embed/>
                  <p:pic>
                    <p:nvPicPr>
                      <p:cNvPr id="0" name=""/>
                      <p:cNvPicPr/>
                      <p:nvPr/>
                    </p:nvPicPr>
                    <p:blipFill>
                      <a:blip r:embed="rId4"/>
                      <a:stretch>
                        <a:fillRect/>
                      </a:stretch>
                    </p:blipFill>
                    <p:spPr>
                      <a:xfrm>
                        <a:off x="671513" y="2057400"/>
                        <a:ext cx="8080375" cy="2416175"/>
                      </a:xfrm>
                      <a:prstGeom prst="rect">
                        <a:avLst/>
                      </a:prstGeom>
                    </p:spPr>
                  </p:pic>
                </p:oleObj>
              </mc:Fallback>
            </mc:AlternateContent>
          </a:graphicData>
        </a:graphic>
      </p:graphicFrame>
    </p:spTree>
    <p:extLst>
      <p:ext uri="{BB962C8B-B14F-4D97-AF65-F5344CB8AC3E}">
        <p14:creationId xmlns:p14="http://schemas.microsoft.com/office/powerpoint/2010/main" val="2997979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9/25/2013</a:t>
            </a:r>
            <a:endParaRPr lang="en-US" dirty="0"/>
          </a:p>
        </p:txBody>
      </p:sp>
      <p:sp>
        <p:nvSpPr>
          <p:cNvPr id="3" name="Footer Placeholder 2"/>
          <p:cNvSpPr>
            <a:spLocks noGrp="1"/>
          </p:cNvSpPr>
          <p:nvPr>
            <p:ph type="ftr" sz="quarter" idx="11"/>
          </p:nvPr>
        </p:nvSpPr>
        <p:spPr/>
        <p:txBody>
          <a:bodyPr/>
          <a:lstStyle/>
          <a:p>
            <a:r>
              <a:rPr lang="en-US" smtClean="0"/>
              <a:t>PHY 711  Fall 2013 -- Lecture 13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533400" y="381000"/>
            <a:ext cx="6705600" cy="461665"/>
          </a:xfrm>
          <a:prstGeom prst="rect">
            <a:avLst/>
          </a:prstGeom>
          <a:noFill/>
        </p:spPr>
        <p:txBody>
          <a:bodyPr wrap="square" rtlCol="0">
            <a:spAutoFit/>
          </a:bodyPr>
          <a:lstStyle/>
          <a:p>
            <a:r>
              <a:rPr lang="en-US" sz="2400" dirty="0" smtClean="0">
                <a:latin typeface="+mj-lt"/>
              </a:rPr>
              <a:t>Proof of </a:t>
            </a:r>
            <a:r>
              <a:rPr lang="en-US" sz="2400" dirty="0" err="1" smtClean="0">
                <a:latin typeface="+mj-lt"/>
              </a:rPr>
              <a:t>Liouville’e</a:t>
            </a:r>
            <a:r>
              <a:rPr lang="en-US" sz="2400" dirty="0" smtClean="0">
                <a:latin typeface="+mj-lt"/>
              </a:rPr>
              <a:t> theorem:</a:t>
            </a:r>
          </a:p>
        </p:txBody>
      </p:sp>
      <p:sp>
        <p:nvSpPr>
          <p:cNvPr id="6" name="Cloud 5"/>
          <p:cNvSpPr/>
          <p:nvPr/>
        </p:nvSpPr>
        <p:spPr>
          <a:xfrm>
            <a:off x="2057400" y="1676400"/>
            <a:ext cx="2286000" cy="1828800"/>
          </a:xfrm>
          <a:prstGeom prst="cloud">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138739659"/>
              </p:ext>
            </p:extLst>
          </p:nvPr>
        </p:nvGraphicFramePr>
        <p:xfrm>
          <a:off x="2913063" y="2144713"/>
          <a:ext cx="574675" cy="892175"/>
        </p:xfrm>
        <a:graphic>
          <a:graphicData uri="http://schemas.openxmlformats.org/presentationml/2006/ole">
            <mc:AlternateContent xmlns:mc="http://schemas.openxmlformats.org/markup-compatibility/2006">
              <mc:Choice xmlns:v="urn:schemas-microsoft-com:vml" Requires="v">
                <p:oleObj spid="_x0000_s144416" name="数式" r:id="rId3" imgW="253800" imgH="393480" progId="Equation.3">
                  <p:embed/>
                </p:oleObj>
              </mc:Choice>
              <mc:Fallback>
                <p:oleObj name="数式" r:id="rId3" imgW="253800" imgH="393480" progId="Equation.3">
                  <p:embed/>
                  <p:pic>
                    <p:nvPicPr>
                      <p:cNvPr id="0" name=""/>
                      <p:cNvPicPr>
                        <a:picLocks noChangeAspect="1" noChangeArrowheads="1"/>
                      </p:cNvPicPr>
                      <p:nvPr/>
                    </p:nvPicPr>
                    <p:blipFill>
                      <a:blip r:embed="rId4"/>
                      <a:srcRect/>
                      <a:stretch>
                        <a:fillRect/>
                      </a:stretch>
                    </p:blipFill>
                    <p:spPr bwMode="auto">
                      <a:xfrm>
                        <a:off x="2913063" y="2144713"/>
                        <a:ext cx="5746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Right Arrow 7"/>
          <p:cNvSpPr/>
          <p:nvPr/>
        </p:nvSpPr>
        <p:spPr>
          <a:xfrm rot="2897824">
            <a:off x="3822469" y="3427615"/>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6038004">
            <a:off x="2923309" y="1147156"/>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800000">
            <a:off x="1295400" y="2197331"/>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7383125">
            <a:off x="1752600" y="3571702"/>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4400204" y="1981200"/>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4009880987"/>
              </p:ext>
            </p:extLst>
          </p:nvPr>
        </p:nvGraphicFramePr>
        <p:xfrm>
          <a:off x="4500717" y="3656215"/>
          <a:ext cx="517525" cy="374650"/>
        </p:xfrm>
        <a:graphic>
          <a:graphicData uri="http://schemas.openxmlformats.org/presentationml/2006/ole">
            <mc:AlternateContent xmlns:mc="http://schemas.openxmlformats.org/markup-compatibility/2006">
              <mc:Choice xmlns:v="urn:schemas-microsoft-com:vml" Requires="v">
                <p:oleObj spid="_x0000_s144417" name="数式" r:id="rId5" imgW="228600" imgH="164880" progId="Equation.3">
                  <p:embed/>
                </p:oleObj>
              </mc:Choice>
              <mc:Fallback>
                <p:oleObj name="数式" r:id="rId5" imgW="228600" imgH="164880" progId="Equation.3">
                  <p:embed/>
                  <p:pic>
                    <p:nvPicPr>
                      <p:cNvPr id="0" name=""/>
                      <p:cNvPicPr>
                        <a:picLocks noChangeAspect="1" noChangeArrowheads="1"/>
                      </p:cNvPicPr>
                      <p:nvPr/>
                    </p:nvPicPr>
                    <p:blipFill>
                      <a:blip r:embed="rId6"/>
                      <a:srcRect/>
                      <a:stretch>
                        <a:fillRect/>
                      </a:stretch>
                    </p:blipFill>
                    <p:spPr bwMode="auto">
                      <a:xfrm>
                        <a:off x="4500717" y="3656215"/>
                        <a:ext cx="5175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304905300"/>
              </p:ext>
            </p:extLst>
          </p:nvPr>
        </p:nvGraphicFramePr>
        <p:xfrm>
          <a:off x="5121275" y="1981200"/>
          <a:ext cx="517525" cy="374650"/>
        </p:xfrm>
        <a:graphic>
          <a:graphicData uri="http://schemas.openxmlformats.org/presentationml/2006/ole">
            <mc:AlternateContent xmlns:mc="http://schemas.openxmlformats.org/markup-compatibility/2006">
              <mc:Choice xmlns:v="urn:schemas-microsoft-com:vml" Requires="v">
                <p:oleObj spid="_x0000_s144418" name="数式" r:id="rId7" imgW="228600" imgH="164880" progId="Equation.3">
                  <p:embed/>
                </p:oleObj>
              </mc:Choice>
              <mc:Fallback>
                <p:oleObj name="数式" r:id="rId7" imgW="22860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21275" y="1981200"/>
                        <a:ext cx="5175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875387659"/>
              </p:ext>
            </p:extLst>
          </p:nvPr>
        </p:nvGraphicFramePr>
        <p:xfrm>
          <a:off x="5562600" y="2438400"/>
          <a:ext cx="2960687" cy="1382712"/>
        </p:xfrm>
        <a:graphic>
          <a:graphicData uri="http://schemas.openxmlformats.org/presentationml/2006/ole">
            <mc:AlternateContent xmlns:mc="http://schemas.openxmlformats.org/markup-compatibility/2006">
              <mc:Choice xmlns:v="urn:schemas-microsoft-com:vml" Requires="v">
                <p:oleObj spid="_x0000_s144419" name="数式" r:id="rId9" imgW="1307880" imgH="609480" progId="Equation.3">
                  <p:embed/>
                </p:oleObj>
              </mc:Choice>
              <mc:Fallback>
                <p:oleObj name="数式" r:id="rId9" imgW="1307880" imgH="609480" progId="Equation.3">
                  <p:embed/>
                  <p:pic>
                    <p:nvPicPr>
                      <p:cNvPr id="0" name=""/>
                      <p:cNvPicPr>
                        <a:picLocks noChangeAspect="1" noChangeArrowheads="1"/>
                      </p:cNvPicPr>
                      <p:nvPr/>
                    </p:nvPicPr>
                    <p:blipFill>
                      <a:blip r:embed="rId10"/>
                      <a:srcRect/>
                      <a:stretch>
                        <a:fillRect/>
                      </a:stretch>
                    </p:blipFill>
                    <p:spPr bwMode="auto">
                      <a:xfrm>
                        <a:off x="5562600" y="2438400"/>
                        <a:ext cx="2960687" cy="138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325829810"/>
              </p:ext>
            </p:extLst>
          </p:nvPr>
        </p:nvGraphicFramePr>
        <p:xfrm>
          <a:off x="731837" y="4249738"/>
          <a:ext cx="8335963" cy="2074862"/>
        </p:xfrm>
        <a:graphic>
          <a:graphicData uri="http://schemas.openxmlformats.org/presentationml/2006/ole">
            <mc:AlternateContent xmlns:mc="http://schemas.openxmlformats.org/markup-compatibility/2006">
              <mc:Choice xmlns:v="urn:schemas-microsoft-com:vml" Requires="v">
                <p:oleObj spid="_x0000_s144420" name="数式" r:id="rId11" imgW="3682800" imgH="914400" progId="Equation.3">
                  <p:embed/>
                </p:oleObj>
              </mc:Choice>
              <mc:Fallback>
                <p:oleObj name="数式" r:id="rId11" imgW="3682800" imgH="914400" progId="Equation.3">
                  <p:embed/>
                  <p:pic>
                    <p:nvPicPr>
                      <p:cNvPr id="0" name=""/>
                      <p:cNvPicPr>
                        <a:picLocks noChangeAspect="1" noChangeArrowheads="1"/>
                      </p:cNvPicPr>
                      <p:nvPr/>
                    </p:nvPicPr>
                    <p:blipFill>
                      <a:blip r:embed="rId12"/>
                      <a:srcRect/>
                      <a:stretch>
                        <a:fillRect/>
                      </a:stretch>
                    </p:blipFill>
                    <p:spPr bwMode="auto">
                      <a:xfrm>
                        <a:off x="731837" y="4249738"/>
                        <a:ext cx="8335963" cy="207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43997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9/25/2013</a:t>
            </a:r>
            <a:endParaRPr lang="en-US" dirty="0"/>
          </a:p>
        </p:txBody>
      </p:sp>
      <p:sp>
        <p:nvSpPr>
          <p:cNvPr id="3" name="Footer Placeholder 2"/>
          <p:cNvSpPr>
            <a:spLocks noGrp="1"/>
          </p:cNvSpPr>
          <p:nvPr>
            <p:ph type="ftr" sz="quarter" idx="11"/>
          </p:nvPr>
        </p:nvSpPr>
        <p:spPr/>
        <p:txBody>
          <a:bodyPr/>
          <a:lstStyle/>
          <a:p>
            <a:r>
              <a:rPr lang="en-US" smtClean="0"/>
              <a:t>PHY 711  Fall 2013 -- Lecture 13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26819391"/>
              </p:ext>
            </p:extLst>
          </p:nvPr>
        </p:nvGraphicFramePr>
        <p:xfrm>
          <a:off x="214313" y="571500"/>
          <a:ext cx="6615112" cy="3314700"/>
        </p:xfrm>
        <a:graphic>
          <a:graphicData uri="http://schemas.openxmlformats.org/presentationml/2006/ole">
            <mc:AlternateContent xmlns:mc="http://schemas.openxmlformats.org/markup-compatibility/2006">
              <mc:Choice xmlns:v="urn:schemas-microsoft-com:vml" Requires="v">
                <p:oleObj spid="_x0000_s145422" name="数式" r:id="rId3" imgW="2920680" imgH="1460160" progId="Equation.3">
                  <p:embed/>
                </p:oleObj>
              </mc:Choice>
              <mc:Fallback>
                <p:oleObj name="数式" r:id="rId3" imgW="2920680" imgH="1460160" progId="Equation.3">
                  <p:embed/>
                  <p:pic>
                    <p:nvPicPr>
                      <p:cNvPr id="0" name=""/>
                      <p:cNvPicPr>
                        <a:picLocks noChangeAspect="1" noChangeArrowheads="1"/>
                      </p:cNvPicPr>
                      <p:nvPr/>
                    </p:nvPicPr>
                    <p:blipFill>
                      <a:blip r:embed="rId4"/>
                      <a:srcRect/>
                      <a:stretch>
                        <a:fillRect/>
                      </a:stretch>
                    </p:blipFill>
                    <p:spPr bwMode="auto">
                      <a:xfrm>
                        <a:off x="214313" y="571500"/>
                        <a:ext cx="6615112"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91274104"/>
              </p:ext>
            </p:extLst>
          </p:nvPr>
        </p:nvGraphicFramePr>
        <p:xfrm>
          <a:off x="990600" y="4191000"/>
          <a:ext cx="4876800" cy="1075352"/>
        </p:xfrm>
        <a:graphic>
          <a:graphicData uri="http://schemas.openxmlformats.org/presentationml/2006/ole">
            <mc:AlternateContent xmlns:mc="http://schemas.openxmlformats.org/markup-compatibility/2006">
              <mc:Choice xmlns:v="urn:schemas-microsoft-com:vml" Requires="v">
                <p:oleObj spid="_x0000_s145423" name="数式" r:id="rId5" imgW="2311200" imgH="507960" progId="Equation.3">
                  <p:embed/>
                </p:oleObj>
              </mc:Choice>
              <mc:Fallback>
                <p:oleObj name="数式" r:id="rId5" imgW="2311200" imgH="507960" progId="Equation.3">
                  <p:embed/>
                  <p:pic>
                    <p:nvPicPr>
                      <p:cNvPr id="0" name=""/>
                      <p:cNvPicPr>
                        <a:picLocks noChangeAspect="1" noChangeArrowheads="1"/>
                      </p:cNvPicPr>
                      <p:nvPr/>
                    </p:nvPicPr>
                    <p:blipFill>
                      <a:blip r:embed="rId6"/>
                      <a:srcRect/>
                      <a:stretch>
                        <a:fillRect/>
                      </a:stretch>
                    </p:blipFill>
                    <p:spPr bwMode="auto">
                      <a:xfrm>
                        <a:off x="990600" y="4191000"/>
                        <a:ext cx="4876800" cy="10753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78172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9/25/2013</a:t>
            </a:r>
            <a:endParaRPr lang="en-US" dirty="0"/>
          </a:p>
        </p:txBody>
      </p:sp>
      <p:sp>
        <p:nvSpPr>
          <p:cNvPr id="3" name="Footer Placeholder 2"/>
          <p:cNvSpPr>
            <a:spLocks noGrp="1"/>
          </p:cNvSpPr>
          <p:nvPr>
            <p:ph type="ftr" sz="quarter" idx="11"/>
          </p:nvPr>
        </p:nvSpPr>
        <p:spPr/>
        <p:txBody>
          <a:bodyPr/>
          <a:lstStyle/>
          <a:p>
            <a:r>
              <a:rPr lang="en-US" smtClean="0"/>
              <a:t>PHY 711  Fall 2013 -- Lecture 13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96379276"/>
              </p:ext>
            </p:extLst>
          </p:nvPr>
        </p:nvGraphicFramePr>
        <p:xfrm>
          <a:off x="871538" y="2971800"/>
          <a:ext cx="5521325" cy="2363788"/>
        </p:xfrm>
        <a:graphic>
          <a:graphicData uri="http://schemas.openxmlformats.org/presentationml/2006/ole">
            <mc:AlternateContent xmlns:mc="http://schemas.openxmlformats.org/markup-compatibility/2006">
              <mc:Choice xmlns:v="urn:schemas-microsoft-com:vml" Requires="v">
                <p:oleObj spid="_x0000_s146446" name="数式" r:id="rId3" imgW="2438280" imgH="1041120" progId="Equation.3">
                  <p:embed/>
                </p:oleObj>
              </mc:Choice>
              <mc:Fallback>
                <p:oleObj name="数式" r:id="rId3" imgW="2438280" imgH="1041120" progId="Equation.3">
                  <p:embed/>
                  <p:pic>
                    <p:nvPicPr>
                      <p:cNvPr id="0" name=""/>
                      <p:cNvPicPr>
                        <a:picLocks noChangeAspect="1" noChangeArrowheads="1"/>
                      </p:cNvPicPr>
                      <p:nvPr/>
                    </p:nvPicPr>
                    <p:blipFill>
                      <a:blip r:embed="rId4"/>
                      <a:srcRect/>
                      <a:stretch>
                        <a:fillRect/>
                      </a:stretch>
                    </p:blipFill>
                    <p:spPr bwMode="auto">
                      <a:xfrm>
                        <a:off x="871538" y="2971800"/>
                        <a:ext cx="5521325" cy="236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597429770"/>
              </p:ext>
            </p:extLst>
          </p:nvPr>
        </p:nvGraphicFramePr>
        <p:xfrm>
          <a:off x="185738" y="1081088"/>
          <a:ext cx="6672262" cy="1152525"/>
        </p:xfrm>
        <a:graphic>
          <a:graphicData uri="http://schemas.openxmlformats.org/presentationml/2006/ole">
            <mc:AlternateContent xmlns:mc="http://schemas.openxmlformats.org/markup-compatibility/2006">
              <mc:Choice xmlns:v="urn:schemas-microsoft-com:vml" Requires="v">
                <p:oleObj spid="_x0000_s146447" name="数式" r:id="rId5" imgW="2946240" imgH="507960" progId="Equation.3">
                  <p:embed/>
                </p:oleObj>
              </mc:Choice>
              <mc:Fallback>
                <p:oleObj name="数式" r:id="rId5" imgW="2946240" imgH="507960" progId="Equation.3">
                  <p:embed/>
                  <p:pic>
                    <p:nvPicPr>
                      <p:cNvPr id="0" name=""/>
                      <p:cNvPicPr>
                        <a:picLocks noChangeAspect="1" noChangeArrowheads="1"/>
                      </p:cNvPicPr>
                      <p:nvPr/>
                    </p:nvPicPr>
                    <p:blipFill>
                      <a:blip r:embed="rId6"/>
                      <a:srcRect/>
                      <a:stretch>
                        <a:fillRect/>
                      </a:stretch>
                    </p:blipFill>
                    <p:spPr bwMode="auto">
                      <a:xfrm>
                        <a:off x="185738" y="1081088"/>
                        <a:ext cx="66722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Arrow Connector 7"/>
          <p:cNvCxnSpPr/>
          <p:nvPr/>
        </p:nvCxnSpPr>
        <p:spPr>
          <a:xfrm flipV="1">
            <a:off x="4419600" y="914400"/>
            <a:ext cx="24384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086600" y="609600"/>
            <a:ext cx="838200" cy="457200"/>
          </a:xfrm>
          <a:prstGeom prst="rect">
            <a:avLst/>
          </a:prstGeom>
          <a:noFill/>
        </p:spPr>
        <p:txBody>
          <a:bodyPr wrap="square" rtlCol="0">
            <a:spAutoFit/>
          </a:bodyPr>
          <a:lstStyle/>
          <a:p>
            <a:r>
              <a:rPr lang="en-US" sz="2400" dirty="0" smtClean="0">
                <a:latin typeface="+mj-lt"/>
              </a:rPr>
              <a:t>0</a:t>
            </a:r>
          </a:p>
        </p:txBody>
      </p:sp>
    </p:spTree>
    <p:extLst>
      <p:ext uri="{BB962C8B-B14F-4D97-AF65-F5344CB8AC3E}">
        <p14:creationId xmlns:p14="http://schemas.microsoft.com/office/powerpoint/2010/main" val="3320974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81200" y="533400"/>
            <a:ext cx="1371600" cy="1066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smtClean="0"/>
              <a:t>9/22/2014</a:t>
            </a:r>
            <a:endParaRPr lang="en-US" dirty="0"/>
          </a:p>
        </p:txBody>
      </p:sp>
      <p:sp>
        <p:nvSpPr>
          <p:cNvPr id="3" name="Footer Placeholder 2"/>
          <p:cNvSpPr>
            <a:spLocks noGrp="1"/>
          </p:cNvSpPr>
          <p:nvPr>
            <p:ph type="ftr" sz="quarter" idx="11"/>
          </p:nvPr>
        </p:nvSpPr>
        <p:spPr/>
        <p:txBody>
          <a:bodyPr/>
          <a:lstStyle/>
          <a:p>
            <a:r>
              <a:rPr lang="en-US" smtClean="0"/>
              <a:t>PHY 711  Fall 2014 --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457200" y="1712416"/>
            <a:ext cx="7391400" cy="4154984"/>
          </a:xfrm>
          <a:prstGeom prst="rect">
            <a:avLst/>
          </a:prstGeom>
          <a:noFill/>
        </p:spPr>
        <p:txBody>
          <a:bodyPr wrap="square" rtlCol="0">
            <a:spAutoFit/>
          </a:bodyPr>
          <a:lstStyle/>
          <a:p>
            <a:r>
              <a:rPr lang="en-US" sz="2400" dirty="0" smtClean="0">
                <a:latin typeface="+mj-lt"/>
              </a:rPr>
              <a:t>Importance of </a:t>
            </a:r>
            <a:r>
              <a:rPr lang="en-US" sz="2400" dirty="0" err="1" smtClean="0">
                <a:latin typeface="+mj-lt"/>
              </a:rPr>
              <a:t>Liouville’s</a:t>
            </a:r>
            <a:r>
              <a:rPr lang="en-US" sz="2400" dirty="0" smtClean="0">
                <a:latin typeface="+mj-lt"/>
              </a:rPr>
              <a:t> theorem to statistical mechanical analysis:</a:t>
            </a:r>
          </a:p>
          <a:p>
            <a:endParaRPr lang="en-US" sz="2400" dirty="0">
              <a:latin typeface="+mj-lt"/>
            </a:endParaRPr>
          </a:p>
          <a:p>
            <a:pPr lvl="1"/>
            <a:r>
              <a:rPr lang="en-US" sz="2400" dirty="0" smtClean="0">
                <a:latin typeface="+mj-lt"/>
              </a:rPr>
              <a:t>In statistical mechanics, we need to evaluate the probability of various configurations of particles. The fact that the density of particles in phase space is constant in time, implies that each point in phase space is equally probable and that the time average of the evolution of a system can be determined by an average of the system over phase space volume. </a:t>
            </a:r>
          </a:p>
        </p:txBody>
      </p:sp>
      <p:graphicFrame>
        <p:nvGraphicFramePr>
          <p:cNvPr id="6" name="Object 5"/>
          <p:cNvGraphicFramePr>
            <a:graphicFrameLocks noChangeAspect="1"/>
          </p:cNvGraphicFramePr>
          <p:nvPr>
            <p:extLst>
              <p:ext uri="{D42A27DB-BD31-4B8C-83A1-F6EECF244321}">
                <p14:modId xmlns:p14="http://schemas.microsoft.com/office/powerpoint/2010/main" val="3902527956"/>
              </p:ext>
            </p:extLst>
          </p:nvPr>
        </p:nvGraphicFramePr>
        <p:xfrm>
          <a:off x="1981200" y="457199"/>
          <a:ext cx="1371600" cy="1083201"/>
        </p:xfrm>
        <a:graphic>
          <a:graphicData uri="http://schemas.openxmlformats.org/presentationml/2006/ole">
            <mc:AlternateContent xmlns:mc="http://schemas.openxmlformats.org/markup-compatibility/2006">
              <mc:Choice xmlns:v="urn:schemas-microsoft-com:vml" Requires="v">
                <p:oleObj spid="_x0000_s139293" name="数式" r:id="rId3" imgW="495000" imgH="393480" progId="Equation.3">
                  <p:embed/>
                </p:oleObj>
              </mc:Choice>
              <mc:Fallback>
                <p:oleObj name="数式" r:id="rId3" imgW="495000" imgH="393480" progId="Equation.3">
                  <p:embed/>
                  <p:pic>
                    <p:nvPicPr>
                      <p:cNvPr id="0" name="Object 25"/>
                      <p:cNvPicPr>
                        <a:picLocks noChangeAspect="1" noChangeArrowheads="1"/>
                      </p:cNvPicPr>
                      <p:nvPr/>
                    </p:nvPicPr>
                    <p:blipFill>
                      <a:blip r:embed="rId4"/>
                      <a:srcRect/>
                      <a:stretch>
                        <a:fillRect/>
                      </a:stretch>
                    </p:blipFill>
                    <p:spPr bwMode="auto">
                      <a:xfrm>
                        <a:off x="1981200" y="457199"/>
                        <a:ext cx="1371600" cy="108320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704310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9/22/2014</a:t>
            </a:r>
            <a:endParaRPr lang="en-US" dirty="0"/>
          </a:p>
        </p:txBody>
      </p:sp>
      <p:sp>
        <p:nvSpPr>
          <p:cNvPr id="3" name="Footer Placeholder 2"/>
          <p:cNvSpPr>
            <a:spLocks noGrp="1"/>
          </p:cNvSpPr>
          <p:nvPr>
            <p:ph type="ftr" sz="quarter" idx="11"/>
          </p:nvPr>
        </p:nvSpPr>
        <p:spPr/>
        <p:txBody>
          <a:bodyPr/>
          <a:lstStyle/>
          <a:p>
            <a:r>
              <a:rPr lang="en-US" smtClean="0"/>
              <a:t>PHY 711  Fall 2014 --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pic>
        <p:nvPicPr>
          <p:cNvPr id="5" name="Picture 4"/>
          <p:cNvPicPr>
            <a:picLocks noChangeAspect="1"/>
          </p:cNvPicPr>
          <p:nvPr/>
        </p:nvPicPr>
        <p:blipFill rotWithShape="1">
          <a:blip r:embed="rId2"/>
          <a:srcRect l="24271" t="21094" r="57168" b="25781"/>
          <a:stretch/>
        </p:blipFill>
        <p:spPr>
          <a:xfrm rot="5400000">
            <a:off x="2137508" y="-613508"/>
            <a:ext cx="4724400" cy="8237415"/>
          </a:xfrm>
          <a:prstGeom prst="rect">
            <a:avLst/>
          </a:prstGeom>
        </p:spPr>
      </p:pic>
    </p:spTree>
    <p:extLst>
      <p:ext uri="{BB962C8B-B14F-4D97-AF65-F5344CB8AC3E}">
        <p14:creationId xmlns:p14="http://schemas.microsoft.com/office/powerpoint/2010/main" val="3611299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7311" t="18511" r="19738" b="14252"/>
          <a:stretch/>
        </p:blipFill>
        <p:spPr>
          <a:xfrm>
            <a:off x="533377" y="290492"/>
            <a:ext cx="8229623" cy="5729308"/>
          </a:xfrm>
          <a:prstGeom prst="rect">
            <a:avLst/>
          </a:prstGeom>
        </p:spPr>
      </p:pic>
      <p:sp>
        <p:nvSpPr>
          <p:cNvPr id="2" name="Date Placeholder 1"/>
          <p:cNvSpPr>
            <a:spLocks noGrp="1"/>
          </p:cNvSpPr>
          <p:nvPr>
            <p:ph type="dt" sz="half" idx="10"/>
          </p:nvPr>
        </p:nvSpPr>
        <p:spPr/>
        <p:txBody>
          <a:bodyPr/>
          <a:lstStyle/>
          <a:p>
            <a:r>
              <a:rPr lang="en-US" smtClean="0"/>
              <a:t>9/22/2014</a:t>
            </a:r>
            <a:endParaRPr lang="en-US" dirty="0"/>
          </a:p>
        </p:txBody>
      </p:sp>
      <p:sp>
        <p:nvSpPr>
          <p:cNvPr id="3" name="Footer Placeholder 2"/>
          <p:cNvSpPr>
            <a:spLocks noGrp="1"/>
          </p:cNvSpPr>
          <p:nvPr>
            <p:ph type="ftr" sz="quarter" idx="11"/>
          </p:nvPr>
        </p:nvSpPr>
        <p:spPr/>
        <p:txBody>
          <a:bodyPr/>
          <a:lstStyle/>
          <a:p>
            <a:r>
              <a:rPr lang="en-US" smtClean="0"/>
              <a:t>PHY 711  Fall 2014 --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5" name="Right Arrow 4"/>
          <p:cNvSpPr/>
          <p:nvPr/>
        </p:nvSpPr>
        <p:spPr>
          <a:xfrm>
            <a:off x="304777" y="50292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9/22/2014</a:t>
            </a:r>
            <a:endParaRPr lang="en-US" dirty="0"/>
          </a:p>
        </p:txBody>
      </p:sp>
      <p:sp>
        <p:nvSpPr>
          <p:cNvPr id="3" name="Footer Placeholder 2"/>
          <p:cNvSpPr>
            <a:spLocks noGrp="1"/>
          </p:cNvSpPr>
          <p:nvPr>
            <p:ph type="ftr" sz="quarter" idx="11"/>
          </p:nvPr>
        </p:nvSpPr>
        <p:spPr/>
        <p:txBody>
          <a:bodyPr/>
          <a:lstStyle/>
          <a:p>
            <a:r>
              <a:rPr lang="en-US" smtClean="0"/>
              <a:t>PHY 711  Fall 2014 --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533400" y="304800"/>
            <a:ext cx="7315200" cy="461665"/>
          </a:xfrm>
          <a:prstGeom prst="rect">
            <a:avLst/>
          </a:prstGeom>
          <a:noFill/>
        </p:spPr>
        <p:txBody>
          <a:bodyPr wrap="square" rtlCol="0">
            <a:spAutoFit/>
          </a:bodyPr>
          <a:lstStyle/>
          <a:p>
            <a:r>
              <a:rPr lang="en-US" sz="2400" dirty="0" err="1" smtClean="0">
                <a:latin typeface="+mj-lt"/>
              </a:rPr>
              <a:t>Virial</a:t>
            </a:r>
            <a:r>
              <a:rPr lang="en-US" sz="2400" dirty="0" smtClean="0">
                <a:latin typeface="+mj-lt"/>
              </a:rPr>
              <a:t> theorem    (</a:t>
            </a:r>
            <a:r>
              <a:rPr lang="en-US" sz="2400" dirty="0" err="1" smtClean="0">
                <a:latin typeface="+mj-lt"/>
              </a:rPr>
              <a:t>Clausius</a:t>
            </a:r>
            <a:r>
              <a:rPr lang="en-US" sz="2400" dirty="0" smtClean="0">
                <a:latin typeface="+mj-lt"/>
              </a:rPr>
              <a:t> ~ 1860)</a:t>
            </a:r>
          </a:p>
        </p:txBody>
      </p:sp>
      <p:graphicFrame>
        <p:nvGraphicFramePr>
          <p:cNvPr id="6" name="Object 5"/>
          <p:cNvGraphicFramePr>
            <a:graphicFrameLocks noChangeAspect="1"/>
          </p:cNvGraphicFramePr>
          <p:nvPr>
            <p:extLst>
              <p:ext uri="{D42A27DB-BD31-4B8C-83A1-F6EECF244321}">
                <p14:modId xmlns:p14="http://schemas.microsoft.com/office/powerpoint/2010/main" val="838612322"/>
              </p:ext>
            </p:extLst>
          </p:nvPr>
        </p:nvGraphicFramePr>
        <p:xfrm>
          <a:off x="1295400" y="1066800"/>
          <a:ext cx="2436813" cy="879475"/>
        </p:xfrm>
        <a:graphic>
          <a:graphicData uri="http://schemas.openxmlformats.org/presentationml/2006/ole">
            <mc:AlternateContent xmlns:mc="http://schemas.openxmlformats.org/markup-compatibility/2006">
              <mc:Choice xmlns:v="urn:schemas-microsoft-com:vml" Requires="v">
                <p:oleObj spid="_x0000_s140343" name="数式" r:id="rId3" imgW="1257120" imgH="457200" progId="Equation.3">
                  <p:embed/>
                </p:oleObj>
              </mc:Choice>
              <mc:Fallback>
                <p:oleObj name="数式" r:id="rId3" imgW="1257120" imgH="457200" progId="Equation.3">
                  <p:embed/>
                  <p:pic>
                    <p:nvPicPr>
                      <p:cNvPr id="0" name="Object 25"/>
                      <p:cNvPicPr>
                        <a:picLocks noChangeAspect="1" noChangeArrowheads="1"/>
                      </p:cNvPicPr>
                      <p:nvPr/>
                    </p:nvPicPr>
                    <p:blipFill>
                      <a:blip r:embed="rId4"/>
                      <a:srcRect/>
                      <a:stretch>
                        <a:fillRect/>
                      </a:stretch>
                    </p:blipFill>
                    <p:spPr bwMode="auto">
                      <a:xfrm>
                        <a:off x="1295400" y="1066800"/>
                        <a:ext cx="2436813"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29873983"/>
              </p:ext>
            </p:extLst>
          </p:nvPr>
        </p:nvGraphicFramePr>
        <p:xfrm>
          <a:off x="2085975" y="2054225"/>
          <a:ext cx="4848225" cy="3736975"/>
        </p:xfrm>
        <a:graphic>
          <a:graphicData uri="http://schemas.openxmlformats.org/presentationml/2006/ole">
            <mc:AlternateContent xmlns:mc="http://schemas.openxmlformats.org/markup-compatibility/2006">
              <mc:Choice xmlns:v="urn:schemas-microsoft-com:vml" Requires="v">
                <p:oleObj spid="_x0000_s140344" name="数式" r:id="rId5" imgW="2501640" imgH="1942920" progId="Equation.3">
                  <p:embed/>
                </p:oleObj>
              </mc:Choice>
              <mc:Fallback>
                <p:oleObj name="数式" r:id="rId5" imgW="2501640" imgH="1942920" progId="Equation.3">
                  <p:embed/>
                  <p:pic>
                    <p:nvPicPr>
                      <p:cNvPr id="0" name="Object 5"/>
                      <p:cNvPicPr>
                        <a:picLocks noChangeAspect="1" noChangeArrowheads="1"/>
                      </p:cNvPicPr>
                      <p:nvPr/>
                    </p:nvPicPr>
                    <p:blipFill>
                      <a:blip r:embed="rId6"/>
                      <a:srcRect/>
                      <a:stretch>
                        <a:fillRect/>
                      </a:stretch>
                    </p:blipFill>
                    <p:spPr bwMode="auto">
                      <a:xfrm>
                        <a:off x="2085975" y="2054225"/>
                        <a:ext cx="4848225" cy="373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87741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9/22/2014</a:t>
            </a:r>
            <a:endParaRPr lang="en-US" dirty="0"/>
          </a:p>
        </p:txBody>
      </p:sp>
      <p:sp>
        <p:nvSpPr>
          <p:cNvPr id="3" name="Footer Placeholder 2"/>
          <p:cNvSpPr>
            <a:spLocks noGrp="1"/>
          </p:cNvSpPr>
          <p:nvPr>
            <p:ph type="ftr" sz="quarter" idx="11"/>
          </p:nvPr>
        </p:nvSpPr>
        <p:spPr/>
        <p:txBody>
          <a:bodyPr/>
          <a:lstStyle/>
          <a:p>
            <a:r>
              <a:rPr lang="en-US" smtClean="0"/>
              <a:t>PHY 711  Fall 2014 --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p:cNvSpPr txBox="1"/>
          <p:nvPr/>
        </p:nvSpPr>
        <p:spPr>
          <a:xfrm>
            <a:off x="762000" y="378767"/>
            <a:ext cx="7467600" cy="461665"/>
          </a:xfrm>
          <a:prstGeom prst="rect">
            <a:avLst/>
          </a:prstGeom>
          <a:noFill/>
        </p:spPr>
        <p:txBody>
          <a:bodyPr wrap="square" rtlCol="0">
            <a:spAutoFit/>
          </a:bodyPr>
          <a:lstStyle/>
          <a:p>
            <a:r>
              <a:rPr lang="en-US" sz="2400" dirty="0" smtClean="0">
                <a:latin typeface="+mj-lt"/>
              </a:rPr>
              <a:t>Hamiltonian formalism</a:t>
            </a:r>
          </a:p>
        </p:txBody>
      </p:sp>
      <p:graphicFrame>
        <p:nvGraphicFramePr>
          <p:cNvPr id="6" name="Object 5"/>
          <p:cNvGraphicFramePr>
            <a:graphicFrameLocks noChangeAspect="1"/>
          </p:cNvGraphicFramePr>
          <p:nvPr>
            <p:extLst>
              <p:ext uri="{D42A27DB-BD31-4B8C-83A1-F6EECF244321}">
                <p14:modId xmlns:p14="http://schemas.microsoft.com/office/powerpoint/2010/main" val="3010384666"/>
              </p:ext>
            </p:extLst>
          </p:nvPr>
        </p:nvGraphicFramePr>
        <p:xfrm>
          <a:off x="2584450" y="1646238"/>
          <a:ext cx="3709988" cy="2584450"/>
        </p:xfrm>
        <a:graphic>
          <a:graphicData uri="http://schemas.openxmlformats.org/presentationml/2006/ole">
            <mc:AlternateContent xmlns:mc="http://schemas.openxmlformats.org/markup-compatibility/2006">
              <mc:Choice xmlns:v="urn:schemas-microsoft-com:vml" Requires="v">
                <p:oleObj spid="_x0000_s125003" name="数式" r:id="rId3" imgW="1917360" imgH="1346040" progId="Equation.3">
                  <p:embed/>
                </p:oleObj>
              </mc:Choice>
              <mc:Fallback>
                <p:oleObj name="数式" r:id="rId3" imgW="1917360" imgH="1346040" progId="Equation.3">
                  <p:embed/>
                  <p:pic>
                    <p:nvPicPr>
                      <p:cNvPr id="0" name="Object 5"/>
                      <p:cNvPicPr>
                        <a:picLocks noChangeAspect="1" noChangeArrowheads="1"/>
                      </p:cNvPicPr>
                      <p:nvPr/>
                    </p:nvPicPr>
                    <p:blipFill>
                      <a:blip r:embed="rId4"/>
                      <a:srcRect/>
                      <a:stretch>
                        <a:fillRect/>
                      </a:stretch>
                    </p:blipFill>
                    <p:spPr bwMode="auto">
                      <a:xfrm>
                        <a:off x="2584450" y="1646238"/>
                        <a:ext cx="3709988"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16097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9/22/2014</a:t>
            </a:r>
            <a:endParaRPr lang="en-US" dirty="0"/>
          </a:p>
        </p:txBody>
      </p:sp>
      <p:sp>
        <p:nvSpPr>
          <p:cNvPr id="3" name="Footer Placeholder 2"/>
          <p:cNvSpPr>
            <a:spLocks noGrp="1"/>
          </p:cNvSpPr>
          <p:nvPr>
            <p:ph type="ftr" sz="quarter" idx="11"/>
          </p:nvPr>
        </p:nvSpPr>
        <p:spPr/>
        <p:txBody>
          <a:bodyPr/>
          <a:lstStyle/>
          <a:p>
            <a:r>
              <a:rPr lang="en-US" smtClean="0"/>
              <a:t>PHY 711  Fall 2014 --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74169243"/>
              </p:ext>
            </p:extLst>
          </p:nvPr>
        </p:nvGraphicFramePr>
        <p:xfrm>
          <a:off x="774699" y="1304925"/>
          <a:ext cx="7912101" cy="4486275"/>
        </p:xfrm>
        <a:graphic>
          <a:graphicData uri="http://schemas.openxmlformats.org/presentationml/2006/ole">
            <mc:AlternateContent xmlns:mc="http://schemas.openxmlformats.org/markup-compatibility/2006">
              <mc:Choice xmlns:v="urn:schemas-microsoft-com:vml" Requires="v">
                <p:oleObj spid="_x0000_s126023" name="数式" r:id="rId3" imgW="4089240" imgH="2336760" progId="Equation.3">
                  <p:embed/>
                </p:oleObj>
              </mc:Choice>
              <mc:Fallback>
                <p:oleObj name="数式" r:id="rId3" imgW="4089240" imgH="2336760" progId="Equation.3">
                  <p:embed/>
                  <p:pic>
                    <p:nvPicPr>
                      <p:cNvPr id="0" name="Object 5"/>
                      <p:cNvPicPr>
                        <a:picLocks noChangeAspect="1" noChangeArrowheads="1"/>
                      </p:cNvPicPr>
                      <p:nvPr/>
                    </p:nvPicPr>
                    <p:blipFill>
                      <a:blip r:embed="rId4"/>
                      <a:srcRect/>
                      <a:stretch>
                        <a:fillRect/>
                      </a:stretch>
                    </p:blipFill>
                    <p:spPr bwMode="auto">
                      <a:xfrm>
                        <a:off x="774699" y="1304925"/>
                        <a:ext cx="7912101"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838200" y="381000"/>
            <a:ext cx="6934200" cy="461665"/>
          </a:xfrm>
          <a:prstGeom prst="rect">
            <a:avLst/>
          </a:prstGeom>
          <a:noFill/>
        </p:spPr>
        <p:txBody>
          <a:bodyPr wrap="square" rtlCol="0">
            <a:spAutoFit/>
          </a:bodyPr>
          <a:lstStyle/>
          <a:p>
            <a:r>
              <a:rPr lang="en-US" sz="2400" dirty="0" smtClean="0">
                <a:latin typeface="+mj-lt"/>
              </a:rPr>
              <a:t>Hamiltonian formalism and time evolution:</a:t>
            </a:r>
          </a:p>
        </p:txBody>
      </p:sp>
    </p:spTree>
    <p:extLst>
      <p:ext uri="{BB962C8B-B14F-4D97-AF65-F5344CB8AC3E}">
        <p14:creationId xmlns:p14="http://schemas.microsoft.com/office/powerpoint/2010/main" val="959866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9/22/2014</a:t>
            </a:r>
            <a:endParaRPr lang="en-US" dirty="0"/>
          </a:p>
        </p:txBody>
      </p:sp>
      <p:sp>
        <p:nvSpPr>
          <p:cNvPr id="3" name="Footer Placeholder 2"/>
          <p:cNvSpPr>
            <a:spLocks noGrp="1"/>
          </p:cNvSpPr>
          <p:nvPr>
            <p:ph type="ftr" sz="quarter" idx="11"/>
          </p:nvPr>
        </p:nvSpPr>
        <p:spPr/>
        <p:txBody>
          <a:bodyPr/>
          <a:lstStyle/>
          <a:p>
            <a:r>
              <a:rPr lang="en-US" smtClean="0"/>
              <a:t>PHY 711  Fall 2014 --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15268776"/>
              </p:ext>
            </p:extLst>
          </p:nvPr>
        </p:nvGraphicFramePr>
        <p:xfrm>
          <a:off x="774700" y="1766888"/>
          <a:ext cx="7912100" cy="3560762"/>
        </p:xfrm>
        <a:graphic>
          <a:graphicData uri="http://schemas.openxmlformats.org/presentationml/2006/ole">
            <mc:AlternateContent xmlns:mc="http://schemas.openxmlformats.org/markup-compatibility/2006">
              <mc:Choice xmlns:v="urn:schemas-microsoft-com:vml" Requires="v">
                <p:oleObj spid="_x0000_s127047" name="数式" r:id="rId3" imgW="4089240" imgH="1854000" progId="Equation.3">
                  <p:embed/>
                </p:oleObj>
              </mc:Choice>
              <mc:Fallback>
                <p:oleObj name="数式" r:id="rId3" imgW="4089240" imgH="1854000" progId="Equation.3">
                  <p:embed/>
                  <p:pic>
                    <p:nvPicPr>
                      <p:cNvPr id="0" name=""/>
                      <p:cNvPicPr>
                        <a:picLocks noChangeAspect="1" noChangeArrowheads="1"/>
                      </p:cNvPicPr>
                      <p:nvPr/>
                    </p:nvPicPr>
                    <p:blipFill>
                      <a:blip r:embed="rId4"/>
                      <a:srcRect/>
                      <a:stretch>
                        <a:fillRect/>
                      </a:stretch>
                    </p:blipFill>
                    <p:spPr bwMode="auto">
                      <a:xfrm>
                        <a:off x="774700" y="1766888"/>
                        <a:ext cx="7912100" cy="356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820783" y="990600"/>
            <a:ext cx="6934200" cy="461665"/>
          </a:xfrm>
          <a:prstGeom prst="rect">
            <a:avLst/>
          </a:prstGeom>
          <a:noFill/>
        </p:spPr>
        <p:txBody>
          <a:bodyPr wrap="square" rtlCol="0">
            <a:spAutoFit/>
          </a:bodyPr>
          <a:lstStyle/>
          <a:p>
            <a:r>
              <a:rPr lang="en-US" sz="2400" dirty="0" smtClean="0">
                <a:latin typeface="+mj-lt"/>
              </a:rPr>
              <a:t>Poisson brackets: </a:t>
            </a:r>
          </a:p>
        </p:txBody>
      </p:sp>
      <p:sp>
        <p:nvSpPr>
          <p:cNvPr id="7" name="TextBox 6"/>
          <p:cNvSpPr txBox="1"/>
          <p:nvPr/>
        </p:nvSpPr>
        <p:spPr>
          <a:xfrm>
            <a:off x="838200" y="381000"/>
            <a:ext cx="6934200" cy="461665"/>
          </a:xfrm>
          <a:prstGeom prst="rect">
            <a:avLst/>
          </a:prstGeom>
          <a:noFill/>
        </p:spPr>
        <p:txBody>
          <a:bodyPr wrap="square" rtlCol="0">
            <a:spAutoFit/>
          </a:bodyPr>
          <a:lstStyle/>
          <a:p>
            <a:r>
              <a:rPr lang="en-US" sz="2400" dirty="0" smtClean="0">
                <a:latin typeface="+mj-lt"/>
              </a:rPr>
              <a:t>Hamiltonian formalism and time evolution:</a:t>
            </a:r>
          </a:p>
        </p:txBody>
      </p:sp>
    </p:spTree>
    <p:extLst>
      <p:ext uri="{BB962C8B-B14F-4D97-AF65-F5344CB8AC3E}">
        <p14:creationId xmlns:p14="http://schemas.microsoft.com/office/powerpoint/2010/main" val="2757599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9/22/2014</a:t>
            </a:r>
            <a:endParaRPr lang="en-US" dirty="0"/>
          </a:p>
        </p:txBody>
      </p:sp>
      <p:sp>
        <p:nvSpPr>
          <p:cNvPr id="3" name="Footer Placeholder 2"/>
          <p:cNvSpPr>
            <a:spLocks noGrp="1"/>
          </p:cNvSpPr>
          <p:nvPr>
            <p:ph type="ftr" sz="quarter" idx="11"/>
          </p:nvPr>
        </p:nvSpPr>
        <p:spPr/>
        <p:txBody>
          <a:bodyPr/>
          <a:lstStyle/>
          <a:p>
            <a:r>
              <a:rPr lang="en-US" smtClean="0"/>
              <a:t>PHY 711  Fall 2014 --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34789417"/>
              </p:ext>
            </p:extLst>
          </p:nvPr>
        </p:nvGraphicFramePr>
        <p:xfrm>
          <a:off x="1371600" y="1292225"/>
          <a:ext cx="5529263" cy="2341563"/>
        </p:xfrm>
        <a:graphic>
          <a:graphicData uri="http://schemas.openxmlformats.org/presentationml/2006/ole">
            <mc:AlternateContent xmlns:mc="http://schemas.openxmlformats.org/markup-compatibility/2006">
              <mc:Choice xmlns:v="urn:schemas-microsoft-com:vml" Requires="v">
                <p:oleObj spid="_x0000_s128131" name="数式" r:id="rId3" imgW="2857320" imgH="1218960" progId="Equation.3">
                  <p:embed/>
                </p:oleObj>
              </mc:Choice>
              <mc:Fallback>
                <p:oleObj name="数式" r:id="rId3" imgW="2857320" imgH="1218960" progId="Equation.3">
                  <p:embed/>
                  <p:pic>
                    <p:nvPicPr>
                      <p:cNvPr id="0" name=""/>
                      <p:cNvPicPr>
                        <a:picLocks noChangeAspect="1" noChangeArrowheads="1"/>
                      </p:cNvPicPr>
                      <p:nvPr/>
                    </p:nvPicPr>
                    <p:blipFill>
                      <a:blip r:embed="rId4"/>
                      <a:srcRect/>
                      <a:stretch>
                        <a:fillRect/>
                      </a:stretch>
                    </p:blipFill>
                    <p:spPr bwMode="auto">
                      <a:xfrm>
                        <a:off x="1371600" y="1292225"/>
                        <a:ext cx="5529263"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838200" y="381000"/>
            <a:ext cx="6934200" cy="461665"/>
          </a:xfrm>
          <a:prstGeom prst="rect">
            <a:avLst/>
          </a:prstGeom>
          <a:noFill/>
        </p:spPr>
        <p:txBody>
          <a:bodyPr wrap="square" rtlCol="0">
            <a:spAutoFit/>
          </a:bodyPr>
          <a:lstStyle/>
          <a:p>
            <a:r>
              <a:rPr lang="en-US" sz="2400" dirty="0" smtClean="0">
                <a:latin typeface="+mj-lt"/>
              </a:rPr>
              <a:t>Poisson brackets -- continued:</a:t>
            </a:r>
          </a:p>
        </p:txBody>
      </p:sp>
      <p:sp>
        <p:nvSpPr>
          <p:cNvPr id="7" name="TextBox 6"/>
          <p:cNvSpPr txBox="1"/>
          <p:nvPr/>
        </p:nvSpPr>
        <p:spPr>
          <a:xfrm>
            <a:off x="685800" y="4343400"/>
            <a:ext cx="6858000" cy="461665"/>
          </a:xfrm>
          <a:prstGeom prst="rect">
            <a:avLst/>
          </a:prstGeom>
          <a:noFill/>
        </p:spPr>
        <p:txBody>
          <a:bodyPr wrap="square" rtlCol="0">
            <a:spAutoFit/>
          </a:bodyPr>
          <a:lstStyle/>
          <a:p>
            <a:r>
              <a:rPr lang="en-US" sz="2400" dirty="0" err="1" smtClean="0">
                <a:latin typeface="+mj-lt"/>
              </a:rPr>
              <a:t>Liouville</a:t>
            </a:r>
            <a:r>
              <a:rPr lang="en-US" sz="2400" dirty="0" smtClean="0">
                <a:latin typeface="+mj-lt"/>
              </a:rPr>
              <a:t> theorem</a:t>
            </a:r>
          </a:p>
        </p:txBody>
      </p:sp>
      <p:graphicFrame>
        <p:nvGraphicFramePr>
          <p:cNvPr id="8" name="Object 7"/>
          <p:cNvGraphicFramePr>
            <a:graphicFrameLocks noChangeAspect="1"/>
          </p:cNvGraphicFramePr>
          <p:nvPr>
            <p:extLst>
              <p:ext uri="{D42A27DB-BD31-4B8C-83A1-F6EECF244321}">
                <p14:modId xmlns:p14="http://schemas.microsoft.com/office/powerpoint/2010/main" val="3381228814"/>
              </p:ext>
            </p:extLst>
          </p:nvPr>
        </p:nvGraphicFramePr>
        <p:xfrm>
          <a:off x="1295400" y="4953000"/>
          <a:ext cx="5259387" cy="1169988"/>
        </p:xfrm>
        <a:graphic>
          <a:graphicData uri="http://schemas.openxmlformats.org/presentationml/2006/ole">
            <mc:AlternateContent xmlns:mc="http://schemas.openxmlformats.org/markup-compatibility/2006">
              <mc:Choice xmlns:v="urn:schemas-microsoft-com:vml" Requires="v">
                <p:oleObj spid="_x0000_s128132" name="数式" r:id="rId5" imgW="2717640" imgH="609480" progId="Equation.3">
                  <p:embed/>
                </p:oleObj>
              </mc:Choice>
              <mc:Fallback>
                <p:oleObj name="数式" r:id="rId5" imgW="2717640" imgH="609480" progId="Equation.3">
                  <p:embed/>
                  <p:pic>
                    <p:nvPicPr>
                      <p:cNvPr id="0" name="Object 4"/>
                      <p:cNvPicPr>
                        <a:picLocks noChangeAspect="1" noChangeArrowheads="1"/>
                      </p:cNvPicPr>
                      <p:nvPr/>
                    </p:nvPicPr>
                    <p:blipFill>
                      <a:blip r:embed="rId6"/>
                      <a:srcRect/>
                      <a:stretch>
                        <a:fillRect/>
                      </a:stretch>
                    </p:blipFill>
                    <p:spPr bwMode="auto">
                      <a:xfrm>
                        <a:off x="1295400" y="4953000"/>
                        <a:ext cx="5259387"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25018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9/22/2014</a:t>
            </a:r>
            <a:endParaRPr lang="en-US" dirty="0"/>
          </a:p>
        </p:txBody>
      </p:sp>
      <p:sp>
        <p:nvSpPr>
          <p:cNvPr id="3" name="Footer Placeholder 2"/>
          <p:cNvSpPr>
            <a:spLocks noGrp="1"/>
          </p:cNvSpPr>
          <p:nvPr>
            <p:ph type="ftr" sz="quarter" idx="11"/>
          </p:nvPr>
        </p:nvSpPr>
        <p:spPr/>
        <p:txBody>
          <a:bodyPr/>
          <a:lstStyle/>
          <a:p>
            <a:r>
              <a:rPr lang="en-US" smtClean="0"/>
              <a:t>PHY 711  Fall 2014 --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457200" y="381000"/>
            <a:ext cx="7620000" cy="461665"/>
          </a:xfrm>
          <a:prstGeom prst="rect">
            <a:avLst/>
          </a:prstGeom>
          <a:noFill/>
        </p:spPr>
        <p:txBody>
          <a:bodyPr wrap="square" rtlCol="0">
            <a:spAutoFit/>
          </a:bodyPr>
          <a:lstStyle/>
          <a:p>
            <a:r>
              <a:rPr lang="en-US" sz="2400" dirty="0" smtClean="0">
                <a:latin typeface="+mj-lt"/>
              </a:rPr>
              <a:t>Phase space</a:t>
            </a:r>
          </a:p>
        </p:txBody>
      </p:sp>
      <p:graphicFrame>
        <p:nvGraphicFramePr>
          <p:cNvPr id="6" name="Object 5"/>
          <p:cNvGraphicFramePr>
            <a:graphicFrameLocks noChangeAspect="1"/>
          </p:cNvGraphicFramePr>
          <p:nvPr>
            <p:extLst>
              <p:ext uri="{D42A27DB-BD31-4B8C-83A1-F6EECF244321}">
                <p14:modId xmlns:p14="http://schemas.microsoft.com/office/powerpoint/2010/main" val="853527343"/>
              </p:ext>
            </p:extLst>
          </p:nvPr>
        </p:nvGraphicFramePr>
        <p:xfrm>
          <a:off x="1228725" y="1143000"/>
          <a:ext cx="6610350" cy="2147887"/>
        </p:xfrm>
        <a:graphic>
          <a:graphicData uri="http://schemas.openxmlformats.org/presentationml/2006/ole">
            <mc:AlternateContent xmlns:mc="http://schemas.openxmlformats.org/markup-compatibility/2006">
              <mc:Choice xmlns:v="urn:schemas-microsoft-com:vml" Requires="v">
                <p:oleObj spid="_x0000_s134180" name="数式" r:id="rId3" imgW="3416040" imgH="1117440" progId="Equation.3">
                  <p:embed/>
                </p:oleObj>
              </mc:Choice>
              <mc:Fallback>
                <p:oleObj name="数式" r:id="rId3" imgW="3416040" imgH="1117440" progId="Equation.3">
                  <p:embed/>
                  <p:pic>
                    <p:nvPicPr>
                      <p:cNvPr id="0" name="Object 4"/>
                      <p:cNvPicPr>
                        <a:picLocks noChangeAspect="1" noChangeArrowheads="1"/>
                      </p:cNvPicPr>
                      <p:nvPr/>
                    </p:nvPicPr>
                    <p:blipFill>
                      <a:blip r:embed="rId4"/>
                      <a:srcRect/>
                      <a:stretch>
                        <a:fillRect/>
                      </a:stretch>
                    </p:blipFill>
                    <p:spPr bwMode="auto">
                      <a:xfrm>
                        <a:off x="1228725" y="1143000"/>
                        <a:ext cx="6610350" cy="214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6954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9/22/2014</a:t>
            </a:r>
            <a:endParaRPr lang="en-US" dirty="0"/>
          </a:p>
        </p:txBody>
      </p:sp>
      <p:sp>
        <p:nvSpPr>
          <p:cNvPr id="3" name="Footer Placeholder 2"/>
          <p:cNvSpPr>
            <a:spLocks noGrp="1"/>
          </p:cNvSpPr>
          <p:nvPr>
            <p:ph type="ftr" sz="quarter" idx="11"/>
          </p:nvPr>
        </p:nvSpPr>
        <p:spPr/>
        <p:txBody>
          <a:bodyPr/>
          <a:lstStyle/>
          <a:p>
            <a:r>
              <a:rPr lang="en-US" smtClean="0"/>
              <a:t>PHY 711  Fall 2014 --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pic>
        <p:nvPicPr>
          <p:cNvPr id="131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2550" y="990600"/>
            <a:ext cx="6438900"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arallelogram 4"/>
          <p:cNvSpPr/>
          <p:nvPr/>
        </p:nvSpPr>
        <p:spPr>
          <a:xfrm>
            <a:off x="1676400" y="4100512"/>
            <a:ext cx="762000" cy="457200"/>
          </a:xfrm>
          <a:prstGeom prst="parallelogram">
            <a:avLst>
              <a:gd name="adj" fmla="val 0"/>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6"/>
          <p:cNvSpPr/>
          <p:nvPr/>
        </p:nvSpPr>
        <p:spPr>
          <a:xfrm>
            <a:off x="6172200" y="1052512"/>
            <a:ext cx="1524000" cy="395288"/>
          </a:xfrm>
          <a:prstGeom prst="parallelogram">
            <a:avLst>
              <a:gd name="adj" fmla="val 186262"/>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410200" y="4419600"/>
            <a:ext cx="1143000" cy="461665"/>
          </a:xfrm>
          <a:prstGeom prst="rect">
            <a:avLst/>
          </a:prstGeom>
          <a:noFill/>
        </p:spPr>
        <p:txBody>
          <a:bodyPr wrap="square" rtlCol="0">
            <a:spAutoFit/>
          </a:bodyPr>
          <a:lstStyle/>
          <a:p>
            <a:r>
              <a:rPr lang="en-US" sz="2400" b="1" i="1" dirty="0" smtClean="0">
                <a:latin typeface="+mj-lt"/>
              </a:rPr>
              <a:t>x</a:t>
            </a:r>
          </a:p>
        </p:txBody>
      </p:sp>
      <p:sp>
        <p:nvSpPr>
          <p:cNvPr id="9" name="TextBox 8"/>
          <p:cNvSpPr txBox="1"/>
          <p:nvPr/>
        </p:nvSpPr>
        <p:spPr>
          <a:xfrm>
            <a:off x="1295400" y="1509712"/>
            <a:ext cx="1143000" cy="461665"/>
          </a:xfrm>
          <a:prstGeom prst="rect">
            <a:avLst/>
          </a:prstGeom>
          <a:noFill/>
        </p:spPr>
        <p:txBody>
          <a:bodyPr wrap="square" rtlCol="0">
            <a:spAutoFit/>
          </a:bodyPr>
          <a:lstStyle/>
          <a:p>
            <a:r>
              <a:rPr lang="en-US" sz="2400" b="1" i="1" dirty="0" smtClean="0">
                <a:latin typeface="+mj-lt"/>
              </a:rPr>
              <a:t>p</a:t>
            </a:r>
          </a:p>
        </p:txBody>
      </p:sp>
      <p:sp>
        <p:nvSpPr>
          <p:cNvPr id="8" name="TextBox 7"/>
          <p:cNvSpPr txBox="1"/>
          <p:nvPr/>
        </p:nvSpPr>
        <p:spPr>
          <a:xfrm>
            <a:off x="685800" y="228600"/>
            <a:ext cx="8077200" cy="830997"/>
          </a:xfrm>
          <a:prstGeom prst="rect">
            <a:avLst/>
          </a:prstGeom>
          <a:noFill/>
        </p:spPr>
        <p:txBody>
          <a:bodyPr wrap="square" rtlCol="0">
            <a:spAutoFit/>
          </a:bodyPr>
          <a:lstStyle/>
          <a:p>
            <a:r>
              <a:rPr lang="en-US" sz="2400" dirty="0" smtClean="0">
                <a:latin typeface="+mj-lt"/>
              </a:rPr>
              <a:t>Phase space diagram for one-dimensional motion due to constant force</a:t>
            </a:r>
          </a:p>
        </p:txBody>
      </p:sp>
      <p:graphicFrame>
        <p:nvGraphicFramePr>
          <p:cNvPr id="10" name="Object 9"/>
          <p:cNvGraphicFramePr>
            <a:graphicFrameLocks noChangeAspect="1"/>
          </p:cNvGraphicFramePr>
          <p:nvPr>
            <p:extLst>
              <p:ext uri="{D42A27DB-BD31-4B8C-83A1-F6EECF244321}">
                <p14:modId xmlns:p14="http://schemas.microsoft.com/office/powerpoint/2010/main" val="3685674566"/>
              </p:ext>
            </p:extLst>
          </p:nvPr>
        </p:nvGraphicFramePr>
        <p:xfrm>
          <a:off x="1566863" y="4648200"/>
          <a:ext cx="6278562" cy="1700213"/>
        </p:xfrm>
        <a:graphic>
          <a:graphicData uri="http://schemas.openxmlformats.org/presentationml/2006/ole">
            <mc:AlternateContent xmlns:mc="http://schemas.openxmlformats.org/markup-compatibility/2006">
              <mc:Choice xmlns:v="urn:schemas-microsoft-com:vml" Requires="v">
                <p:oleObj spid="_x0000_s141330" name="Equation" r:id="rId4" imgW="4457520" imgH="1206360" progId="Equation.DSMT4">
                  <p:embed/>
                </p:oleObj>
              </mc:Choice>
              <mc:Fallback>
                <p:oleObj name="Equation" r:id="rId4" imgW="4457520" imgH="1206360" progId="Equation.DSMT4">
                  <p:embed/>
                  <p:pic>
                    <p:nvPicPr>
                      <p:cNvPr id="0" name=""/>
                      <p:cNvPicPr/>
                      <p:nvPr/>
                    </p:nvPicPr>
                    <p:blipFill>
                      <a:blip r:embed="rId5"/>
                      <a:stretch>
                        <a:fillRect/>
                      </a:stretch>
                    </p:blipFill>
                    <p:spPr>
                      <a:xfrm>
                        <a:off x="1566863" y="4648200"/>
                        <a:ext cx="6278562" cy="1700213"/>
                      </a:xfrm>
                      <a:prstGeom prst="rect">
                        <a:avLst/>
                      </a:prstGeom>
                    </p:spPr>
                  </p:pic>
                </p:oleObj>
              </mc:Fallback>
            </mc:AlternateContent>
          </a:graphicData>
        </a:graphic>
      </p:graphicFrame>
    </p:spTree>
    <p:extLst>
      <p:ext uri="{BB962C8B-B14F-4D97-AF65-F5344CB8AC3E}">
        <p14:creationId xmlns:p14="http://schemas.microsoft.com/office/powerpoint/2010/main" val="1089588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9/22/2014</a:t>
            </a:r>
            <a:endParaRPr lang="en-US" dirty="0"/>
          </a:p>
        </p:txBody>
      </p:sp>
      <p:sp>
        <p:nvSpPr>
          <p:cNvPr id="3" name="Footer Placeholder 2"/>
          <p:cNvSpPr>
            <a:spLocks noGrp="1"/>
          </p:cNvSpPr>
          <p:nvPr>
            <p:ph type="ftr" sz="quarter" idx="11"/>
          </p:nvPr>
        </p:nvSpPr>
        <p:spPr/>
        <p:txBody>
          <a:bodyPr/>
          <a:lstStyle/>
          <a:p>
            <a:r>
              <a:rPr lang="en-US" smtClean="0"/>
              <a:t>PHY 711  Fall 2014 -- Lecture 12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pic>
        <p:nvPicPr>
          <p:cNvPr id="132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8275" y="838200"/>
            <a:ext cx="62674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Parallelogram 5"/>
          <p:cNvSpPr/>
          <p:nvPr/>
        </p:nvSpPr>
        <p:spPr>
          <a:xfrm>
            <a:off x="6096000" y="3200400"/>
            <a:ext cx="1524000" cy="990600"/>
          </a:xfrm>
          <a:prstGeom prst="parallelogram">
            <a:avLst>
              <a:gd name="adj" fmla="val 0"/>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6"/>
          <p:cNvSpPr/>
          <p:nvPr/>
        </p:nvSpPr>
        <p:spPr>
          <a:xfrm rot="16373687">
            <a:off x="2160131" y="795211"/>
            <a:ext cx="1069842" cy="1541459"/>
          </a:xfrm>
          <a:prstGeom prst="parallelogram">
            <a:avLst>
              <a:gd name="adj" fmla="val 5125"/>
            </a:avLst>
          </a:prstGeom>
          <a:solidFill>
            <a:schemeClr val="bg1">
              <a:lumMod val="65000"/>
              <a:alpha val="6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85800" y="76200"/>
            <a:ext cx="8077200" cy="830997"/>
          </a:xfrm>
          <a:prstGeom prst="rect">
            <a:avLst/>
          </a:prstGeom>
          <a:noFill/>
        </p:spPr>
        <p:txBody>
          <a:bodyPr wrap="square" rtlCol="0">
            <a:spAutoFit/>
          </a:bodyPr>
          <a:lstStyle/>
          <a:p>
            <a:r>
              <a:rPr lang="en-US" sz="2400" dirty="0" smtClean="0">
                <a:latin typeface="+mj-lt"/>
              </a:rPr>
              <a:t>Phase space diagram for one-dimensional motion due to spring force</a:t>
            </a:r>
          </a:p>
        </p:txBody>
      </p:sp>
      <p:sp>
        <p:nvSpPr>
          <p:cNvPr id="9" name="TextBox 8"/>
          <p:cNvSpPr txBox="1"/>
          <p:nvPr/>
        </p:nvSpPr>
        <p:spPr>
          <a:xfrm>
            <a:off x="1295400" y="1509712"/>
            <a:ext cx="1143000" cy="461665"/>
          </a:xfrm>
          <a:prstGeom prst="rect">
            <a:avLst/>
          </a:prstGeom>
          <a:noFill/>
        </p:spPr>
        <p:txBody>
          <a:bodyPr wrap="square" rtlCol="0">
            <a:spAutoFit/>
          </a:bodyPr>
          <a:lstStyle/>
          <a:p>
            <a:r>
              <a:rPr lang="en-US" sz="2400" b="1" i="1" dirty="0" smtClean="0">
                <a:latin typeface="+mj-lt"/>
              </a:rPr>
              <a:t>p</a:t>
            </a:r>
          </a:p>
        </p:txBody>
      </p:sp>
      <p:sp>
        <p:nvSpPr>
          <p:cNvPr id="11" name="TextBox 10"/>
          <p:cNvSpPr txBox="1"/>
          <p:nvPr/>
        </p:nvSpPr>
        <p:spPr>
          <a:xfrm>
            <a:off x="5638800" y="4191000"/>
            <a:ext cx="1143000" cy="461665"/>
          </a:xfrm>
          <a:prstGeom prst="rect">
            <a:avLst/>
          </a:prstGeom>
          <a:noFill/>
        </p:spPr>
        <p:txBody>
          <a:bodyPr wrap="square" rtlCol="0">
            <a:spAutoFit/>
          </a:bodyPr>
          <a:lstStyle/>
          <a:p>
            <a:r>
              <a:rPr lang="en-US" sz="2400" b="1" i="1" dirty="0" smtClean="0">
                <a:latin typeface="+mj-lt"/>
              </a:rPr>
              <a:t>x</a:t>
            </a:r>
          </a:p>
        </p:txBody>
      </p:sp>
      <p:graphicFrame>
        <p:nvGraphicFramePr>
          <p:cNvPr id="12" name="Object 11"/>
          <p:cNvGraphicFramePr>
            <a:graphicFrameLocks noChangeAspect="1"/>
          </p:cNvGraphicFramePr>
          <p:nvPr>
            <p:extLst>
              <p:ext uri="{D42A27DB-BD31-4B8C-83A1-F6EECF244321}">
                <p14:modId xmlns:p14="http://schemas.microsoft.com/office/powerpoint/2010/main" val="354549503"/>
              </p:ext>
            </p:extLst>
          </p:nvPr>
        </p:nvGraphicFramePr>
        <p:xfrm>
          <a:off x="1092200" y="4648200"/>
          <a:ext cx="7227888" cy="1700213"/>
        </p:xfrm>
        <a:graphic>
          <a:graphicData uri="http://schemas.openxmlformats.org/presentationml/2006/ole">
            <mc:AlternateContent xmlns:mc="http://schemas.openxmlformats.org/markup-compatibility/2006">
              <mc:Choice xmlns:v="urn:schemas-microsoft-com:vml" Requires="v">
                <p:oleObj spid="_x0000_s142347" name="Equation" r:id="rId4" imgW="5130720" imgH="1206360" progId="Equation.DSMT4">
                  <p:embed/>
                </p:oleObj>
              </mc:Choice>
              <mc:Fallback>
                <p:oleObj name="Equation" r:id="rId4" imgW="5130720" imgH="1206360" progId="Equation.DSMT4">
                  <p:embed/>
                  <p:pic>
                    <p:nvPicPr>
                      <p:cNvPr id="0" name=""/>
                      <p:cNvPicPr/>
                      <p:nvPr/>
                    </p:nvPicPr>
                    <p:blipFill>
                      <a:blip r:embed="rId5"/>
                      <a:stretch>
                        <a:fillRect/>
                      </a:stretch>
                    </p:blipFill>
                    <p:spPr>
                      <a:xfrm>
                        <a:off x="1092200" y="4648200"/>
                        <a:ext cx="7227888" cy="1700213"/>
                      </a:xfrm>
                      <a:prstGeom prst="rect">
                        <a:avLst/>
                      </a:prstGeom>
                    </p:spPr>
                  </p:pic>
                </p:oleObj>
              </mc:Fallback>
            </mc:AlternateContent>
          </a:graphicData>
        </a:graphic>
      </p:graphicFrame>
    </p:spTree>
    <p:extLst>
      <p:ext uri="{BB962C8B-B14F-4D97-AF65-F5344CB8AC3E}">
        <p14:creationId xmlns:p14="http://schemas.microsoft.com/office/powerpoint/2010/main" val="3964882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10392</TotalTime>
  <Words>452</Words>
  <Application>Microsoft Office PowerPoint</Application>
  <PresentationFormat>On-screen Show (4:3)</PresentationFormat>
  <Paragraphs>117</Paragraphs>
  <Slides>20</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20</vt:i4>
      </vt:variant>
    </vt:vector>
  </HeadingPairs>
  <TitlesOfParts>
    <vt:vector size="27" baseType="lpstr">
      <vt:lpstr>Arial</vt:lpstr>
      <vt:lpstr>Calibri</vt:lpstr>
      <vt:lpstr>Symbol</vt:lpstr>
      <vt:lpstr>Office Theme</vt:lpstr>
      <vt:lpstr>数式</vt:lpstr>
      <vt:lpstr>MathType 6.0 Equation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519</cp:revision>
  <cp:lastPrinted>2014-09-22T12:36:13Z</cp:lastPrinted>
  <dcterms:created xsi:type="dcterms:W3CDTF">2012-01-10T18:32:24Z</dcterms:created>
  <dcterms:modified xsi:type="dcterms:W3CDTF">2014-09-22T17:32:12Z</dcterms:modified>
</cp:coreProperties>
</file>