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96" r:id="rId2"/>
    <p:sldId id="354" r:id="rId3"/>
    <p:sldId id="427" r:id="rId4"/>
    <p:sldId id="428" r:id="rId5"/>
    <p:sldId id="429" r:id="rId6"/>
    <p:sldId id="430" r:id="rId7"/>
    <p:sldId id="435" r:id="rId8"/>
    <p:sldId id="433" r:id="rId9"/>
    <p:sldId id="434" r:id="rId10"/>
    <p:sldId id="436" r:id="rId11"/>
    <p:sldId id="437" r:id="rId12"/>
    <p:sldId id="438" r:id="rId13"/>
    <p:sldId id="439" r:id="rId14"/>
    <p:sldId id="442" r:id="rId15"/>
    <p:sldId id="443" r:id="rId16"/>
    <p:sldId id="444" r:id="rId17"/>
    <p:sldId id="445" r:id="rId18"/>
    <p:sldId id="440" r:id="rId19"/>
    <p:sldId id="446" r:id="rId20"/>
    <p:sldId id="441" r:id="rId2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53" d="100"/>
          <a:sy n="53" d="100"/>
        </p:scale>
        <p:origin x="1408" y="52"/>
      </p:cViewPr>
      <p:guideLst>
        <p:guide orient="horz" pos="2160"/>
        <p:guide pos="2880"/>
      </p:guideLst>
    </p:cSldViewPr>
  </p:slideViewPr>
  <p:notesTextViewPr>
    <p:cViewPr>
      <p:scale>
        <a:sx n="1" d="1"/>
        <a:sy n="1" d="1"/>
      </p:scale>
      <p:origin x="0" y="0"/>
    </p:cViewPr>
  </p:notesTextViewPr>
  <p:sorterViewPr>
    <p:cViewPr>
      <p:scale>
        <a:sx n="100" d="100"/>
        <a:sy n="100" d="100"/>
      </p:scale>
      <p:origin x="0" y="-73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4.wmf"/><Relationship Id="rId1" Type="http://schemas.openxmlformats.org/officeDocument/2006/relationships/image" Target="../media/image16.wmf"/><Relationship Id="rId4"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4.wmf"/><Relationship Id="rId1" Type="http://schemas.openxmlformats.org/officeDocument/2006/relationships/image" Target="../media/image16.wmf"/><Relationship Id="rId4" Type="http://schemas.openxmlformats.org/officeDocument/2006/relationships/image" Target="../media/image1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9/22/2014</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9/22/2014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641027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1548212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9/22/2014</a:t>
            </a:r>
            <a:endParaRPr lang="en-US" dirty="0"/>
          </a:p>
        </p:txBody>
      </p:sp>
      <p:sp>
        <p:nvSpPr>
          <p:cNvPr id="5" name="Footer Placeholder 4"/>
          <p:cNvSpPr>
            <a:spLocks noGrp="1"/>
          </p:cNvSpPr>
          <p:nvPr>
            <p:ph type="ftr" sz="quarter" idx="11"/>
          </p:nvPr>
        </p:nvSpPr>
        <p:spPr/>
        <p:txBody>
          <a:bodyPr/>
          <a:lstStyle/>
          <a:p>
            <a:r>
              <a:rPr lang="en-US" smtClean="0"/>
              <a:t>PHY 711  Fall 2014 --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9/22/2014</a:t>
            </a:r>
            <a:endParaRPr lang="en-US" dirty="0"/>
          </a:p>
        </p:txBody>
      </p:sp>
      <p:sp>
        <p:nvSpPr>
          <p:cNvPr id="5" name="Footer Placeholder 4"/>
          <p:cNvSpPr>
            <a:spLocks noGrp="1"/>
          </p:cNvSpPr>
          <p:nvPr>
            <p:ph type="ftr" sz="quarter" idx="11"/>
          </p:nvPr>
        </p:nvSpPr>
        <p:spPr/>
        <p:txBody>
          <a:bodyPr/>
          <a:lstStyle/>
          <a:p>
            <a:r>
              <a:rPr lang="en-US" smtClean="0"/>
              <a:t>PHY 711  Fall 2014 --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9/22/2014</a:t>
            </a:r>
            <a:endParaRPr lang="en-US" dirty="0"/>
          </a:p>
        </p:txBody>
      </p:sp>
      <p:sp>
        <p:nvSpPr>
          <p:cNvPr id="5" name="Footer Placeholder 4"/>
          <p:cNvSpPr>
            <a:spLocks noGrp="1"/>
          </p:cNvSpPr>
          <p:nvPr>
            <p:ph type="ftr" sz="quarter" idx="11"/>
          </p:nvPr>
        </p:nvSpPr>
        <p:spPr/>
        <p:txBody>
          <a:bodyPr/>
          <a:lstStyle/>
          <a:p>
            <a:r>
              <a:rPr lang="en-US" smtClean="0"/>
              <a:t>PHY 711  Fall 2014 --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9/22/2014</a:t>
            </a:r>
            <a:endParaRPr lang="en-US" dirty="0"/>
          </a:p>
        </p:txBody>
      </p:sp>
      <p:sp>
        <p:nvSpPr>
          <p:cNvPr id="5" name="Footer Placeholder 4"/>
          <p:cNvSpPr>
            <a:spLocks noGrp="1"/>
          </p:cNvSpPr>
          <p:nvPr>
            <p:ph type="ftr" sz="quarter" idx="11"/>
          </p:nvPr>
        </p:nvSpPr>
        <p:spPr/>
        <p:txBody>
          <a:bodyPr/>
          <a:lstStyle/>
          <a:p>
            <a:r>
              <a:rPr lang="en-US" smtClean="0"/>
              <a:t>PHY 711  Fall 2014 --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9/22/2014</a:t>
            </a:r>
            <a:endParaRPr lang="en-US" dirty="0"/>
          </a:p>
        </p:txBody>
      </p:sp>
      <p:sp>
        <p:nvSpPr>
          <p:cNvPr id="5" name="Footer Placeholder 4"/>
          <p:cNvSpPr>
            <a:spLocks noGrp="1"/>
          </p:cNvSpPr>
          <p:nvPr>
            <p:ph type="ftr" sz="quarter" idx="11"/>
          </p:nvPr>
        </p:nvSpPr>
        <p:spPr/>
        <p:txBody>
          <a:bodyPr/>
          <a:lstStyle/>
          <a:p>
            <a:r>
              <a:rPr lang="en-US" smtClean="0"/>
              <a:t>PHY 711  Fall 2014 --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9/22/2014</a:t>
            </a:r>
            <a:endParaRPr lang="en-US" dirty="0"/>
          </a:p>
        </p:txBody>
      </p:sp>
      <p:sp>
        <p:nvSpPr>
          <p:cNvPr id="6" name="Footer Placeholder 5"/>
          <p:cNvSpPr>
            <a:spLocks noGrp="1"/>
          </p:cNvSpPr>
          <p:nvPr>
            <p:ph type="ftr" sz="quarter" idx="11"/>
          </p:nvPr>
        </p:nvSpPr>
        <p:spPr/>
        <p:txBody>
          <a:bodyPr/>
          <a:lstStyle/>
          <a:p>
            <a:r>
              <a:rPr lang="en-US" smtClean="0"/>
              <a:t>PHY 711  Fall 2014 -- Lecture 12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9/22/2014</a:t>
            </a:r>
            <a:endParaRPr lang="en-US" dirty="0"/>
          </a:p>
        </p:txBody>
      </p:sp>
      <p:sp>
        <p:nvSpPr>
          <p:cNvPr id="8" name="Footer Placeholder 7"/>
          <p:cNvSpPr>
            <a:spLocks noGrp="1"/>
          </p:cNvSpPr>
          <p:nvPr>
            <p:ph type="ftr" sz="quarter" idx="11"/>
          </p:nvPr>
        </p:nvSpPr>
        <p:spPr/>
        <p:txBody>
          <a:bodyPr/>
          <a:lstStyle/>
          <a:p>
            <a:r>
              <a:rPr lang="en-US" smtClean="0"/>
              <a:t>PHY 711  Fall 2014 -- Lecture 12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9/22/2014</a:t>
            </a:r>
            <a:endParaRPr lang="en-US" dirty="0"/>
          </a:p>
        </p:txBody>
      </p:sp>
      <p:sp>
        <p:nvSpPr>
          <p:cNvPr id="4" name="Footer Placeholder 3"/>
          <p:cNvSpPr>
            <a:spLocks noGrp="1"/>
          </p:cNvSpPr>
          <p:nvPr>
            <p:ph type="ftr" sz="quarter" idx="11"/>
          </p:nvPr>
        </p:nvSpPr>
        <p:spPr/>
        <p:txBody>
          <a:bodyPr/>
          <a:lstStyle/>
          <a:p>
            <a:r>
              <a:rPr lang="en-US" smtClean="0"/>
              <a:t>PHY 711  Fall 2014 -- Lecture 12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9/22/2014</a:t>
            </a:r>
            <a:endParaRPr lang="en-US" dirty="0"/>
          </a:p>
        </p:txBody>
      </p:sp>
      <p:sp>
        <p:nvSpPr>
          <p:cNvPr id="6" name="Footer Placeholder 5"/>
          <p:cNvSpPr>
            <a:spLocks noGrp="1"/>
          </p:cNvSpPr>
          <p:nvPr>
            <p:ph type="ftr" sz="quarter" idx="11"/>
          </p:nvPr>
        </p:nvSpPr>
        <p:spPr/>
        <p:txBody>
          <a:bodyPr/>
          <a:lstStyle/>
          <a:p>
            <a:r>
              <a:rPr lang="en-US" smtClean="0"/>
              <a:t>PHY 711  Fall 2014 -- Lecture 12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9/22/2014</a:t>
            </a:r>
            <a:endParaRPr lang="en-US" dirty="0"/>
          </a:p>
        </p:txBody>
      </p:sp>
      <p:sp>
        <p:nvSpPr>
          <p:cNvPr id="6" name="Footer Placeholder 5"/>
          <p:cNvSpPr>
            <a:spLocks noGrp="1"/>
          </p:cNvSpPr>
          <p:nvPr>
            <p:ph type="ftr" sz="quarter" idx="11"/>
          </p:nvPr>
        </p:nvSpPr>
        <p:spPr/>
        <p:txBody>
          <a:bodyPr/>
          <a:lstStyle/>
          <a:p>
            <a:r>
              <a:rPr lang="en-US" smtClean="0"/>
              <a:t>PHY 711  Fall 2014 -- Lecture 12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9/22/2014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PHY 711  Fall 2014 -- Lecture 12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2.wmf"/></Relationships>
</file>

<file path=ppt/slides/_rels/slide11.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4.wmf"/><Relationship Id="rId5" Type="http://schemas.openxmlformats.org/officeDocument/2006/relationships/oleObject" Target="../embeddings/oleObject11.bin"/><Relationship Id="rId4" Type="http://schemas.openxmlformats.org/officeDocument/2006/relationships/image" Target="../media/image13.wmf"/></Relationships>
</file>

<file path=ppt/slides/_rels/slide12.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14.wmf"/><Relationship Id="rId5" Type="http://schemas.openxmlformats.org/officeDocument/2006/relationships/oleObject" Target="../embeddings/oleObject14.bin"/><Relationship Id="rId10" Type="http://schemas.openxmlformats.org/officeDocument/2006/relationships/image" Target="../media/image18.wmf"/><Relationship Id="rId4" Type="http://schemas.openxmlformats.org/officeDocument/2006/relationships/image" Target="../media/image16.wmf"/><Relationship Id="rId9"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14.wmf"/><Relationship Id="rId5" Type="http://schemas.openxmlformats.org/officeDocument/2006/relationships/oleObject" Target="../embeddings/oleObject18.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20.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2.wmf"/><Relationship Id="rId11" Type="http://schemas.openxmlformats.org/officeDocument/2006/relationships/oleObject" Target="../embeddings/oleObject26.bin"/><Relationship Id="rId5" Type="http://schemas.openxmlformats.org/officeDocument/2006/relationships/oleObject" Target="../embeddings/oleObject23.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5.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7.wmf"/><Relationship Id="rId5" Type="http://schemas.openxmlformats.org/officeDocument/2006/relationships/oleObject" Target="../embeddings/oleObject28.bin"/><Relationship Id="rId4" Type="http://schemas.openxmlformats.org/officeDocument/2006/relationships/image" Target="../media/image26.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29.wmf"/><Relationship Id="rId5" Type="http://schemas.openxmlformats.org/officeDocument/2006/relationships/oleObject" Target="../embeddings/oleObject30.bin"/><Relationship Id="rId4" Type="http://schemas.openxmlformats.org/officeDocument/2006/relationships/image" Target="../media/image28.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image" Target="../media/image30.wmf"/></Relationships>
</file>

<file path=ppt/slides/_rels/slide1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3.wmf"/><Relationship Id="rId5" Type="http://schemas.openxmlformats.org/officeDocument/2006/relationships/oleObject" Target="../embeddings/oleObject33.bin"/><Relationship Id="rId4" Type="http://schemas.openxmlformats.org/officeDocument/2006/relationships/image" Target="../media/image32.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8.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0.w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457200" y="457200"/>
            <a:ext cx="8229600" cy="5509200"/>
          </a:xfrm>
          <a:prstGeom prst="rect">
            <a:avLst/>
          </a:prstGeom>
          <a:noFill/>
        </p:spPr>
        <p:txBody>
          <a:bodyPr wrap="square" rtlCol="0">
            <a:spAutoFit/>
          </a:bodyPr>
          <a:lstStyle/>
          <a:p>
            <a:pPr algn="ctr"/>
            <a:r>
              <a:rPr lang="en-US" sz="3200" b="1" dirty="0" smtClean="0"/>
              <a:t>PHY </a:t>
            </a:r>
            <a:r>
              <a:rPr lang="en-US" sz="3200" b="1" dirty="0"/>
              <a:t>7</a:t>
            </a:r>
            <a:r>
              <a:rPr lang="en-US" sz="3200" b="1" dirty="0" smtClean="0"/>
              <a:t>11 Classical Mechanics and Mathematical Methods</a:t>
            </a:r>
          </a:p>
          <a:p>
            <a:pPr algn="ctr"/>
            <a:r>
              <a:rPr lang="en-US" sz="3200" b="1" dirty="0" smtClean="0"/>
              <a:t>10-10:50 AM  MWF  Olin 103</a:t>
            </a:r>
          </a:p>
          <a:p>
            <a:pPr algn="ctr"/>
            <a:endParaRPr lang="en-US" sz="3200" b="1" dirty="0"/>
          </a:p>
          <a:p>
            <a:pPr algn="ctr"/>
            <a:r>
              <a:rPr lang="en-US" sz="3200" b="1" dirty="0" smtClean="0"/>
              <a:t>Plan for Lecture 12:</a:t>
            </a:r>
            <a:endParaRPr lang="en-US" sz="3200" b="1" dirty="0">
              <a:solidFill>
                <a:schemeClr val="folHlink"/>
              </a:solidFill>
            </a:endParaRPr>
          </a:p>
          <a:p>
            <a:pPr marL="457200" lvl="2">
              <a:spcBef>
                <a:spcPct val="50000"/>
              </a:spcBef>
            </a:pPr>
            <a:r>
              <a:rPr lang="en-US" sz="3200" b="1" dirty="0" smtClean="0">
                <a:solidFill>
                  <a:schemeClr val="folHlink"/>
                </a:solidFill>
              </a:rPr>
              <a:t>Continue reading Chapter 3 &amp; 6</a:t>
            </a:r>
          </a:p>
          <a:p>
            <a:pPr marL="1428750" lvl="3" indent="-514350">
              <a:spcBef>
                <a:spcPct val="50000"/>
              </a:spcBef>
              <a:buFont typeface="+mj-lt"/>
              <a:buAutoNum type="arabicPeriod"/>
            </a:pPr>
            <a:r>
              <a:rPr lang="en-US" sz="3200" b="1" dirty="0" smtClean="0">
                <a:solidFill>
                  <a:schemeClr val="folHlink"/>
                </a:solidFill>
              </a:rPr>
              <a:t>Hamiltonian formalism </a:t>
            </a:r>
          </a:p>
          <a:p>
            <a:pPr marL="1428750" lvl="3" indent="-514350">
              <a:spcBef>
                <a:spcPct val="50000"/>
              </a:spcBef>
              <a:buFont typeface="+mj-lt"/>
              <a:buAutoNum type="arabicPeriod"/>
            </a:pPr>
            <a:r>
              <a:rPr lang="en-US" sz="3200" b="1" dirty="0" smtClean="0">
                <a:solidFill>
                  <a:schemeClr val="folHlink"/>
                </a:solidFill>
              </a:rPr>
              <a:t>Phase space</a:t>
            </a:r>
          </a:p>
          <a:p>
            <a:pPr marL="1428750" lvl="3" indent="-514350">
              <a:spcBef>
                <a:spcPct val="50000"/>
              </a:spcBef>
              <a:buFont typeface="+mj-lt"/>
              <a:buAutoNum type="arabicPeriod"/>
            </a:pPr>
            <a:r>
              <a:rPr lang="en-US" sz="3200" b="1" dirty="0" err="1" smtClean="0">
                <a:solidFill>
                  <a:schemeClr val="folHlink"/>
                </a:solidFill>
              </a:rPr>
              <a:t>Liouville’s</a:t>
            </a:r>
            <a:r>
              <a:rPr lang="en-US" sz="3200" b="1" dirty="0" smtClean="0">
                <a:solidFill>
                  <a:schemeClr val="folHlink"/>
                </a:solidFill>
              </a:rPr>
              <a:t> theorem</a:t>
            </a:r>
          </a:p>
        </p:txBody>
      </p:sp>
    </p:spTree>
    <p:extLst>
      <p:ext uri="{BB962C8B-B14F-4D97-AF65-F5344CB8AC3E}">
        <p14:creationId xmlns:p14="http://schemas.microsoft.com/office/powerpoint/2010/main" val="379987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81000" y="533400"/>
            <a:ext cx="7086600" cy="1938992"/>
          </a:xfrm>
          <a:prstGeom prst="rect">
            <a:avLst/>
          </a:prstGeom>
          <a:noFill/>
        </p:spPr>
        <p:txBody>
          <a:bodyPr wrap="square" rtlCol="0">
            <a:spAutoFit/>
          </a:bodyPr>
          <a:lstStyle/>
          <a:p>
            <a:r>
              <a:rPr lang="en-US" sz="2400" dirty="0" err="1" smtClean="0">
                <a:latin typeface="+mj-lt"/>
              </a:rPr>
              <a:t>Liouville’s</a:t>
            </a:r>
            <a:r>
              <a:rPr lang="en-US" sz="2400" dirty="0" smtClean="0">
                <a:latin typeface="+mj-lt"/>
              </a:rPr>
              <a:t> Theorem   (1838)</a:t>
            </a:r>
          </a:p>
          <a:p>
            <a:endParaRPr lang="en-US" sz="2400" dirty="0">
              <a:latin typeface="+mj-lt"/>
            </a:endParaRPr>
          </a:p>
          <a:p>
            <a:r>
              <a:rPr lang="en-US" sz="2400" dirty="0" smtClean="0">
                <a:latin typeface="+mj-lt"/>
              </a:rPr>
              <a:t>     The density of representative points in phase space corresponding to the motion of a system of particles remains constant during the motion.</a:t>
            </a:r>
          </a:p>
        </p:txBody>
      </p:sp>
      <p:graphicFrame>
        <p:nvGraphicFramePr>
          <p:cNvPr id="6" name="Object 5"/>
          <p:cNvGraphicFramePr>
            <a:graphicFrameLocks noChangeAspect="1"/>
          </p:cNvGraphicFramePr>
          <p:nvPr>
            <p:extLst>
              <p:ext uri="{D42A27DB-BD31-4B8C-83A1-F6EECF244321}">
                <p14:modId xmlns:p14="http://schemas.microsoft.com/office/powerpoint/2010/main" val="3078316874"/>
              </p:ext>
            </p:extLst>
          </p:nvPr>
        </p:nvGraphicFramePr>
        <p:xfrm>
          <a:off x="381000" y="2895600"/>
          <a:ext cx="8526462" cy="2146300"/>
        </p:xfrm>
        <a:graphic>
          <a:graphicData uri="http://schemas.openxmlformats.org/presentationml/2006/ole">
            <mc:AlternateContent xmlns:mc="http://schemas.openxmlformats.org/markup-compatibility/2006">
              <mc:Choice xmlns:v="urn:schemas-microsoft-com:vml" Requires="v">
                <p:oleObj spid="_x0000_s135204" name="数式" r:id="rId3" imgW="4406760" imgH="1117440" progId="Equation.3">
                  <p:embed/>
                </p:oleObj>
              </mc:Choice>
              <mc:Fallback>
                <p:oleObj name="数式" r:id="rId3" imgW="4406760" imgH="1117440" progId="Equation.3">
                  <p:embed/>
                  <p:pic>
                    <p:nvPicPr>
                      <p:cNvPr id="0" name="Object 4"/>
                      <p:cNvPicPr>
                        <a:picLocks noChangeAspect="1" noChangeArrowheads="1"/>
                      </p:cNvPicPr>
                      <p:nvPr/>
                    </p:nvPicPr>
                    <p:blipFill>
                      <a:blip r:embed="rId4"/>
                      <a:srcRect/>
                      <a:stretch>
                        <a:fillRect/>
                      </a:stretch>
                    </p:blipFill>
                    <p:spPr bwMode="auto">
                      <a:xfrm>
                        <a:off x="381000" y="2895600"/>
                        <a:ext cx="8526462"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86422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533400" y="228600"/>
            <a:ext cx="8229600" cy="461665"/>
          </a:xfrm>
          <a:prstGeom prst="rect">
            <a:avLst/>
          </a:prstGeom>
          <a:noFill/>
        </p:spPr>
        <p:txBody>
          <a:bodyPr wrap="square" rtlCol="0">
            <a:spAutoFit/>
          </a:bodyPr>
          <a:lstStyle/>
          <a:p>
            <a:r>
              <a:rPr lang="en-US" sz="2400" dirty="0" err="1" smtClean="0">
                <a:latin typeface="+mj-lt"/>
              </a:rPr>
              <a:t>Liouville’s</a:t>
            </a:r>
            <a:r>
              <a:rPr lang="en-US" sz="2400" dirty="0" smtClean="0">
                <a:latin typeface="+mj-lt"/>
              </a:rPr>
              <a:t> theorem</a:t>
            </a:r>
          </a:p>
        </p:txBody>
      </p:sp>
      <p:cxnSp>
        <p:nvCxnSpPr>
          <p:cNvPr id="7" name="Straight Arrow Connector 6"/>
          <p:cNvCxnSpPr/>
          <p:nvPr/>
        </p:nvCxnSpPr>
        <p:spPr>
          <a:xfrm flipV="1">
            <a:off x="1828800" y="1524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828800" y="5105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00400" y="5105400"/>
            <a:ext cx="1295400" cy="457200"/>
          </a:xfrm>
          <a:prstGeom prst="rect">
            <a:avLst/>
          </a:prstGeom>
          <a:noFill/>
        </p:spPr>
        <p:txBody>
          <a:bodyPr wrap="square" rtlCol="0">
            <a:spAutoFit/>
          </a:bodyPr>
          <a:lstStyle/>
          <a:p>
            <a:r>
              <a:rPr lang="en-US" sz="2400" b="1" i="1" dirty="0" smtClean="0">
                <a:latin typeface="+mj-lt"/>
              </a:rPr>
              <a:t>x</a:t>
            </a:r>
          </a:p>
        </p:txBody>
      </p:sp>
      <p:sp>
        <p:nvSpPr>
          <p:cNvPr id="12" name="TextBox 11"/>
          <p:cNvSpPr txBox="1"/>
          <p:nvPr/>
        </p:nvSpPr>
        <p:spPr>
          <a:xfrm>
            <a:off x="1338943" y="2514600"/>
            <a:ext cx="1295400" cy="457200"/>
          </a:xfrm>
          <a:prstGeom prst="rect">
            <a:avLst/>
          </a:prstGeom>
          <a:noFill/>
        </p:spPr>
        <p:txBody>
          <a:bodyPr wrap="square" rtlCol="0">
            <a:spAutoFit/>
          </a:bodyPr>
          <a:lstStyle/>
          <a:p>
            <a:r>
              <a:rPr lang="en-US" sz="2400" b="1" i="1" dirty="0" smtClean="0">
                <a:latin typeface="+mj-lt"/>
              </a:rPr>
              <a:t>p</a:t>
            </a:r>
          </a:p>
        </p:txBody>
      </p:sp>
      <p:sp>
        <p:nvSpPr>
          <p:cNvPr id="13" name="Rectangle 12"/>
          <p:cNvSpPr/>
          <p:nvPr/>
        </p:nvSpPr>
        <p:spPr>
          <a:xfrm>
            <a:off x="3200400" y="2133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71800" y="4191000"/>
            <a:ext cx="838200" cy="457200"/>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x,p</a:t>
            </a:r>
            <a:r>
              <a:rPr lang="en-US" sz="2400" b="1" i="1" dirty="0" smtClean="0">
                <a:latin typeface="+mj-lt"/>
              </a:rPr>
              <a:t>)</a:t>
            </a:r>
          </a:p>
        </p:txBody>
      </p:sp>
      <p:sp>
        <p:nvSpPr>
          <p:cNvPr id="16" name="TextBox 15"/>
          <p:cNvSpPr txBox="1"/>
          <p:nvPr/>
        </p:nvSpPr>
        <p:spPr>
          <a:xfrm>
            <a:off x="5715000" y="4191000"/>
            <a:ext cx="1752600" cy="461665"/>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a:t>
            </a:r>
            <a:r>
              <a:rPr lang="en-US" sz="2400" b="1" i="1" dirty="0" err="1" smtClean="0">
                <a:latin typeface="Symbol" pitchFamily="18" charset="2"/>
              </a:rPr>
              <a:t>D</a:t>
            </a:r>
            <a:r>
              <a:rPr lang="en-US" sz="2400" b="1" i="1" dirty="0" err="1" smtClean="0">
                <a:latin typeface="+mj-lt"/>
              </a:rPr>
              <a:t>x,p</a:t>
            </a:r>
            <a:r>
              <a:rPr lang="en-US" sz="2400" b="1" i="1" dirty="0" smtClean="0">
                <a:latin typeface="+mj-lt"/>
              </a:rPr>
              <a:t>)</a:t>
            </a:r>
          </a:p>
        </p:txBody>
      </p:sp>
      <p:sp>
        <p:nvSpPr>
          <p:cNvPr id="17" name="TextBox 16"/>
          <p:cNvSpPr txBox="1"/>
          <p:nvPr/>
        </p:nvSpPr>
        <p:spPr>
          <a:xfrm>
            <a:off x="5867400" y="1600200"/>
            <a:ext cx="2057400" cy="461665"/>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a:t>
            </a:r>
            <a:r>
              <a:rPr lang="en-US" sz="2400" b="1" i="1" dirty="0" err="1" smtClean="0">
                <a:latin typeface="Symbol" pitchFamily="18" charset="2"/>
              </a:rPr>
              <a:t>D</a:t>
            </a:r>
            <a:r>
              <a:rPr lang="en-US" sz="2400" b="1" i="1" dirty="0" err="1" smtClean="0">
                <a:latin typeface="+mj-lt"/>
              </a:rPr>
              <a:t>x,p+</a:t>
            </a:r>
            <a:r>
              <a:rPr lang="en-US" sz="2400" b="1" i="1" dirty="0" err="1" smtClean="0">
                <a:latin typeface="Symbol" pitchFamily="18" charset="2"/>
              </a:rPr>
              <a:t>D</a:t>
            </a:r>
            <a:r>
              <a:rPr lang="en-US" sz="2400" b="1" i="1" dirty="0" err="1" smtClean="0">
                <a:latin typeface="+mj-lt"/>
              </a:rPr>
              <a:t>p</a:t>
            </a:r>
            <a:r>
              <a:rPr lang="en-US" sz="2400" b="1" i="1" dirty="0" smtClean="0">
                <a:latin typeface="+mj-lt"/>
              </a:rPr>
              <a:t>)</a:t>
            </a:r>
          </a:p>
        </p:txBody>
      </p:sp>
      <p:sp>
        <p:nvSpPr>
          <p:cNvPr id="18" name="TextBox 17"/>
          <p:cNvSpPr txBox="1"/>
          <p:nvPr/>
        </p:nvSpPr>
        <p:spPr>
          <a:xfrm>
            <a:off x="2667000" y="1671935"/>
            <a:ext cx="2057400" cy="461665"/>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x,p+</a:t>
            </a:r>
            <a:r>
              <a:rPr lang="en-US" sz="2400" b="1" i="1" dirty="0" err="1" smtClean="0">
                <a:latin typeface="Symbol" pitchFamily="18" charset="2"/>
              </a:rPr>
              <a:t>D</a:t>
            </a:r>
            <a:r>
              <a:rPr lang="en-US" sz="2400" b="1" i="1" dirty="0" err="1" smtClean="0">
                <a:latin typeface="+mj-lt"/>
              </a:rPr>
              <a:t>p</a:t>
            </a:r>
            <a:r>
              <a:rPr lang="en-US" sz="2400" b="1" i="1" dirty="0" smtClean="0">
                <a:latin typeface="+mj-lt"/>
              </a:rPr>
              <a:t>)</a:t>
            </a:r>
          </a:p>
        </p:txBody>
      </p:sp>
      <p:sp>
        <p:nvSpPr>
          <p:cNvPr id="19" name="Right Arrow 18"/>
          <p:cNvSpPr/>
          <p:nvPr/>
        </p:nvSpPr>
        <p:spPr>
          <a:xfrm>
            <a:off x="2133600" y="2971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400800" y="3048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248150" y="4438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248150" y="1390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500732664"/>
              </p:ext>
            </p:extLst>
          </p:nvPr>
        </p:nvGraphicFramePr>
        <p:xfrm>
          <a:off x="2286000" y="2630487"/>
          <a:ext cx="246063" cy="341313"/>
        </p:xfrm>
        <a:graphic>
          <a:graphicData uri="http://schemas.openxmlformats.org/presentationml/2006/ole">
            <mc:AlternateContent xmlns:mc="http://schemas.openxmlformats.org/markup-compatibility/2006">
              <mc:Choice xmlns:v="urn:schemas-microsoft-com:vml" Requires="v">
                <p:oleObj spid="_x0000_s136286" name="数式" r:id="rId3" imgW="126720" imgH="177480" progId="Equation.3">
                  <p:embed/>
                </p:oleObj>
              </mc:Choice>
              <mc:Fallback>
                <p:oleObj name="数式" r:id="rId3" imgW="126720" imgH="177480" progId="Equation.3">
                  <p:embed/>
                  <p:pic>
                    <p:nvPicPr>
                      <p:cNvPr id="0" name="Object 5"/>
                      <p:cNvPicPr>
                        <a:picLocks noChangeAspect="1" noChangeArrowheads="1"/>
                      </p:cNvPicPr>
                      <p:nvPr/>
                    </p:nvPicPr>
                    <p:blipFill>
                      <a:blip r:embed="rId4"/>
                      <a:srcRect/>
                      <a:stretch>
                        <a:fillRect/>
                      </a:stretch>
                    </p:blipFill>
                    <p:spPr bwMode="auto">
                      <a:xfrm>
                        <a:off x="2286000" y="2630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9371501"/>
              </p:ext>
            </p:extLst>
          </p:nvPr>
        </p:nvGraphicFramePr>
        <p:xfrm>
          <a:off x="4225925" y="4435475"/>
          <a:ext cx="295275" cy="390525"/>
        </p:xfrm>
        <a:graphic>
          <a:graphicData uri="http://schemas.openxmlformats.org/presentationml/2006/ole">
            <mc:AlternateContent xmlns:mc="http://schemas.openxmlformats.org/markup-compatibility/2006">
              <mc:Choice xmlns:v="urn:schemas-microsoft-com:vml" Requires="v">
                <p:oleObj spid="_x0000_s136287" name="数式" r:id="rId5" imgW="152280" imgH="203040" progId="Equation.3">
                  <p:embed/>
                </p:oleObj>
              </mc:Choice>
              <mc:Fallback>
                <p:oleObj name="数式" r:id="rId5" imgW="152280" imgH="203040" progId="Equation.3">
                  <p:embed/>
                  <p:pic>
                    <p:nvPicPr>
                      <p:cNvPr id="0" name="Object 22"/>
                      <p:cNvPicPr>
                        <a:picLocks noChangeAspect="1" noChangeArrowheads="1"/>
                      </p:cNvPicPr>
                      <p:nvPr/>
                    </p:nvPicPr>
                    <p:blipFill>
                      <a:blip r:embed="rId6"/>
                      <a:srcRect/>
                      <a:stretch>
                        <a:fillRect/>
                      </a:stretch>
                    </p:blipFill>
                    <p:spPr bwMode="auto">
                      <a:xfrm>
                        <a:off x="4225925" y="4435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745415439"/>
              </p:ext>
            </p:extLst>
          </p:nvPr>
        </p:nvGraphicFramePr>
        <p:xfrm>
          <a:off x="4279900" y="2560638"/>
          <a:ext cx="492125" cy="757237"/>
        </p:xfrm>
        <a:graphic>
          <a:graphicData uri="http://schemas.openxmlformats.org/presentationml/2006/ole">
            <mc:AlternateContent xmlns:mc="http://schemas.openxmlformats.org/markup-compatibility/2006">
              <mc:Choice xmlns:v="urn:schemas-microsoft-com:vml" Requires="v">
                <p:oleObj spid="_x0000_s136288" name="数式" r:id="rId7" imgW="253800" imgH="393480" progId="Equation.3">
                  <p:embed/>
                </p:oleObj>
              </mc:Choice>
              <mc:Fallback>
                <p:oleObj name="数式" r:id="rId7" imgW="253800" imgH="393480" progId="Equation.3">
                  <p:embed/>
                  <p:pic>
                    <p:nvPicPr>
                      <p:cNvPr id="0" name="Object 23"/>
                      <p:cNvPicPr>
                        <a:picLocks noChangeAspect="1" noChangeArrowheads="1"/>
                      </p:cNvPicPr>
                      <p:nvPr/>
                    </p:nvPicPr>
                    <p:blipFill>
                      <a:blip r:embed="rId8"/>
                      <a:srcRect/>
                      <a:stretch>
                        <a:fillRect/>
                      </a:stretch>
                    </p:blipFill>
                    <p:spPr bwMode="auto">
                      <a:xfrm>
                        <a:off x="4279900" y="2560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19768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smtClean="0">
                <a:latin typeface="+mj-lt"/>
              </a:rPr>
              <a:t>Liouville’s</a:t>
            </a:r>
            <a:r>
              <a:rPr lang="en-US" sz="2400" dirty="0" smtClean="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smtClean="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smtClean="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x,p</a:t>
              </a:r>
              <a:r>
                <a:rPr lang="en-US" sz="2400" b="1" i="1" dirty="0" smtClean="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a:t>
              </a:r>
              <a:r>
                <a:rPr lang="en-US" sz="2400" b="1" i="1" dirty="0" err="1" smtClean="0">
                  <a:latin typeface="Symbol" pitchFamily="18" charset="2"/>
                </a:rPr>
                <a:t>D</a:t>
              </a:r>
              <a:r>
                <a:rPr lang="en-US" sz="2400" b="1" i="1" dirty="0" err="1" smtClean="0">
                  <a:latin typeface="+mj-lt"/>
                </a:rPr>
                <a:t>x,p</a:t>
              </a:r>
              <a:r>
                <a:rPr lang="en-US" sz="2400" b="1" i="1" dirty="0" smtClean="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a:t>
              </a:r>
              <a:r>
                <a:rPr lang="en-US" sz="2400" b="1" i="1" dirty="0" err="1" smtClean="0">
                  <a:latin typeface="Symbol" pitchFamily="18" charset="2"/>
                </a:rPr>
                <a:t>D</a:t>
              </a:r>
              <a:r>
                <a:rPr lang="en-US" sz="2400" b="1" i="1" dirty="0" err="1" smtClean="0">
                  <a:latin typeface="+mj-lt"/>
                </a:rPr>
                <a:t>x,p+</a:t>
              </a:r>
              <a:r>
                <a:rPr lang="en-US" sz="2400" b="1" i="1" dirty="0" err="1" smtClean="0">
                  <a:latin typeface="Symbol" pitchFamily="18" charset="2"/>
                </a:rPr>
                <a:t>D</a:t>
              </a:r>
              <a:r>
                <a:rPr lang="en-US" sz="2400" b="1" i="1" dirty="0" err="1" smtClean="0">
                  <a:latin typeface="+mj-lt"/>
                </a:rPr>
                <a:t>p</a:t>
              </a:r>
              <a:r>
                <a:rPr lang="en-US" sz="2400" b="1" i="1" dirty="0" smtClean="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x,p+</a:t>
              </a:r>
              <a:r>
                <a:rPr lang="en-US" sz="2400" b="1" i="1" dirty="0" err="1" smtClean="0">
                  <a:latin typeface="Symbol" pitchFamily="18" charset="2"/>
                </a:rPr>
                <a:t>D</a:t>
              </a:r>
              <a:r>
                <a:rPr lang="en-US" sz="2400" b="1" i="1" dirty="0" err="1" smtClean="0">
                  <a:latin typeface="+mj-lt"/>
                </a:rPr>
                <a:t>p</a:t>
              </a:r>
              <a:r>
                <a:rPr lang="en-US" sz="2400" b="1" i="1" dirty="0" smtClean="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784927653"/>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137326" name="数式" r:id="rId3" imgW="126720" imgH="177480" progId="Equation.3">
                    <p:embed/>
                  </p:oleObj>
                </mc:Choice>
                <mc:Fallback>
                  <p:oleObj name="数式" r:id="rId3" imgW="126720" imgH="177480" progId="Equation.3">
                    <p:embed/>
                    <p:pic>
                      <p:nvPicPr>
                        <p:cNvPr id="0" name=""/>
                        <p:cNvPicPr>
                          <a:picLocks noChangeAspect="1" noChangeArrowheads="1"/>
                        </p:cNvPicPr>
                        <p:nvPr/>
                      </p:nvPicPr>
                      <p:blipFill>
                        <a:blip r:embed="rId4"/>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10724799"/>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137327" name="数式" r:id="rId5" imgW="152280" imgH="203040" progId="Equation.3">
                    <p:embed/>
                  </p:oleObj>
                </mc:Choice>
                <mc:Fallback>
                  <p:oleObj name="数式" r:id="rId5" imgW="152280" imgH="203040" progId="Equation.3">
                    <p:embed/>
                    <p:pic>
                      <p:nvPicPr>
                        <p:cNvPr id="0" name=""/>
                        <p:cNvPicPr>
                          <a:picLocks noChangeAspect="1" noChangeArrowheads="1"/>
                        </p:cNvPicPr>
                        <p:nvPr/>
                      </p:nvPicPr>
                      <p:blipFill>
                        <a:blip r:embed="rId6"/>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4266596903"/>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137328" name="数式" r:id="rId7" imgW="253800" imgH="393480" progId="Equation.3">
                    <p:embed/>
                  </p:oleObj>
                </mc:Choice>
                <mc:Fallback>
                  <p:oleObj name="数式" r:id="rId7" imgW="253800" imgH="393480" progId="Equation.3">
                    <p:embed/>
                    <p:pic>
                      <p:nvPicPr>
                        <p:cNvPr id="0" name=""/>
                        <p:cNvPicPr>
                          <a:picLocks noChangeAspect="1" noChangeArrowheads="1"/>
                        </p:cNvPicPr>
                        <p:nvPr/>
                      </p:nvPicPr>
                      <p:blipFill>
                        <a:blip r:embed="rId8"/>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3492520444"/>
              </p:ext>
            </p:extLst>
          </p:nvPr>
        </p:nvGraphicFramePr>
        <p:xfrm>
          <a:off x="779462" y="4578350"/>
          <a:ext cx="6840538" cy="2051050"/>
        </p:xfrm>
        <a:graphic>
          <a:graphicData uri="http://schemas.openxmlformats.org/presentationml/2006/ole">
            <mc:AlternateContent xmlns:mc="http://schemas.openxmlformats.org/markup-compatibility/2006">
              <mc:Choice xmlns:v="urn:schemas-microsoft-com:vml" Requires="v">
                <p:oleObj spid="_x0000_s137329" name="数式" r:id="rId9" imgW="3530520" imgH="1066680" progId="Equation.3">
                  <p:embed/>
                </p:oleObj>
              </mc:Choice>
              <mc:Fallback>
                <p:oleObj name="数式" r:id="rId9" imgW="3530520" imgH="1066680" progId="Equation.3">
                  <p:embed/>
                  <p:pic>
                    <p:nvPicPr>
                      <p:cNvPr id="0" name=""/>
                      <p:cNvPicPr>
                        <a:picLocks noChangeAspect="1" noChangeArrowheads="1"/>
                      </p:cNvPicPr>
                      <p:nvPr/>
                    </p:nvPicPr>
                    <p:blipFill>
                      <a:blip r:embed="rId10"/>
                      <a:srcRect/>
                      <a:stretch>
                        <a:fillRect/>
                      </a:stretch>
                    </p:blipFill>
                    <p:spPr bwMode="auto">
                      <a:xfrm>
                        <a:off x="779462" y="4578350"/>
                        <a:ext cx="6840538"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67309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smtClean="0">
                <a:latin typeface="+mj-lt"/>
              </a:rPr>
              <a:t>Liouville’s</a:t>
            </a:r>
            <a:r>
              <a:rPr lang="en-US" sz="2400" dirty="0" smtClean="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smtClean="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smtClean="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x,p</a:t>
              </a:r>
              <a:r>
                <a:rPr lang="en-US" sz="2400" b="1" i="1" dirty="0" smtClean="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a:t>
              </a:r>
              <a:r>
                <a:rPr lang="en-US" sz="2400" b="1" i="1" dirty="0" err="1" smtClean="0">
                  <a:latin typeface="Symbol" pitchFamily="18" charset="2"/>
                </a:rPr>
                <a:t>D</a:t>
              </a:r>
              <a:r>
                <a:rPr lang="en-US" sz="2400" b="1" i="1" dirty="0" err="1" smtClean="0">
                  <a:latin typeface="+mj-lt"/>
                </a:rPr>
                <a:t>x,p</a:t>
              </a:r>
              <a:r>
                <a:rPr lang="en-US" sz="2400" b="1" i="1" dirty="0" smtClean="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a:t>
              </a:r>
              <a:r>
                <a:rPr lang="en-US" sz="2400" b="1" i="1" dirty="0" err="1" smtClean="0">
                  <a:latin typeface="Symbol" pitchFamily="18" charset="2"/>
                </a:rPr>
                <a:t>D</a:t>
              </a:r>
              <a:r>
                <a:rPr lang="en-US" sz="2400" b="1" i="1" dirty="0" err="1" smtClean="0">
                  <a:latin typeface="+mj-lt"/>
                </a:rPr>
                <a:t>x,p+</a:t>
              </a:r>
              <a:r>
                <a:rPr lang="en-US" sz="2400" b="1" i="1" dirty="0" err="1" smtClean="0">
                  <a:latin typeface="Symbol" pitchFamily="18" charset="2"/>
                </a:rPr>
                <a:t>D</a:t>
              </a:r>
              <a:r>
                <a:rPr lang="en-US" sz="2400" b="1" i="1" dirty="0" err="1" smtClean="0">
                  <a:latin typeface="+mj-lt"/>
                </a:rPr>
                <a:t>p</a:t>
              </a:r>
              <a:r>
                <a:rPr lang="en-US" sz="2400" b="1" i="1" dirty="0" smtClean="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smtClean="0">
                  <a:latin typeface="+mj-lt"/>
                </a:rPr>
                <a:t>(</a:t>
              </a:r>
              <a:r>
                <a:rPr lang="en-US" sz="2400" b="1" i="1" dirty="0" err="1" smtClean="0">
                  <a:latin typeface="+mj-lt"/>
                </a:rPr>
                <a:t>x,p+</a:t>
              </a:r>
              <a:r>
                <a:rPr lang="en-US" sz="2400" b="1" i="1" dirty="0" err="1" smtClean="0">
                  <a:latin typeface="Symbol" pitchFamily="18" charset="2"/>
                </a:rPr>
                <a:t>D</a:t>
              </a:r>
              <a:r>
                <a:rPr lang="en-US" sz="2400" b="1" i="1" dirty="0" err="1" smtClean="0">
                  <a:latin typeface="+mj-lt"/>
                </a:rPr>
                <a:t>p</a:t>
              </a:r>
              <a:r>
                <a:rPr lang="en-US" sz="2400" b="1" i="1" dirty="0" smtClean="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136444538"/>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138356" name="数式" r:id="rId3" imgW="126720" imgH="177480" progId="Equation.3">
                    <p:embed/>
                  </p:oleObj>
                </mc:Choice>
                <mc:Fallback>
                  <p:oleObj name="数式" r:id="rId3" imgW="126720" imgH="177480" progId="Equation.3">
                    <p:embed/>
                    <p:pic>
                      <p:nvPicPr>
                        <p:cNvPr id="0" name=""/>
                        <p:cNvPicPr>
                          <a:picLocks noChangeAspect="1" noChangeArrowheads="1"/>
                        </p:cNvPicPr>
                        <p:nvPr/>
                      </p:nvPicPr>
                      <p:blipFill>
                        <a:blip r:embed="rId4"/>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663150550"/>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138357" name="数式" r:id="rId5" imgW="152280" imgH="203040" progId="Equation.3">
                    <p:embed/>
                  </p:oleObj>
                </mc:Choice>
                <mc:Fallback>
                  <p:oleObj name="数式" r:id="rId5" imgW="152280" imgH="203040" progId="Equation.3">
                    <p:embed/>
                    <p:pic>
                      <p:nvPicPr>
                        <p:cNvPr id="0" name=""/>
                        <p:cNvPicPr>
                          <a:picLocks noChangeAspect="1" noChangeArrowheads="1"/>
                        </p:cNvPicPr>
                        <p:nvPr/>
                      </p:nvPicPr>
                      <p:blipFill>
                        <a:blip r:embed="rId6"/>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573658817"/>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138358" name="数式" r:id="rId7" imgW="253800" imgH="393480" progId="Equation.3">
                    <p:embed/>
                  </p:oleObj>
                </mc:Choice>
                <mc:Fallback>
                  <p:oleObj name="数式" r:id="rId7" imgW="253800" imgH="393480" progId="Equation.3">
                    <p:embed/>
                    <p:pic>
                      <p:nvPicPr>
                        <p:cNvPr id="0" name=""/>
                        <p:cNvPicPr>
                          <a:picLocks noChangeAspect="1" noChangeArrowheads="1"/>
                        </p:cNvPicPr>
                        <p:nvPr/>
                      </p:nvPicPr>
                      <p:blipFill>
                        <a:blip r:embed="rId8"/>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1852447864"/>
              </p:ext>
            </p:extLst>
          </p:nvPr>
        </p:nvGraphicFramePr>
        <p:xfrm>
          <a:off x="808037" y="4876800"/>
          <a:ext cx="3421063" cy="1660525"/>
        </p:xfrm>
        <a:graphic>
          <a:graphicData uri="http://schemas.openxmlformats.org/presentationml/2006/ole">
            <mc:AlternateContent xmlns:mc="http://schemas.openxmlformats.org/markup-compatibility/2006">
              <mc:Choice xmlns:v="urn:schemas-microsoft-com:vml" Requires="v">
                <p:oleObj spid="_x0000_s138359" name="数式" r:id="rId9" imgW="1765080" imgH="863280" progId="Equation.3">
                  <p:embed/>
                </p:oleObj>
              </mc:Choice>
              <mc:Fallback>
                <p:oleObj name="数式" r:id="rId9" imgW="1765080" imgH="863280" progId="Equation.3">
                  <p:embed/>
                  <p:pic>
                    <p:nvPicPr>
                      <p:cNvPr id="0" name=""/>
                      <p:cNvPicPr>
                        <a:picLocks noChangeAspect="1" noChangeArrowheads="1"/>
                      </p:cNvPicPr>
                      <p:nvPr/>
                    </p:nvPicPr>
                    <p:blipFill>
                      <a:blip r:embed="rId10"/>
                      <a:srcRect/>
                      <a:stretch>
                        <a:fillRect/>
                      </a:stretch>
                    </p:blipFill>
                    <p:spPr bwMode="auto">
                      <a:xfrm>
                        <a:off x="808037" y="4876800"/>
                        <a:ext cx="3421063"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99491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9/25/2013</a:t>
            </a:r>
            <a:endParaRPr lang="en-US" dirty="0"/>
          </a:p>
        </p:txBody>
      </p:sp>
      <p:sp>
        <p:nvSpPr>
          <p:cNvPr id="3" name="Footer Placeholder 2"/>
          <p:cNvSpPr>
            <a:spLocks noGrp="1"/>
          </p:cNvSpPr>
          <p:nvPr>
            <p:ph type="ftr" sz="quarter" idx="11"/>
          </p:nvPr>
        </p:nvSpPr>
        <p:spPr/>
        <p:txBody>
          <a:bodyPr/>
          <a:lstStyle/>
          <a:p>
            <a:r>
              <a:rPr lang="en-US" smtClean="0"/>
              <a:t>PHY 711  Fall 2013 --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685800" y="152400"/>
            <a:ext cx="6934200" cy="1938992"/>
          </a:xfrm>
          <a:prstGeom prst="rect">
            <a:avLst/>
          </a:prstGeom>
          <a:noFill/>
        </p:spPr>
        <p:txBody>
          <a:bodyPr wrap="square" rtlCol="0">
            <a:spAutoFit/>
          </a:bodyPr>
          <a:lstStyle/>
          <a:p>
            <a:r>
              <a:rPr lang="en-US" sz="2400" dirty="0" smtClean="0">
                <a:latin typeface="+mj-lt"/>
              </a:rPr>
              <a:t>Review:</a:t>
            </a:r>
          </a:p>
          <a:p>
            <a:r>
              <a:rPr lang="en-US" sz="2400" dirty="0" err="1" smtClean="0">
                <a:latin typeface="+mj-lt"/>
              </a:rPr>
              <a:t>Liouville’s</a:t>
            </a:r>
            <a:r>
              <a:rPr lang="en-US" sz="2400" dirty="0" smtClean="0">
                <a:latin typeface="+mj-lt"/>
              </a:rPr>
              <a:t> theorem:</a:t>
            </a:r>
          </a:p>
          <a:p>
            <a:r>
              <a:rPr lang="en-US" sz="2400" dirty="0">
                <a:latin typeface="+mj-lt"/>
              </a:rPr>
              <a:t> </a:t>
            </a:r>
            <a:r>
              <a:rPr lang="en-US" sz="2400" dirty="0" smtClean="0">
                <a:latin typeface="+mj-lt"/>
              </a:rPr>
              <a:t>     Imagine a collection of particles obeying the Canonical equations of motion in phase space.</a:t>
            </a:r>
          </a:p>
          <a:p>
            <a:r>
              <a:rPr lang="en-US" sz="2400" dirty="0">
                <a:latin typeface="+mj-lt"/>
              </a:rPr>
              <a:t> </a:t>
            </a:r>
            <a:r>
              <a:rPr lang="en-US" sz="2400" dirty="0" smtClean="0">
                <a:latin typeface="+mj-lt"/>
              </a:rPr>
              <a:t>    </a:t>
            </a:r>
          </a:p>
        </p:txBody>
      </p:sp>
      <p:graphicFrame>
        <p:nvGraphicFramePr>
          <p:cNvPr id="6" name="Object 5"/>
          <p:cNvGraphicFramePr>
            <a:graphicFrameLocks noChangeAspect="1"/>
          </p:cNvGraphicFramePr>
          <p:nvPr>
            <p:extLst>
              <p:ext uri="{D42A27DB-BD31-4B8C-83A1-F6EECF244321}">
                <p14:modId xmlns:p14="http://schemas.microsoft.com/office/powerpoint/2010/main" val="1472710917"/>
              </p:ext>
            </p:extLst>
          </p:nvPr>
        </p:nvGraphicFramePr>
        <p:xfrm>
          <a:off x="671513" y="2057400"/>
          <a:ext cx="8080375" cy="2416175"/>
        </p:xfrm>
        <a:graphic>
          <a:graphicData uri="http://schemas.openxmlformats.org/presentationml/2006/ole">
            <mc:AlternateContent xmlns:mc="http://schemas.openxmlformats.org/markup-compatibility/2006">
              <mc:Choice xmlns:v="urn:schemas-microsoft-com:vml" Requires="v">
                <p:oleObj spid="_x0000_s143368" name="数式" r:id="rId3" imgW="3568680" imgH="1066680" progId="Equation.3">
                  <p:embed/>
                </p:oleObj>
              </mc:Choice>
              <mc:Fallback>
                <p:oleObj name="数式" r:id="rId3" imgW="3568680" imgH="1066680" progId="Equation.3">
                  <p:embed/>
                  <p:pic>
                    <p:nvPicPr>
                      <p:cNvPr id="0" name=""/>
                      <p:cNvPicPr/>
                      <p:nvPr/>
                    </p:nvPicPr>
                    <p:blipFill>
                      <a:blip r:embed="rId4"/>
                      <a:stretch>
                        <a:fillRect/>
                      </a:stretch>
                    </p:blipFill>
                    <p:spPr>
                      <a:xfrm>
                        <a:off x="671513" y="2057400"/>
                        <a:ext cx="8080375" cy="2416175"/>
                      </a:xfrm>
                      <a:prstGeom prst="rect">
                        <a:avLst/>
                      </a:prstGeom>
                    </p:spPr>
                  </p:pic>
                </p:oleObj>
              </mc:Fallback>
            </mc:AlternateContent>
          </a:graphicData>
        </a:graphic>
      </p:graphicFrame>
    </p:spTree>
    <p:extLst>
      <p:ext uri="{BB962C8B-B14F-4D97-AF65-F5344CB8AC3E}">
        <p14:creationId xmlns:p14="http://schemas.microsoft.com/office/powerpoint/2010/main" val="2997979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9/25/2013</a:t>
            </a:r>
            <a:endParaRPr lang="en-US" dirty="0"/>
          </a:p>
        </p:txBody>
      </p:sp>
      <p:sp>
        <p:nvSpPr>
          <p:cNvPr id="3" name="Footer Placeholder 2"/>
          <p:cNvSpPr>
            <a:spLocks noGrp="1"/>
          </p:cNvSpPr>
          <p:nvPr>
            <p:ph type="ftr" sz="quarter" idx="11"/>
          </p:nvPr>
        </p:nvSpPr>
        <p:spPr/>
        <p:txBody>
          <a:bodyPr/>
          <a:lstStyle/>
          <a:p>
            <a:r>
              <a:rPr lang="en-US" smtClean="0"/>
              <a:t>PHY 711  Fall 2013 --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533400" y="381000"/>
            <a:ext cx="6705600" cy="461665"/>
          </a:xfrm>
          <a:prstGeom prst="rect">
            <a:avLst/>
          </a:prstGeom>
          <a:noFill/>
        </p:spPr>
        <p:txBody>
          <a:bodyPr wrap="square" rtlCol="0">
            <a:spAutoFit/>
          </a:bodyPr>
          <a:lstStyle/>
          <a:p>
            <a:r>
              <a:rPr lang="en-US" sz="2400" dirty="0" smtClean="0">
                <a:latin typeface="+mj-lt"/>
              </a:rPr>
              <a:t>Proof of </a:t>
            </a:r>
            <a:r>
              <a:rPr lang="en-US" sz="2400" dirty="0" err="1" smtClean="0">
                <a:latin typeface="+mj-lt"/>
              </a:rPr>
              <a:t>Liouville’e</a:t>
            </a:r>
            <a:r>
              <a:rPr lang="en-US" sz="2400" dirty="0" smtClean="0">
                <a:latin typeface="+mj-lt"/>
              </a:rPr>
              <a:t> theorem:</a:t>
            </a:r>
          </a:p>
        </p:txBody>
      </p:sp>
      <p:sp>
        <p:nvSpPr>
          <p:cNvPr id="6" name="Cloud 5"/>
          <p:cNvSpPr/>
          <p:nvPr/>
        </p:nvSpPr>
        <p:spPr>
          <a:xfrm>
            <a:off x="2057400" y="1676400"/>
            <a:ext cx="2286000" cy="1828800"/>
          </a:xfrm>
          <a:prstGeom prst="cloud">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138739659"/>
              </p:ext>
            </p:extLst>
          </p:nvPr>
        </p:nvGraphicFramePr>
        <p:xfrm>
          <a:off x="2913063" y="2144713"/>
          <a:ext cx="574675" cy="892175"/>
        </p:xfrm>
        <a:graphic>
          <a:graphicData uri="http://schemas.openxmlformats.org/presentationml/2006/ole">
            <mc:AlternateContent xmlns:mc="http://schemas.openxmlformats.org/markup-compatibility/2006">
              <mc:Choice xmlns:v="urn:schemas-microsoft-com:vml" Requires="v">
                <p:oleObj spid="_x0000_s144416" name="数式" r:id="rId3" imgW="253800" imgH="393480" progId="Equation.3">
                  <p:embed/>
                </p:oleObj>
              </mc:Choice>
              <mc:Fallback>
                <p:oleObj name="数式" r:id="rId3" imgW="253800" imgH="393480" progId="Equation.3">
                  <p:embed/>
                  <p:pic>
                    <p:nvPicPr>
                      <p:cNvPr id="0" name=""/>
                      <p:cNvPicPr>
                        <a:picLocks noChangeAspect="1" noChangeArrowheads="1"/>
                      </p:cNvPicPr>
                      <p:nvPr/>
                    </p:nvPicPr>
                    <p:blipFill>
                      <a:blip r:embed="rId4"/>
                      <a:srcRect/>
                      <a:stretch>
                        <a:fillRect/>
                      </a:stretch>
                    </p:blipFill>
                    <p:spPr bwMode="auto">
                      <a:xfrm>
                        <a:off x="2913063" y="2144713"/>
                        <a:ext cx="5746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ight Arrow 7"/>
          <p:cNvSpPr/>
          <p:nvPr/>
        </p:nvSpPr>
        <p:spPr>
          <a:xfrm rot="2897824">
            <a:off x="3822469" y="3427615"/>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6038004">
            <a:off x="2923309" y="1147156"/>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1295400" y="2197331"/>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7383125">
            <a:off x="1752600" y="3571702"/>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400204" y="1981200"/>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4009880987"/>
              </p:ext>
            </p:extLst>
          </p:nvPr>
        </p:nvGraphicFramePr>
        <p:xfrm>
          <a:off x="4500717" y="3656215"/>
          <a:ext cx="517525" cy="374650"/>
        </p:xfrm>
        <a:graphic>
          <a:graphicData uri="http://schemas.openxmlformats.org/presentationml/2006/ole">
            <mc:AlternateContent xmlns:mc="http://schemas.openxmlformats.org/markup-compatibility/2006">
              <mc:Choice xmlns:v="urn:schemas-microsoft-com:vml" Requires="v">
                <p:oleObj spid="_x0000_s144417" name="数式" r:id="rId5" imgW="228600" imgH="164880" progId="Equation.3">
                  <p:embed/>
                </p:oleObj>
              </mc:Choice>
              <mc:Fallback>
                <p:oleObj name="数式" r:id="rId5" imgW="228600" imgH="164880" progId="Equation.3">
                  <p:embed/>
                  <p:pic>
                    <p:nvPicPr>
                      <p:cNvPr id="0" name=""/>
                      <p:cNvPicPr>
                        <a:picLocks noChangeAspect="1" noChangeArrowheads="1"/>
                      </p:cNvPicPr>
                      <p:nvPr/>
                    </p:nvPicPr>
                    <p:blipFill>
                      <a:blip r:embed="rId6"/>
                      <a:srcRect/>
                      <a:stretch>
                        <a:fillRect/>
                      </a:stretch>
                    </p:blipFill>
                    <p:spPr bwMode="auto">
                      <a:xfrm>
                        <a:off x="4500717" y="3656215"/>
                        <a:ext cx="5175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304905300"/>
              </p:ext>
            </p:extLst>
          </p:nvPr>
        </p:nvGraphicFramePr>
        <p:xfrm>
          <a:off x="5121275" y="1981200"/>
          <a:ext cx="517525" cy="374650"/>
        </p:xfrm>
        <a:graphic>
          <a:graphicData uri="http://schemas.openxmlformats.org/presentationml/2006/ole">
            <mc:AlternateContent xmlns:mc="http://schemas.openxmlformats.org/markup-compatibility/2006">
              <mc:Choice xmlns:v="urn:schemas-microsoft-com:vml" Requires="v">
                <p:oleObj spid="_x0000_s144418" name="数式" r:id="rId7" imgW="228600" imgH="164880" progId="Equation.3">
                  <p:embed/>
                </p:oleObj>
              </mc:Choice>
              <mc:Fallback>
                <p:oleObj name="数式" r:id="rId7" imgW="22860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21275" y="1981200"/>
                        <a:ext cx="5175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875387659"/>
              </p:ext>
            </p:extLst>
          </p:nvPr>
        </p:nvGraphicFramePr>
        <p:xfrm>
          <a:off x="5562600" y="2438400"/>
          <a:ext cx="2960687" cy="1382712"/>
        </p:xfrm>
        <a:graphic>
          <a:graphicData uri="http://schemas.openxmlformats.org/presentationml/2006/ole">
            <mc:AlternateContent xmlns:mc="http://schemas.openxmlformats.org/markup-compatibility/2006">
              <mc:Choice xmlns:v="urn:schemas-microsoft-com:vml" Requires="v">
                <p:oleObj spid="_x0000_s144419" name="数式" r:id="rId9" imgW="1307880" imgH="609480" progId="Equation.3">
                  <p:embed/>
                </p:oleObj>
              </mc:Choice>
              <mc:Fallback>
                <p:oleObj name="数式" r:id="rId9" imgW="1307880" imgH="609480" progId="Equation.3">
                  <p:embed/>
                  <p:pic>
                    <p:nvPicPr>
                      <p:cNvPr id="0" name=""/>
                      <p:cNvPicPr>
                        <a:picLocks noChangeAspect="1" noChangeArrowheads="1"/>
                      </p:cNvPicPr>
                      <p:nvPr/>
                    </p:nvPicPr>
                    <p:blipFill>
                      <a:blip r:embed="rId10"/>
                      <a:srcRect/>
                      <a:stretch>
                        <a:fillRect/>
                      </a:stretch>
                    </p:blipFill>
                    <p:spPr bwMode="auto">
                      <a:xfrm>
                        <a:off x="5562600" y="2438400"/>
                        <a:ext cx="2960687"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325829810"/>
              </p:ext>
            </p:extLst>
          </p:nvPr>
        </p:nvGraphicFramePr>
        <p:xfrm>
          <a:off x="731837" y="4249738"/>
          <a:ext cx="8335963" cy="2074862"/>
        </p:xfrm>
        <a:graphic>
          <a:graphicData uri="http://schemas.openxmlformats.org/presentationml/2006/ole">
            <mc:AlternateContent xmlns:mc="http://schemas.openxmlformats.org/markup-compatibility/2006">
              <mc:Choice xmlns:v="urn:schemas-microsoft-com:vml" Requires="v">
                <p:oleObj spid="_x0000_s144420" name="数式" r:id="rId11" imgW="3682800" imgH="914400" progId="Equation.3">
                  <p:embed/>
                </p:oleObj>
              </mc:Choice>
              <mc:Fallback>
                <p:oleObj name="数式" r:id="rId11" imgW="3682800" imgH="914400" progId="Equation.3">
                  <p:embed/>
                  <p:pic>
                    <p:nvPicPr>
                      <p:cNvPr id="0" name=""/>
                      <p:cNvPicPr>
                        <a:picLocks noChangeAspect="1" noChangeArrowheads="1"/>
                      </p:cNvPicPr>
                      <p:nvPr/>
                    </p:nvPicPr>
                    <p:blipFill>
                      <a:blip r:embed="rId12"/>
                      <a:srcRect/>
                      <a:stretch>
                        <a:fillRect/>
                      </a:stretch>
                    </p:blipFill>
                    <p:spPr bwMode="auto">
                      <a:xfrm>
                        <a:off x="731837" y="4249738"/>
                        <a:ext cx="8335963"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43997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9/25/2013</a:t>
            </a:r>
            <a:endParaRPr lang="en-US" dirty="0"/>
          </a:p>
        </p:txBody>
      </p:sp>
      <p:sp>
        <p:nvSpPr>
          <p:cNvPr id="3" name="Footer Placeholder 2"/>
          <p:cNvSpPr>
            <a:spLocks noGrp="1"/>
          </p:cNvSpPr>
          <p:nvPr>
            <p:ph type="ftr" sz="quarter" idx="11"/>
          </p:nvPr>
        </p:nvSpPr>
        <p:spPr/>
        <p:txBody>
          <a:bodyPr/>
          <a:lstStyle/>
          <a:p>
            <a:r>
              <a:rPr lang="en-US" smtClean="0"/>
              <a:t>PHY 711  Fall 2013 --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26819391"/>
              </p:ext>
            </p:extLst>
          </p:nvPr>
        </p:nvGraphicFramePr>
        <p:xfrm>
          <a:off x="214313" y="571500"/>
          <a:ext cx="6615112" cy="3314700"/>
        </p:xfrm>
        <a:graphic>
          <a:graphicData uri="http://schemas.openxmlformats.org/presentationml/2006/ole">
            <mc:AlternateContent xmlns:mc="http://schemas.openxmlformats.org/markup-compatibility/2006">
              <mc:Choice xmlns:v="urn:schemas-microsoft-com:vml" Requires="v">
                <p:oleObj spid="_x0000_s145422" name="数式" r:id="rId3" imgW="2920680" imgH="1460160" progId="Equation.3">
                  <p:embed/>
                </p:oleObj>
              </mc:Choice>
              <mc:Fallback>
                <p:oleObj name="数式" r:id="rId3" imgW="2920680" imgH="1460160" progId="Equation.3">
                  <p:embed/>
                  <p:pic>
                    <p:nvPicPr>
                      <p:cNvPr id="0" name=""/>
                      <p:cNvPicPr>
                        <a:picLocks noChangeAspect="1" noChangeArrowheads="1"/>
                      </p:cNvPicPr>
                      <p:nvPr/>
                    </p:nvPicPr>
                    <p:blipFill>
                      <a:blip r:embed="rId4"/>
                      <a:srcRect/>
                      <a:stretch>
                        <a:fillRect/>
                      </a:stretch>
                    </p:blipFill>
                    <p:spPr bwMode="auto">
                      <a:xfrm>
                        <a:off x="214313" y="571500"/>
                        <a:ext cx="6615112"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91274104"/>
              </p:ext>
            </p:extLst>
          </p:nvPr>
        </p:nvGraphicFramePr>
        <p:xfrm>
          <a:off x="990600" y="4191000"/>
          <a:ext cx="4876800" cy="1075352"/>
        </p:xfrm>
        <a:graphic>
          <a:graphicData uri="http://schemas.openxmlformats.org/presentationml/2006/ole">
            <mc:AlternateContent xmlns:mc="http://schemas.openxmlformats.org/markup-compatibility/2006">
              <mc:Choice xmlns:v="urn:schemas-microsoft-com:vml" Requires="v">
                <p:oleObj spid="_x0000_s145423" name="数式" r:id="rId5" imgW="2311200" imgH="507960" progId="Equation.3">
                  <p:embed/>
                </p:oleObj>
              </mc:Choice>
              <mc:Fallback>
                <p:oleObj name="数式" r:id="rId5" imgW="2311200" imgH="507960" progId="Equation.3">
                  <p:embed/>
                  <p:pic>
                    <p:nvPicPr>
                      <p:cNvPr id="0" name=""/>
                      <p:cNvPicPr>
                        <a:picLocks noChangeAspect="1" noChangeArrowheads="1"/>
                      </p:cNvPicPr>
                      <p:nvPr/>
                    </p:nvPicPr>
                    <p:blipFill>
                      <a:blip r:embed="rId6"/>
                      <a:srcRect/>
                      <a:stretch>
                        <a:fillRect/>
                      </a:stretch>
                    </p:blipFill>
                    <p:spPr bwMode="auto">
                      <a:xfrm>
                        <a:off x="990600" y="4191000"/>
                        <a:ext cx="4876800" cy="107535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7817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9/25/2013</a:t>
            </a:r>
            <a:endParaRPr lang="en-US" dirty="0"/>
          </a:p>
        </p:txBody>
      </p:sp>
      <p:sp>
        <p:nvSpPr>
          <p:cNvPr id="3" name="Footer Placeholder 2"/>
          <p:cNvSpPr>
            <a:spLocks noGrp="1"/>
          </p:cNvSpPr>
          <p:nvPr>
            <p:ph type="ftr" sz="quarter" idx="11"/>
          </p:nvPr>
        </p:nvSpPr>
        <p:spPr/>
        <p:txBody>
          <a:bodyPr/>
          <a:lstStyle/>
          <a:p>
            <a:r>
              <a:rPr lang="en-US" smtClean="0"/>
              <a:t>PHY 711  Fall 2013 --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96379276"/>
              </p:ext>
            </p:extLst>
          </p:nvPr>
        </p:nvGraphicFramePr>
        <p:xfrm>
          <a:off x="871538" y="2971800"/>
          <a:ext cx="5521325" cy="2363788"/>
        </p:xfrm>
        <a:graphic>
          <a:graphicData uri="http://schemas.openxmlformats.org/presentationml/2006/ole">
            <mc:AlternateContent xmlns:mc="http://schemas.openxmlformats.org/markup-compatibility/2006">
              <mc:Choice xmlns:v="urn:schemas-microsoft-com:vml" Requires="v">
                <p:oleObj spid="_x0000_s146446" name="数式" r:id="rId3" imgW="2438280" imgH="1041120" progId="Equation.3">
                  <p:embed/>
                </p:oleObj>
              </mc:Choice>
              <mc:Fallback>
                <p:oleObj name="数式" r:id="rId3" imgW="2438280" imgH="1041120" progId="Equation.3">
                  <p:embed/>
                  <p:pic>
                    <p:nvPicPr>
                      <p:cNvPr id="0" name=""/>
                      <p:cNvPicPr>
                        <a:picLocks noChangeAspect="1" noChangeArrowheads="1"/>
                      </p:cNvPicPr>
                      <p:nvPr/>
                    </p:nvPicPr>
                    <p:blipFill>
                      <a:blip r:embed="rId4"/>
                      <a:srcRect/>
                      <a:stretch>
                        <a:fillRect/>
                      </a:stretch>
                    </p:blipFill>
                    <p:spPr bwMode="auto">
                      <a:xfrm>
                        <a:off x="871538" y="2971800"/>
                        <a:ext cx="5521325" cy="236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597429770"/>
              </p:ext>
            </p:extLst>
          </p:nvPr>
        </p:nvGraphicFramePr>
        <p:xfrm>
          <a:off x="185738" y="1081088"/>
          <a:ext cx="6672262" cy="1152525"/>
        </p:xfrm>
        <a:graphic>
          <a:graphicData uri="http://schemas.openxmlformats.org/presentationml/2006/ole">
            <mc:AlternateContent xmlns:mc="http://schemas.openxmlformats.org/markup-compatibility/2006">
              <mc:Choice xmlns:v="urn:schemas-microsoft-com:vml" Requires="v">
                <p:oleObj spid="_x0000_s146447" name="数式" r:id="rId5" imgW="2946240" imgH="507960" progId="Equation.3">
                  <p:embed/>
                </p:oleObj>
              </mc:Choice>
              <mc:Fallback>
                <p:oleObj name="数式" r:id="rId5" imgW="2946240" imgH="507960" progId="Equation.3">
                  <p:embed/>
                  <p:pic>
                    <p:nvPicPr>
                      <p:cNvPr id="0" name=""/>
                      <p:cNvPicPr>
                        <a:picLocks noChangeAspect="1" noChangeArrowheads="1"/>
                      </p:cNvPicPr>
                      <p:nvPr/>
                    </p:nvPicPr>
                    <p:blipFill>
                      <a:blip r:embed="rId6"/>
                      <a:srcRect/>
                      <a:stretch>
                        <a:fillRect/>
                      </a:stretch>
                    </p:blipFill>
                    <p:spPr bwMode="auto">
                      <a:xfrm>
                        <a:off x="185738" y="1081088"/>
                        <a:ext cx="6672262"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V="1">
            <a:off x="4419600" y="914400"/>
            <a:ext cx="24384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086600" y="609600"/>
            <a:ext cx="838200" cy="457200"/>
          </a:xfrm>
          <a:prstGeom prst="rect">
            <a:avLst/>
          </a:prstGeom>
          <a:noFill/>
        </p:spPr>
        <p:txBody>
          <a:bodyPr wrap="square" rtlCol="0">
            <a:spAutoFit/>
          </a:bodyPr>
          <a:lstStyle/>
          <a:p>
            <a:r>
              <a:rPr lang="en-US" sz="2400" dirty="0" smtClean="0">
                <a:latin typeface="+mj-lt"/>
              </a:rPr>
              <a:t>0</a:t>
            </a:r>
          </a:p>
        </p:txBody>
      </p:sp>
    </p:spTree>
    <p:extLst>
      <p:ext uri="{BB962C8B-B14F-4D97-AF65-F5344CB8AC3E}">
        <p14:creationId xmlns:p14="http://schemas.microsoft.com/office/powerpoint/2010/main" val="3320974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81200" y="533400"/>
            <a:ext cx="1371600" cy="1066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457200" y="1712416"/>
            <a:ext cx="7391400" cy="4154984"/>
          </a:xfrm>
          <a:prstGeom prst="rect">
            <a:avLst/>
          </a:prstGeom>
          <a:noFill/>
        </p:spPr>
        <p:txBody>
          <a:bodyPr wrap="square" rtlCol="0">
            <a:spAutoFit/>
          </a:bodyPr>
          <a:lstStyle/>
          <a:p>
            <a:r>
              <a:rPr lang="en-US" sz="2400" dirty="0" smtClean="0">
                <a:latin typeface="+mj-lt"/>
              </a:rPr>
              <a:t>Importance of </a:t>
            </a:r>
            <a:r>
              <a:rPr lang="en-US" sz="2400" dirty="0" err="1" smtClean="0">
                <a:latin typeface="+mj-lt"/>
              </a:rPr>
              <a:t>Liouville’s</a:t>
            </a:r>
            <a:r>
              <a:rPr lang="en-US" sz="2400" dirty="0" smtClean="0">
                <a:latin typeface="+mj-lt"/>
              </a:rPr>
              <a:t> theorem to statistical mechanical analysis:</a:t>
            </a:r>
          </a:p>
          <a:p>
            <a:endParaRPr lang="en-US" sz="2400" dirty="0">
              <a:latin typeface="+mj-lt"/>
            </a:endParaRPr>
          </a:p>
          <a:p>
            <a:pPr lvl="1"/>
            <a:r>
              <a:rPr lang="en-US" sz="2400" dirty="0" smtClean="0">
                <a:latin typeface="+mj-lt"/>
              </a:rPr>
              <a:t>In statistical mechanics, we need to evaluate the probability of various configurations of particles. The fact that the density of particles in phase space is constant in time, implies that each point in phase space is equally probable and that the time average of the evolution of a system can be determined by an average of the system over phase space volume. </a:t>
            </a:r>
          </a:p>
        </p:txBody>
      </p:sp>
      <p:graphicFrame>
        <p:nvGraphicFramePr>
          <p:cNvPr id="6" name="Object 5"/>
          <p:cNvGraphicFramePr>
            <a:graphicFrameLocks noChangeAspect="1"/>
          </p:cNvGraphicFramePr>
          <p:nvPr>
            <p:extLst>
              <p:ext uri="{D42A27DB-BD31-4B8C-83A1-F6EECF244321}">
                <p14:modId xmlns:p14="http://schemas.microsoft.com/office/powerpoint/2010/main" val="3902527956"/>
              </p:ext>
            </p:extLst>
          </p:nvPr>
        </p:nvGraphicFramePr>
        <p:xfrm>
          <a:off x="1981200" y="457199"/>
          <a:ext cx="1371600" cy="1083201"/>
        </p:xfrm>
        <a:graphic>
          <a:graphicData uri="http://schemas.openxmlformats.org/presentationml/2006/ole">
            <mc:AlternateContent xmlns:mc="http://schemas.openxmlformats.org/markup-compatibility/2006">
              <mc:Choice xmlns:v="urn:schemas-microsoft-com:vml" Requires="v">
                <p:oleObj spid="_x0000_s139293" name="数式" r:id="rId3" imgW="495000" imgH="393480" progId="Equation.3">
                  <p:embed/>
                </p:oleObj>
              </mc:Choice>
              <mc:Fallback>
                <p:oleObj name="数式" r:id="rId3" imgW="495000" imgH="393480" progId="Equation.3">
                  <p:embed/>
                  <p:pic>
                    <p:nvPicPr>
                      <p:cNvPr id="0" name="Object 25"/>
                      <p:cNvPicPr>
                        <a:picLocks noChangeAspect="1" noChangeArrowheads="1"/>
                      </p:cNvPicPr>
                      <p:nvPr/>
                    </p:nvPicPr>
                    <p:blipFill>
                      <a:blip r:embed="rId4"/>
                      <a:srcRect/>
                      <a:stretch>
                        <a:fillRect/>
                      </a:stretch>
                    </p:blipFill>
                    <p:spPr bwMode="auto">
                      <a:xfrm>
                        <a:off x="1981200" y="457199"/>
                        <a:ext cx="1371600" cy="108320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704310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pic>
        <p:nvPicPr>
          <p:cNvPr id="5" name="Picture 4"/>
          <p:cNvPicPr>
            <a:picLocks noChangeAspect="1"/>
          </p:cNvPicPr>
          <p:nvPr/>
        </p:nvPicPr>
        <p:blipFill rotWithShape="1">
          <a:blip r:embed="rId2"/>
          <a:srcRect l="24271" t="21094" r="57168" b="25781"/>
          <a:stretch/>
        </p:blipFill>
        <p:spPr>
          <a:xfrm rot="5400000">
            <a:off x="2137508" y="-613508"/>
            <a:ext cx="4724400" cy="8237415"/>
          </a:xfrm>
          <a:prstGeom prst="rect">
            <a:avLst/>
          </a:prstGeom>
        </p:spPr>
      </p:pic>
    </p:spTree>
    <p:extLst>
      <p:ext uri="{BB962C8B-B14F-4D97-AF65-F5344CB8AC3E}">
        <p14:creationId xmlns:p14="http://schemas.microsoft.com/office/powerpoint/2010/main" val="3611299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7311" t="18511" r="19738" b="14252"/>
          <a:stretch/>
        </p:blipFill>
        <p:spPr>
          <a:xfrm>
            <a:off x="533377" y="290492"/>
            <a:ext cx="8229623" cy="5729308"/>
          </a:xfrm>
          <a:prstGeom prst="rect">
            <a:avLst/>
          </a:prstGeom>
        </p:spPr>
      </p:pic>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304777" y="50292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533400" y="304800"/>
            <a:ext cx="7315200" cy="461665"/>
          </a:xfrm>
          <a:prstGeom prst="rect">
            <a:avLst/>
          </a:prstGeom>
          <a:noFill/>
        </p:spPr>
        <p:txBody>
          <a:bodyPr wrap="square" rtlCol="0">
            <a:spAutoFit/>
          </a:bodyPr>
          <a:lstStyle/>
          <a:p>
            <a:r>
              <a:rPr lang="en-US" sz="2400" dirty="0" err="1" smtClean="0">
                <a:latin typeface="+mj-lt"/>
              </a:rPr>
              <a:t>Virial</a:t>
            </a:r>
            <a:r>
              <a:rPr lang="en-US" sz="2400" dirty="0" smtClean="0">
                <a:latin typeface="+mj-lt"/>
              </a:rPr>
              <a:t> theorem    (</a:t>
            </a:r>
            <a:r>
              <a:rPr lang="en-US" sz="2400" dirty="0" err="1" smtClean="0">
                <a:latin typeface="+mj-lt"/>
              </a:rPr>
              <a:t>Clausius</a:t>
            </a:r>
            <a:r>
              <a:rPr lang="en-US" sz="2400" dirty="0" smtClean="0">
                <a:latin typeface="+mj-lt"/>
              </a:rPr>
              <a:t> ~ 1860)</a:t>
            </a:r>
          </a:p>
        </p:txBody>
      </p:sp>
      <p:graphicFrame>
        <p:nvGraphicFramePr>
          <p:cNvPr id="6" name="Object 5"/>
          <p:cNvGraphicFramePr>
            <a:graphicFrameLocks noChangeAspect="1"/>
          </p:cNvGraphicFramePr>
          <p:nvPr>
            <p:extLst>
              <p:ext uri="{D42A27DB-BD31-4B8C-83A1-F6EECF244321}">
                <p14:modId xmlns:p14="http://schemas.microsoft.com/office/powerpoint/2010/main" val="838612322"/>
              </p:ext>
            </p:extLst>
          </p:nvPr>
        </p:nvGraphicFramePr>
        <p:xfrm>
          <a:off x="1295400" y="1066800"/>
          <a:ext cx="2436813" cy="879475"/>
        </p:xfrm>
        <a:graphic>
          <a:graphicData uri="http://schemas.openxmlformats.org/presentationml/2006/ole">
            <mc:AlternateContent xmlns:mc="http://schemas.openxmlformats.org/markup-compatibility/2006">
              <mc:Choice xmlns:v="urn:schemas-microsoft-com:vml" Requires="v">
                <p:oleObj spid="_x0000_s140343" name="数式" r:id="rId3" imgW="1257120" imgH="457200" progId="Equation.3">
                  <p:embed/>
                </p:oleObj>
              </mc:Choice>
              <mc:Fallback>
                <p:oleObj name="数式" r:id="rId3" imgW="1257120" imgH="457200" progId="Equation.3">
                  <p:embed/>
                  <p:pic>
                    <p:nvPicPr>
                      <p:cNvPr id="0" name="Object 25"/>
                      <p:cNvPicPr>
                        <a:picLocks noChangeAspect="1" noChangeArrowheads="1"/>
                      </p:cNvPicPr>
                      <p:nvPr/>
                    </p:nvPicPr>
                    <p:blipFill>
                      <a:blip r:embed="rId4"/>
                      <a:srcRect/>
                      <a:stretch>
                        <a:fillRect/>
                      </a:stretch>
                    </p:blipFill>
                    <p:spPr bwMode="auto">
                      <a:xfrm>
                        <a:off x="1295400" y="1066800"/>
                        <a:ext cx="2436813"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29873983"/>
              </p:ext>
            </p:extLst>
          </p:nvPr>
        </p:nvGraphicFramePr>
        <p:xfrm>
          <a:off x="2085975" y="2054225"/>
          <a:ext cx="4848225" cy="3736975"/>
        </p:xfrm>
        <a:graphic>
          <a:graphicData uri="http://schemas.openxmlformats.org/presentationml/2006/ole">
            <mc:AlternateContent xmlns:mc="http://schemas.openxmlformats.org/markup-compatibility/2006">
              <mc:Choice xmlns:v="urn:schemas-microsoft-com:vml" Requires="v">
                <p:oleObj spid="_x0000_s140344" name="数式" r:id="rId5" imgW="2501640" imgH="1942920" progId="Equation.3">
                  <p:embed/>
                </p:oleObj>
              </mc:Choice>
              <mc:Fallback>
                <p:oleObj name="数式" r:id="rId5" imgW="2501640" imgH="1942920" progId="Equation.3">
                  <p:embed/>
                  <p:pic>
                    <p:nvPicPr>
                      <p:cNvPr id="0" name="Object 5"/>
                      <p:cNvPicPr>
                        <a:picLocks noChangeAspect="1" noChangeArrowheads="1"/>
                      </p:cNvPicPr>
                      <p:nvPr/>
                    </p:nvPicPr>
                    <p:blipFill>
                      <a:blip r:embed="rId6"/>
                      <a:srcRect/>
                      <a:stretch>
                        <a:fillRect/>
                      </a:stretch>
                    </p:blipFill>
                    <p:spPr bwMode="auto">
                      <a:xfrm>
                        <a:off x="2085975" y="2054225"/>
                        <a:ext cx="4848225"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877412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p:cNvSpPr txBox="1"/>
          <p:nvPr/>
        </p:nvSpPr>
        <p:spPr>
          <a:xfrm>
            <a:off x="762000" y="378767"/>
            <a:ext cx="7467600" cy="461665"/>
          </a:xfrm>
          <a:prstGeom prst="rect">
            <a:avLst/>
          </a:prstGeom>
          <a:noFill/>
        </p:spPr>
        <p:txBody>
          <a:bodyPr wrap="square" rtlCol="0">
            <a:spAutoFit/>
          </a:bodyPr>
          <a:lstStyle/>
          <a:p>
            <a:r>
              <a:rPr lang="en-US" sz="2400" dirty="0" smtClean="0">
                <a:latin typeface="+mj-lt"/>
              </a:rPr>
              <a:t>Hamiltonian formalism</a:t>
            </a:r>
          </a:p>
        </p:txBody>
      </p:sp>
      <p:graphicFrame>
        <p:nvGraphicFramePr>
          <p:cNvPr id="6" name="Object 5"/>
          <p:cNvGraphicFramePr>
            <a:graphicFrameLocks noChangeAspect="1"/>
          </p:cNvGraphicFramePr>
          <p:nvPr>
            <p:extLst>
              <p:ext uri="{D42A27DB-BD31-4B8C-83A1-F6EECF244321}">
                <p14:modId xmlns:p14="http://schemas.microsoft.com/office/powerpoint/2010/main" val="3010384666"/>
              </p:ext>
            </p:extLst>
          </p:nvPr>
        </p:nvGraphicFramePr>
        <p:xfrm>
          <a:off x="2584450" y="1646238"/>
          <a:ext cx="3709988" cy="2584450"/>
        </p:xfrm>
        <a:graphic>
          <a:graphicData uri="http://schemas.openxmlformats.org/presentationml/2006/ole">
            <mc:AlternateContent xmlns:mc="http://schemas.openxmlformats.org/markup-compatibility/2006">
              <mc:Choice xmlns:v="urn:schemas-microsoft-com:vml" Requires="v">
                <p:oleObj spid="_x0000_s125003" name="数式" r:id="rId3" imgW="1917360" imgH="1346040" progId="Equation.3">
                  <p:embed/>
                </p:oleObj>
              </mc:Choice>
              <mc:Fallback>
                <p:oleObj name="数式" r:id="rId3" imgW="1917360" imgH="1346040" progId="Equation.3">
                  <p:embed/>
                  <p:pic>
                    <p:nvPicPr>
                      <p:cNvPr id="0" name="Object 5"/>
                      <p:cNvPicPr>
                        <a:picLocks noChangeAspect="1" noChangeArrowheads="1"/>
                      </p:cNvPicPr>
                      <p:nvPr/>
                    </p:nvPicPr>
                    <p:blipFill>
                      <a:blip r:embed="rId4"/>
                      <a:srcRect/>
                      <a:stretch>
                        <a:fillRect/>
                      </a:stretch>
                    </p:blipFill>
                    <p:spPr bwMode="auto">
                      <a:xfrm>
                        <a:off x="2584450" y="1646238"/>
                        <a:ext cx="3709988"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1609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74169243"/>
              </p:ext>
            </p:extLst>
          </p:nvPr>
        </p:nvGraphicFramePr>
        <p:xfrm>
          <a:off x="774699" y="1304925"/>
          <a:ext cx="7912101" cy="4486275"/>
        </p:xfrm>
        <a:graphic>
          <a:graphicData uri="http://schemas.openxmlformats.org/presentationml/2006/ole">
            <mc:AlternateContent xmlns:mc="http://schemas.openxmlformats.org/markup-compatibility/2006">
              <mc:Choice xmlns:v="urn:schemas-microsoft-com:vml" Requires="v">
                <p:oleObj spid="_x0000_s126023" name="数式" r:id="rId3" imgW="4089240" imgH="2336760" progId="Equation.3">
                  <p:embed/>
                </p:oleObj>
              </mc:Choice>
              <mc:Fallback>
                <p:oleObj name="数式" r:id="rId3" imgW="4089240" imgH="2336760" progId="Equation.3">
                  <p:embed/>
                  <p:pic>
                    <p:nvPicPr>
                      <p:cNvPr id="0" name="Object 5"/>
                      <p:cNvPicPr>
                        <a:picLocks noChangeAspect="1" noChangeArrowheads="1"/>
                      </p:cNvPicPr>
                      <p:nvPr/>
                    </p:nvPicPr>
                    <p:blipFill>
                      <a:blip r:embed="rId4"/>
                      <a:srcRect/>
                      <a:stretch>
                        <a:fillRect/>
                      </a:stretch>
                    </p:blipFill>
                    <p:spPr bwMode="auto">
                      <a:xfrm>
                        <a:off x="774699" y="1304925"/>
                        <a:ext cx="7912101"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838200" y="381000"/>
            <a:ext cx="6934200" cy="461665"/>
          </a:xfrm>
          <a:prstGeom prst="rect">
            <a:avLst/>
          </a:prstGeom>
          <a:noFill/>
        </p:spPr>
        <p:txBody>
          <a:bodyPr wrap="square" rtlCol="0">
            <a:spAutoFit/>
          </a:bodyPr>
          <a:lstStyle/>
          <a:p>
            <a:r>
              <a:rPr lang="en-US" sz="2400" dirty="0" smtClean="0">
                <a:latin typeface="+mj-lt"/>
              </a:rPr>
              <a:t>Hamiltonian formalism and time evolution:</a:t>
            </a:r>
          </a:p>
        </p:txBody>
      </p:sp>
    </p:spTree>
    <p:extLst>
      <p:ext uri="{BB962C8B-B14F-4D97-AF65-F5344CB8AC3E}">
        <p14:creationId xmlns:p14="http://schemas.microsoft.com/office/powerpoint/2010/main" val="959866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15268776"/>
              </p:ext>
            </p:extLst>
          </p:nvPr>
        </p:nvGraphicFramePr>
        <p:xfrm>
          <a:off x="774700" y="1766888"/>
          <a:ext cx="7912100" cy="3560762"/>
        </p:xfrm>
        <a:graphic>
          <a:graphicData uri="http://schemas.openxmlformats.org/presentationml/2006/ole">
            <mc:AlternateContent xmlns:mc="http://schemas.openxmlformats.org/markup-compatibility/2006">
              <mc:Choice xmlns:v="urn:schemas-microsoft-com:vml" Requires="v">
                <p:oleObj spid="_x0000_s127047" name="数式" r:id="rId3" imgW="4089240" imgH="1854000" progId="Equation.3">
                  <p:embed/>
                </p:oleObj>
              </mc:Choice>
              <mc:Fallback>
                <p:oleObj name="数式" r:id="rId3" imgW="4089240" imgH="1854000" progId="Equation.3">
                  <p:embed/>
                  <p:pic>
                    <p:nvPicPr>
                      <p:cNvPr id="0" name=""/>
                      <p:cNvPicPr>
                        <a:picLocks noChangeAspect="1" noChangeArrowheads="1"/>
                      </p:cNvPicPr>
                      <p:nvPr/>
                    </p:nvPicPr>
                    <p:blipFill>
                      <a:blip r:embed="rId4"/>
                      <a:srcRect/>
                      <a:stretch>
                        <a:fillRect/>
                      </a:stretch>
                    </p:blipFill>
                    <p:spPr bwMode="auto">
                      <a:xfrm>
                        <a:off x="774700" y="1766888"/>
                        <a:ext cx="7912100" cy="356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820783" y="990600"/>
            <a:ext cx="6934200" cy="461665"/>
          </a:xfrm>
          <a:prstGeom prst="rect">
            <a:avLst/>
          </a:prstGeom>
          <a:noFill/>
        </p:spPr>
        <p:txBody>
          <a:bodyPr wrap="square" rtlCol="0">
            <a:spAutoFit/>
          </a:bodyPr>
          <a:lstStyle/>
          <a:p>
            <a:r>
              <a:rPr lang="en-US" sz="2400" dirty="0" smtClean="0">
                <a:latin typeface="+mj-lt"/>
              </a:rPr>
              <a:t>Poisson brackets: </a:t>
            </a:r>
          </a:p>
        </p:txBody>
      </p:sp>
      <p:sp>
        <p:nvSpPr>
          <p:cNvPr id="7" name="TextBox 6"/>
          <p:cNvSpPr txBox="1"/>
          <p:nvPr/>
        </p:nvSpPr>
        <p:spPr>
          <a:xfrm>
            <a:off x="838200" y="381000"/>
            <a:ext cx="6934200" cy="461665"/>
          </a:xfrm>
          <a:prstGeom prst="rect">
            <a:avLst/>
          </a:prstGeom>
          <a:noFill/>
        </p:spPr>
        <p:txBody>
          <a:bodyPr wrap="square" rtlCol="0">
            <a:spAutoFit/>
          </a:bodyPr>
          <a:lstStyle/>
          <a:p>
            <a:r>
              <a:rPr lang="en-US" sz="2400" dirty="0" smtClean="0">
                <a:latin typeface="+mj-lt"/>
              </a:rPr>
              <a:t>Hamiltonian formalism and time evolution:</a:t>
            </a:r>
          </a:p>
        </p:txBody>
      </p:sp>
    </p:spTree>
    <p:extLst>
      <p:ext uri="{BB962C8B-B14F-4D97-AF65-F5344CB8AC3E}">
        <p14:creationId xmlns:p14="http://schemas.microsoft.com/office/powerpoint/2010/main" val="2757599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34789417"/>
              </p:ext>
            </p:extLst>
          </p:nvPr>
        </p:nvGraphicFramePr>
        <p:xfrm>
          <a:off x="1371600" y="1292225"/>
          <a:ext cx="5529263" cy="2341563"/>
        </p:xfrm>
        <a:graphic>
          <a:graphicData uri="http://schemas.openxmlformats.org/presentationml/2006/ole">
            <mc:AlternateContent xmlns:mc="http://schemas.openxmlformats.org/markup-compatibility/2006">
              <mc:Choice xmlns:v="urn:schemas-microsoft-com:vml" Requires="v">
                <p:oleObj spid="_x0000_s128131" name="数式" r:id="rId3" imgW="2857320" imgH="1218960" progId="Equation.3">
                  <p:embed/>
                </p:oleObj>
              </mc:Choice>
              <mc:Fallback>
                <p:oleObj name="数式" r:id="rId3" imgW="2857320" imgH="1218960" progId="Equation.3">
                  <p:embed/>
                  <p:pic>
                    <p:nvPicPr>
                      <p:cNvPr id="0" name=""/>
                      <p:cNvPicPr>
                        <a:picLocks noChangeAspect="1" noChangeArrowheads="1"/>
                      </p:cNvPicPr>
                      <p:nvPr/>
                    </p:nvPicPr>
                    <p:blipFill>
                      <a:blip r:embed="rId4"/>
                      <a:srcRect/>
                      <a:stretch>
                        <a:fillRect/>
                      </a:stretch>
                    </p:blipFill>
                    <p:spPr bwMode="auto">
                      <a:xfrm>
                        <a:off x="1371600" y="1292225"/>
                        <a:ext cx="5529263" cy="234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838200" y="381000"/>
            <a:ext cx="6934200" cy="461665"/>
          </a:xfrm>
          <a:prstGeom prst="rect">
            <a:avLst/>
          </a:prstGeom>
          <a:noFill/>
        </p:spPr>
        <p:txBody>
          <a:bodyPr wrap="square" rtlCol="0">
            <a:spAutoFit/>
          </a:bodyPr>
          <a:lstStyle/>
          <a:p>
            <a:r>
              <a:rPr lang="en-US" sz="2400" dirty="0" smtClean="0">
                <a:latin typeface="+mj-lt"/>
              </a:rPr>
              <a:t>Poisson brackets -- continued:</a:t>
            </a:r>
          </a:p>
        </p:txBody>
      </p:sp>
      <p:sp>
        <p:nvSpPr>
          <p:cNvPr id="7" name="TextBox 6"/>
          <p:cNvSpPr txBox="1"/>
          <p:nvPr/>
        </p:nvSpPr>
        <p:spPr>
          <a:xfrm>
            <a:off x="685800" y="4343400"/>
            <a:ext cx="6858000" cy="461665"/>
          </a:xfrm>
          <a:prstGeom prst="rect">
            <a:avLst/>
          </a:prstGeom>
          <a:noFill/>
        </p:spPr>
        <p:txBody>
          <a:bodyPr wrap="square" rtlCol="0">
            <a:spAutoFit/>
          </a:bodyPr>
          <a:lstStyle/>
          <a:p>
            <a:r>
              <a:rPr lang="en-US" sz="2400" dirty="0" err="1" smtClean="0">
                <a:latin typeface="+mj-lt"/>
              </a:rPr>
              <a:t>Liouville</a:t>
            </a:r>
            <a:r>
              <a:rPr lang="en-US" sz="2400" dirty="0" smtClean="0">
                <a:latin typeface="+mj-lt"/>
              </a:rPr>
              <a:t> theorem</a:t>
            </a:r>
          </a:p>
        </p:txBody>
      </p:sp>
      <p:graphicFrame>
        <p:nvGraphicFramePr>
          <p:cNvPr id="8" name="Object 7"/>
          <p:cNvGraphicFramePr>
            <a:graphicFrameLocks noChangeAspect="1"/>
          </p:cNvGraphicFramePr>
          <p:nvPr>
            <p:extLst>
              <p:ext uri="{D42A27DB-BD31-4B8C-83A1-F6EECF244321}">
                <p14:modId xmlns:p14="http://schemas.microsoft.com/office/powerpoint/2010/main" val="3381228814"/>
              </p:ext>
            </p:extLst>
          </p:nvPr>
        </p:nvGraphicFramePr>
        <p:xfrm>
          <a:off x="1295400" y="4953000"/>
          <a:ext cx="5259387" cy="1169988"/>
        </p:xfrm>
        <a:graphic>
          <a:graphicData uri="http://schemas.openxmlformats.org/presentationml/2006/ole">
            <mc:AlternateContent xmlns:mc="http://schemas.openxmlformats.org/markup-compatibility/2006">
              <mc:Choice xmlns:v="urn:schemas-microsoft-com:vml" Requires="v">
                <p:oleObj spid="_x0000_s128132" name="数式" r:id="rId5" imgW="2717640" imgH="609480" progId="Equation.3">
                  <p:embed/>
                </p:oleObj>
              </mc:Choice>
              <mc:Fallback>
                <p:oleObj name="数式" r:id="rId5" imgW="2717640" imgH="609480" progId="Equation.3">
                  <p:embed/>
                  <p:pic>
                    <p:nvPicPr>
                      <p:cNvPr id="0" name="Object 4"/>
                      <p:cNvPicPr>
                        <a:picLocks noChangeAspect="1" noChangeArrowheads="1"/>
                      </p:cNvPicPr>
                      <p:nvPr/>
                    </p:nvPicPr>
                    <p:blipFill>
                      <a:blip r:embed="rId6"/>
                      <a:srcRect/>
                      <a:stretch>
                        <a:fillRect/>
                      </a:stretch>
                    </p:blipFill>
                    <p:spPr bwMode="auto">
                      <a:xfrm>
                        <a:off x="1295400" y="4953000"/>
                        <a:ext cx="5259387"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25018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457200" y="381000"/>
            <a:ext cx="7620000" cy="461665"/>
          </a:xfrm>
          <a:prstGeom prst="rect">
            <a:avLst/>
          </a:prstGeom>
          <a:noFill/>
        </p:spPr>
        <p:txBody>
          <a:bodyPr wrap="square" rtlCol="0">
            <a:spAutoFit/>
          </a:bodyPr>
          <a:lstStyle/>
          <a:p>
            <a:r>
              <a:rPr lang="en-US" sz="2400" dirty="0" smtClean="0">
                <a:latin typeface="+mj-lt"/>
              </a:rPr>
              <a:t>Phase space</a:t>
            </a:r>
          </a:p>
        </p:txBody>
      </p:sp>
      <p:graphicFrame>
        <p:nvGraphicFramePr>
          <p:cNvPr id="6" name="Object 5"/>
          <p:cNvGraphicFramePr>
            <a:graphicFrameLocks noChangeAspect="1"/>
          </p:cNvGraphicFramePr>
          <p:nvPr>
            <p:extLst>
              <p:ext uri="{D42A27DB-BD31-4B8C-83A1-F6EECF244321}">
                <p14:modId xmlns:p14="http://schemas.microsoft.com/office/powerpoint/2010/main" val="853527343"/>
              </p:ext>
            </p:extLst>
          </p:nvPr>
        </p:nvGraphicFramePr>
        <p:xfrm>
          <a:off x="1228725" y="1143000"/>
          <a:ext cx="6610350" cy="2147887"/>
        </p:xfrm>
        <a:graphic>
          <a:graphicData uri="http://schemas.openxmlformats.org/presentationml/2006/ole">
            <mc:AlternateContent xmlns:mc="http://schemas.openxmlformats.org/markup-compatibility/2006">
              <mc:Choice xmlns:v="urn:schemas-microsoft-com:vml" Requires="v">
                <p:oleObj spid="_x0000_s134180" name="数式" r:id="rId3" imgW="3416040" imgH="1117440" progId="Equation.3">
                  <p:embed/>
                </p:oleObj>
              </mc:Choice>
              <mc:Fallback>
                <p:oleObj name="数式" r:id="rId3" imgW="3416040" imgH="1117440" progId="Equation.3">
                  <p:embed/>
                  <p:pic>
                    <p:nvPicPr>
                      <p:cNvPr id="0" name="Object 4"/>
                      <p:cNvPicPr>
                        <a:picLocks noChangeAspect="1" noChangeArrowheads="1"/>
                      </p:cNvPicPr>
                      <p:nvPr/>
                    </p:nvPicPr>
                    <p:blipFill>
                      <a:blip r:embed="rId4"/>
                      <a:srcRect/>
                      <a:stretch>
                        <a:fillRect/>
                      </a:stretch>
                    </p:blipFill>
                    <p:spPr bwMode="auto">
                      <a:xfrm>
                        <a:off x="1228725" y="1143000"/>
                        <a:ext cx="6610350" cy="214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6954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pic>
        <p:nvPicPr>
          <p:cNvPr id="131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2550" y="990600"/>
            <a:ext cx="6438900" cy="393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Parallelogram 4"/>
          <p:cNvSpPr/>
          <p:nvPr/>
        </p:nvSpPr>
        <p:spPr>
          <a:xfrm>
            <a:off x="1676400" y="4100512"/>
            <a:ext cx="762000" cy="4572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a:off x="6172200" y="1052512"/>
            <a:ext cx="1524000" cy="395288"/>
          </a:xfrm>
          <a:prstGeom prst="parallelogram">
            <a:avLst>
              <a:gd name="adj" fmla="val 186262"/>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410200" y="4419600"/>
            <a:ext cx="1143000" cy="461665"/>
          </a:xfrm>
          <a:prstGeom prst="rect">
            <a:avLst/>
          </a:prstGeom>
          <a:noFill/>
        </p:spPr>
        <p:txBody>
          <a:bodyPr wrap="square" rtlCol="0">
            <a:spAutoFit/>
          </a:bodyPr>
          <a:lstStyle/>
          <a:p>
            <a:r>
              <a:rPr lang="en-US" sz="2400" b="1" i="1" dirty="0" smtClean="0">
                <a:latin typeface="+mj-lt"/>
              </a:rPr>
              <a:t>x</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smtClean="0">
                <a:latin typeface="+mj-lt"/>
              </a:rPr>
              <a:t>p</a:t>
            </a:r>
          </a:p>
        </p:txBody>
      </p:sp>
      <p:sp>
        <p:nvSpPr>
          <p:cNvPr id="8" name="TextBox 7"/>
          <p:cNvSpPr txBox="1"/>
          <p:nvPr/>
        </p:nvSpPr>
        <p:spPr>
          <a:xfrm>
            <a:off x="685800" y="228600"/>
            <a:ext cx="8077200" cy="830997"/>
          </a:xfrm>
          <a:prstGeom prst="rect">
            <a:avLst/>
          </a:prstGeom>
          <a:noFill/>
        </p:spPr>
        <p:txBody>
          <a:bodyPr wrap="square" rtlCol="0">
            <a:spAutoFit/>
          </a:bodyPr>
          <a:lstStyle/>
          <a:p>
            <a:r>
              <a:rPr lang="en-US" sz="2400" dirty="0" smtClean="0">
                <a:latin typeface="+mj-lt"/>
              </a:rPr>
              <a:t>Phase space diagram for one-dimensional motion due to constant force</a:t>
            </a:r>
          </a:p>
        </p:txBody>
      </p:sp>
      <p:graphicFrame>
        <p:nvGraphicFramePr>
          <p:cNvPr id="10" name="Object 9"/>
          <p:cNvGraphicFramePr>
            <a:graphicFrameLocks noChangeAspect="1"/>
          </p:cNvGraphicFramePr>
          <p:nvPr>
            <p:extLst>
              <p:ext uri="{D42A27DB-BD31-4B8C-83A1-F6EECF244321}">
                <p14:modId xmlns:p14="http://schemas.microsoft.com/office/powerpoint/2010/main" val="3685674566"/>
              </p:ext>
            </p:extLst>
          </p:nvPr>
        </p:nvGraphicFramePr>
        <p:xfrm>
          <a:off x="1566863" y="4648200"/>
          <a:ext cx="6278562" cy="1700213"/>
        </p:xfrm>
        <a:graphic>
          <a:graphicData uri="http://schemas.openxmlformats.org/presentationml/2006/ole">
            <mc:AlternateContent xmlns:mc="http://schemas.openxmlformats.org/markup-compatibility/2006">
              <mc:Choice xmlns:v="urn:schemas-microsoft-com:vml" Requires="v">
                <p:oleObj spid="_x0000_s141330" name="Equation" r:id="rId4" imgW="4457520" imgH="1206360" progId="Equation.DSMT4">
                  <p:embed/>
                </p:oleObj>
              </mc:Choice>
              <mc:Fallback>
                <p:oleObj name="Equation" r:id="rId4" imgW="4457520" imgH="1206360" progId="Equation.DSMT4">
                  <p:embed/>
                  <p:pic>
                    <p:nvPicPr>
                      <p:cNvPr id="0" name=""/>
                      <p:cNvPicPr/>
                      <p:nvPr/>
                    </p:nvPicPr>
                    <p:blipFill>
                      <a:blip r:embed="rId5"/>
                      <a:stretch>
                        <a:fillRect/>
                      </a:stretch>
                    </p:blipFill>
                    <p:spPr>
                      <a:xfrm>
                        <a:off x="1566863" y="4648200"/>
                        <a:ext cx="6278562" cy="1700213"/>
                      </a:xfrm>
                      <a:prstGeom prst="rect">
                        <a:avLst/>
                      </a:prstGeom>
                    </p:spPr>
                  </p:pic>
                </p:oleObj>
              </mc:Fallback>
            </mc:AlternateContent>
          </a:graphicData>
        </a:graphic>
      </p:graphicFrame>
    </p:spTree>
    <p:extLst>
      <p:ext uri="{BB962C8B-B14F-4D97-AF65-F5344CB8AC3E}">
        <p14:creationId xmlns:p14="http://schemas.microsoft.com/office/powerpoint/2010/main" val="1089588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9/22/2014</a:t>
            </a:r>
            <a:endParaRPr lang="en-US" dirty="0"/>
          </a:p>
        </p:txBody>
      </p:sp>
      <p:sp>
        <p:nvSpPr>
          <p:cNvPr id="3" name="Footer Placeholder 2"/>
          <p:cNvSpPr>
            <a:spLocks noGrp="1"/>
          </p:cNvSpPr>
          <p:nvPr>
            <p:ph type="ftr" sz="quarter" idx="11"/>
          </p:nvPr>
        </p:nvSpPr>
        <p:spPr/>
        <p:txBody>
          <a:bodyPr/>
          <a:lstStyle/>
          <a:p>
            <a:r>
              <a:rPr lang="en-US" smtClean="0"/>
              <a:t>PHY 711  Fall 2014 --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pic>
        <p:nvPicPr>
          <p:cNvPr id="132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8275" y="838200"/>
            <a:ext cx="62674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arallelogram 5"/>
          <p:cNvSpPr/>
          <p:nvPr/>
        </p:nvSpPr>
        <p:spPr>
          <a:xfrm>
            <a:off x="6096000" y="3200400"/>
            <a:ext cx="1524000" cy="9906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rot="16373687">
            <a:off x="2160131" y="795211"/>
            <a:ext cx="1069842" cy="1541459"/>
          </a:xfrm>
          <a:prstGeom prst="parallelogram">
            <a:avLst>
              <a:gd name="adj" fmla="val 5125"/>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85800" y="76200"/>
            <a:ext cx="8077200" cy="830997"/>
          </a:xfrm>
          <a:prstGeom prst="rect">
            <a:avLst/>
          </a:prstGeom>
          <a:noFill/>
        </p:spPr>
        <p:txBody>
          <a:bodyPr wrap="square" rtlCol="0">
            <a:spAutoFit/>
          </a:bodyPr>
          <a:lstStyle/>
          <a:p>
            <a:r>
              <a:rPr lang="en-US" sz="2400" dirty="0" smtClean="0">
                <a:latin typeface="+mj-lt"/>
              </a:rPr>
              <a:t>Phase space diagram for one-dimensional motion due to spring force</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smtClean="0">
                <a:latin typeface="+mj-lt"/>
              </a:rPr>
              <a:t>p</a:t>
            </a:r>
          </a:p>
        </p:txBody>
      </p:sp>
      <p:sp>
        <p:nvSpPr>
          <p:cNvPr id="11" name="TextBox 10"/>
          <p:cNvSpPr txBox="1"/>
          <p:nvPr/>
        </p:nvSpPr>
        <p:spPr>
          <a:xfrm>
            <a:off x="5638800" y="4191000"/>
            <a:ext cx="1143000" cy="461665"/>
          </a:xfrm>
          <a:prstGeom prst="rect">
            <a:avLst/>
          </a:prstGeom>
          <a:noFill/>
        </p:spPr>
        <p:txBody>
          <a:bodyPr wrap="square" rtlCol="0">
            <a:spAutoFit/>
          </a:bodyPr>
          <a:lstStyle/>
          <a:p>
            <a:r>
              <a:rPr lang="en-US" sz="2400" b="1" i="1" dirty="0" smtClean="0">
                <a:latin typeface="+mj-lt"/>
              </a:rPr>
              <a:t>x</a:t>
            </a:r>
          </a:p>
        </p:txBody>
      </p:sp>
      <p:graphicFrame>
        <p:nvGraphicFramePr>
          <p:cNvPr id="12" name="Object 11"/>
          <p:cNvGraphicFramePr>
            <a:graphicFrameLocks noChangeAspect="1"/>
          </p:cNvGraphicFramePr>
          <p:nvPr>
            <p:extLst>
              <p:ext uri="{D42A27DB-BD31-4B8C-83A1-F6EECF244321}">
                <p14:modId xmlns:p14="http://schemas.microsoft.com/office/powerpoint/2010/main" val="354549503"/>
              </p:ext>
            </p:extLst>
          </p:nvPr>
        </p:nvGraphicFramePr>
        <p:xfrm>
          <a:off x="1092200" y="4648200"/>
          <a:ext cx="7227888" cy="1700213"/>
        </p:xfrm>
        <a:graphic>
          <a:graphicData uri="http://schemas.openxmlformats.org/presentationml/2006/ole">
            <mc:AlternateContent xmlns:mc="http://schemas.openxmlformats.org/markup-compatibility/2006">
              <mc:Choice xmlns:v="urn:schemas-microsoft-com:vml" Requires="v">
                <p:oleObj spid="_x0000_s142347" name="Equation" r:id="rId4" imgW="5130720" imgH="1206360" progId="Equation.DSMT4">
                  <p:embed/>
                </p:oleObj>
              </mc:Choice>
              <mc:Fallback>
                <p:oleObj name="Equation" r:id="rId4" imgW="5130720" imgH="1206360" progId="Equation.DSMT4">
                  <p:embed/>
                  <p:pic>
                    <p:nvPicPr>
                      <p:cNvPr id="0" name=""/>
                      <p:cNvPicPr/>
                      <p:nvPr/>
                    </p:nvPicPr>
                    <p:blipFill>
                      <a:blip r:embed="rId5"/>
                      <a:stretch>
                        <a:fillRect/>
                      </a:stretch>
                    </p:blipFill>
                    <p:spPr>
                      <a:xfrm>
                        <a:off x="1092200" y="4648200"/>
                        <a:ext cx="7227888" cy="1700213"/>
                      </a:xfrm>
                      <a:prstGeom prst="rect">
                        <a:avLst/>
                      </a:prstGeom>
                    </p:spPr>
                  </p:pic>
                </p:oleObj>
              </mc:Fallback>
            </mc:AlternateContent>
          </a:graphicData>
        </a:graphic>
      </p:graphicFrame>
    </p:spTree>
    <p:extLst>
      <p:ext uri="{BB962C8B-B14F-4D97-AF65-F5344CB8AC3E}">
        <p14:creationId xmlns:p14="http://schemas.microsoft.com/office/powerpoint/2010/main" val="3964882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10392</TotalTime>
  <Words>452</Words>
  <Application>Microsoft Office PowerPoint</Application>
  <PresentationFormat>On-screen Show (4:3)</PresentationFormat>
  <Paragraphs>117</Paragraphs>
  <Slides>20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20</vt:i4>
      </vt:variant>
    </vt:vector>
  </HeadingPairs>
  <TitlesOfParts>
    <vt:vector size="27" baseType="lpstr">
      <vt:lpstr>Arial</vt:lpstr>
      <vt:lpstr>Calibri</vt:lpstr>
      <vt:lpstr>Symbol</vt:lpstr>
      <vt:lpstr>Office Theme</vt:lpstr>
      <vt:lpstr>数式</vt:lpstr>
      <vt:lpstr>MathType 6.0 Equation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519</cp:revision>
  <cp:lastPrinted>2014-09-22T12:36:13Z</cp:lastPrinted>
  <dcterms:created xsi:type="dcterms:W3CDTF">2012-01-10T18:32:24Z</dcterms:created>
  <dcterms:modified xsi:type="dcterms:W3CDTF">2014-09-22T17:32:12Z</dcterms:modified>
</cp:coreProperties>
</file>