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354" r:id="rId3"/>
    <p:sldId id="369" r:id="rId4"/>
    <p:sldId id="370" r:id="rId5"/>
    <p:sldId id="371" r:id="rId6"/>
    <p:sldId id="359" r:id="rId7"/>
    <p:sldId id="360" r:id="rId8"/>
    <p:sldId id="361" r:id="rId9"/>
    <p:sldId id="362" r:id="rId10"/>
    <p:sldId id="364" r:id="rId11"/>
    <p:sldId id="363" r:id="rId12"/>
    <p:sldId id="366" r:id="rId13"/>
    <p:sldId id="365" r:id="rId14"/>
    <p:sldId id="367" r:id="rId15"/>
    <p:sldId id="368" r:id="rId16"/>
    <p:sldId id="372" r:id="rId17"/>
    <p:sldId id="373" r:id="rId18"/>
    <p:sldId id="374" r:id="rId19"/>
    <p:sldId id="375" r:id="rId20"/>
    <p:sldId id="376" r:id="rId21"/>
    <p:sldId id="377" r:id="rId22"/>
    <p:sldId id="378" r:id="rId23"/>
    <p:sldId id="379" r:id="rId24"/>
    <p:sldId id="380" r:id="rId25"/>
    <p:sldId id="381" r:id="rId26"/>
    <p:sldId id="382"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p:scale>
          <a:sx n="50" d="100"/>
          <a:sy n="50" d="100"/>
        </p:scale>
        <p:origin x="1488" y="112"/>
      </p:cViewPr>
      <p:guideLst>
        <p:guide orient="horz" pos="2160"/>
        <p:guide pos="2880"/>
      </p:guideLst>
    </p:cSldViewPr>
  </p:slideViewPr>
  <p:notesTextViewPr>
    <p:cViewPr>
      <p:scale>
        <a:sx n="1" d="1"/>
        <a:sy n="1" d="1"/>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9/23/2014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9/23/2014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36199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84108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9/24/2014</a:t>
            </a:r>
            <a:endParaRPr lang="en-US" dirty="0"/>
          </a:p>
        </p:txBody>
      </p:sp>
      <p:sp>
        <p:nvSpPr>
          <p:cNvPr id="5" name="Footer Placeholder 4"/>
          <p:cNvSpPr>
            <a:spLocks noGrp="1"/>
          </p:cNvSpPr>
          <p:nvPr>
            <p:ph type="ftr" sz="quarter" idx="11"/>
          </p:nvPr>
        </p:nvSpPr>
        <p:spPr/>
        <p:txBody>
          <a:bodyPr/>
          <a:lstStyle/>
          <a:p>
            <a:r>
              <a:rPr lang="en-US" smtClean="0"/>
              <a:t>PHY 711  Fall 2014 --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9/24/2014</a:t>
            </a:r>
            <a:endParaRPr lang="en-US" dirty="0"/>
          </a:p>
        </p:txBody>
      </p:sp>
      <p:sp>
        <p:nvSpPr>
          <p:cNvPr id="5" name="Footer Placeholder 4"/>
          <p:cNvSpPr>
            <a:spLocks noGrp="1"/>
          </p:cNvSpPr>
          <p:nvPr>
            <p:ph type="ftr" sz="quarter" idx="11"/>
          </p:nvPr>
        </p:nvSpPr>
        <p:spPr/>
        <p:txBody>
          <a:bodyPr/>
          <a:lstStyle/>
          <a:p>
            <a:r>
              <a:rPr lang="en-US" smtClean="0"/>
              <a:t>PHY 711  Fall 2014 --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9/24/2014</a:t>
            </a:r>
            <a:endParaRPr lang="en-US" dirty="0"/>
          </a:p>
        </p:txBody>
      </p:sp>
      <p:sp>
        <p:nvSpPr>
          <p:cNvPr id="5" name="Footer Placeholder 4"/>
          <p:cNvSpPr>
            <a:spLocks noGrp="1"/>
          </p:cNvSpPr>
          <p:nvPr>
            <p:ph type="ftr" sz="quarter" idx="11"/>
          </p:nvPr>
        </p:nvSpPr>
        <p:spPr/>
        <p:txBody>
          <a:bodyPr/>
          <a:lstStyle/>
          <a:p>
            <a:r>
              <a:rPr lang="en-US" smtClean="0"/>
              <a:t>PHY 711  Fall 2014 --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9/24/2014</a:t>
            </a:r>
            <a:endParaRPr lang="en-US" dirty="0"/>
          </a:p>
        </p:txBody>
      </p:sp>
      <p:sp>
        <p:nvSpPr>
          <p:cNvPr id="5" name="Footer Placeholder 4"/>
          <p:cNvSpPr>
            <a:spLocks noGrp="1"/>
          </p:cNvSpPr>
          <p:nvPr>
            <p:ph type="ftr" sz="quarter" idx="11"/>
          </p:nvPr>
        </p:nvSpPr>
        <p:spPr/>
        <p:txBody>
          <a:bodyPr/>
          <a:lstStyle/>
          <a:p>
            <a:r>
              <a:rPr lang="en-US" smtClean="0"/>
              <a:t>PHY 711  Fall 2014 --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9/24/2014</a:t>
            </a:r>
            <a:endParaRPr lang="en-US" dirty="0"/>
          </a:p>
        </p:txBody>
      </p:sp>
      <p:sp>
        <p:nvSpPr>
          <p:cNvPr id="5" name="Footer Placeholder 4"/>
          <p:cNvSpPr>
            <a:spLocks noGrp="1"/>
          </p:cNvSpPr>
          <p:nvPr>
            <p:ph type="ftr" sz="quarter" idx="11"/>
          </p:nvPr>
        </p:nvSpPr>
        <p:spPr/>
        <p:txBody>
          <a:bodyPr/>
          <a:lstStyle/>
          <a:p>
            <a:r>
              <a:rPr lang="en-US" smtClean="0"/>
              <a:t>PHY 711  Fall 2014 --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9/24/2014</a:t>
            </a:r>
            <a:endParaRPr lang="en-US" dirty="0"/>
          </a:p>
        </p:txBody>
      </p:sp>
      <p:sp>
        <p:nvSpPr>
          <p:cNvPr id="6" name="Footer Placeholder 5"/>
          <p:cNvSpPr>
            <a:spLocks noGrp="1"/>
          </p:cNvSpPr>
          <p:nvPr>
            <p:ph type="ftr" sz="quarter" idx="11"/>
          </p:nvPr>
        </p:nvSpPr>
        <p:spPr/>
        <p:txBody>
          <a:bodyPr/>
          <a:lstStyle/>
          <a:p>
            <a:r>
              <a:rPr lang="en-US" smtClean="0"/>
              <a:t>PHY 711  Fall 2014 --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9/24/2014</a:t>
            </a:r>
            <a:endParaRPr lang="en-US" dirty="0"/>
          </a:p>
        </p:txBody>
      </p:sp>
      <p:sp>
        <p:nvSpPr>
          <p:cNvPr id="8" name="Footer Placeholder 7"/>
          <p:cNvSpPr>
            <a:spLocks noGrp="1"/>
          </p:cNvSpPr>
          <p:nvPr>
            <p:ph type="ftr" sz="quarter" idx="11"/>
          </p:nvPr>
        </p:nvSpPr>
        <p:spPr/>
        <p:txBody>
          <a:bodyPr/>
          <a:lstStyle/>
          <a:p>
            <a:r>
              <a:rPr lang="en-US" smtClean="0"/>
              <a:t>PHY 711  Fall 2014 --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9/24/2014</a:t>
            </a:r>
            <a:endParaRPr lang="en-US" dirty="0"/>
          </a:p>
        </p:txBody>
      </p:sp>
      <p:sp>
        <p:nvSpPr>
          <p:cNvPr id="4" name="Footer Placeholder 3"/>
          <p:cNvSpPr>
            <a:spLocks noGrp="1"/>
          </p:cNvSpPr>
          <p:nvPr>
            <p:ph type="ftr" sz="quarter" idx="11"/>
          </p:nvPr>
        </p:nvSpPr>
        <p:spPr/>
        <p:txBody>
          <a:bodyPr/>
          <a:lstStyle/>
          <a:p>
            <a:r>
              <a:rPr lang="en-US" smtClean="0"/>
              <a:t>PHY 711  Fall 2014 --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9/24/2014</a:t>
            </a:r>
            <a:endParaRPr lang="en-US" dirty="0"/>
          </a:p>
        </p:txBody>
      </p:sp>
      <p:sp>
        <p:nvSpPr>
          <p:cNvPr id="6" name="Footer Placeholder 5"/>
          <p:cNvSpPr>
            <a:spLocks noGrp="1"/>
          </p:cNvSpPr>
          <p:nvPr>
            <p:ph type="ftr" sz="quarter" idx="11"/>
          </p:nvPr>
        </p:nvSpPr>
        <p:spPr/>
        <p:txBody>
          <a:bodyPr/>
          <a:lstStyle/>
          <a:p>
            <a:r>
              <a:rPr lang="en-US" smtClean="0"/>
              <a:t>PHY 711  Fall 2014 --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9/24/2014</a:t>
            </a:r>
            <a:endParaRPr lang="en-US" dirty="0"/>
          </a:p>
        </p:txBody>
      </p:sp>
      <p:sp>
        <p:nvSpPr>
          <p:cNvPr id="6" name="Footer Placeholder 5"/>
          <p:cNvSpPr>
            <a:spLocks noGrp="1"/>
          </p:cNvSpPr>
          <p:nvPr>
            <p:ph type="ftr" sz="quarter" idx="11"/>
          </p:nvPr>
        </p:nvSpPr>
        <p:spPr/>
        <p:txBody>
          <a:bodyPr/>
          <a:lstStyle/>
          <a:p>
            <a:r>
              <a:rPr lang="en-US" smtClean="0"/>
              <a:t>PHY 711  Fall 2014 --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9/24/2014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711  Fall 2014 --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5.png"/><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0.wmf"/><Relationship Id="rId5" Type="http://schemas.openxmlformats.org/officeDocument/2006/relationships/oleObject" Target="../embeddings/oleObject25.bin"/><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57200" y="457200"/>
            <a:ext cx="8229600" cy="5509200"/>
          </a:xfrm>
          <a:prstGeom prst="rect">
            <a:avLst/>
          </a:prstGeom>
          <a:noFill/>
        </p:spPr>
        <p:txBody>
          <a:bodyPr wrap="square" rtlCol="0">
            <a:spAutoFit/>
          </a:bodyPr>
          <a:lstStyle/>
          <a:p>
            <a:pPr algn="ctr"/>
            <a:r>
              <a:rPr lang="en-US" sz="3200" b="1" dirty="0" smtClean="0"/>
              <a:t>PHY </a:t>
            </a:r>
            <a:r>
              <a:rPr lang="en-US" sz="3200" b="1" dirty="0"/>
              <a:t>7</a:t>
            </a:r>
            <a:r>
              <a:rPr lang="en-US" sz="3200" b="1" dirty="0" smtClean="0"/>
              <a:t>11 Classical Mechanics and Mathematical Methods</a:t>
            </a:r>
          </a:p>
          <a:p>
            <a:pPr algn="ctr"/>
            <a:r>
              <a:rPr lang="en-US" sz="3200" b="1" dirty="0" smtClean="0"/>
              <a:t>10-10:50 AM  MWF  Olin 103</a:t>
            </a:r>
          </a:p>
          <a:p>
            <a:pPr algn="ctr"/>
            <a:endParaRPr lang="en-US" sz="3200" b="1" dirty="0"/>
          </a:p>
          <a:p>
            <a:pPr algn="ctr"/>
            <a:r>
              <a:rPr lang="en-US" sz="3200" b="1" dirty="0" smtClean="0"/>
              <a:t>Plan for Lecture 13:</a:t>
            </a:r>
            <a:endParaRPr lang="en-US" sz="3200" b="1" dirty="0">
              <a:solidFill>
                <a:schemeClr val="folHlink"/>
              </a:solidFill>
            </a:endParaRPr>
          </a:p>
          <a:p>
            <a:pPr marL="457200" lvl="2">
              <a:spcBef>
                <a:spcPct val="50000"/>
              </a:spcBef>
            </a:pPr>
            <a:r>
              <a:rPr lang="en-US" sz="3200" b="1" dirty="0" smtClean="0">
                <a:solidFill>
                  <a:schemeClr val="folHlink"/>
                </a:solidFill>
              </a:rPr>
              <a:t>Finish reading Chapter 6</a:t>
            </a:r>
          </a:p>
          <a:p>
            <a:pPr marL="1428750" lvl="3" indent="-514350">
              <a:spcBef>
                <a:spcPct val="50000"/>
              </a:spcBef>
              <a:buFont typeface="+mj-lt"/>
              <a:buAutoNum type="arabicPeriod"/>
            </a:pPr>
            <a:r>
              <a:rPr lang="en-US" sz="3200" b="1" dirty="0" smtClean="0">
                <a:solidFill>
                  <a:schemeClr val="folHlink"/>
                </a:solidFill>
              </a:rPr>
              <a:t>Canonical transformations</a:t>
            </a:r>
          </a:p>
          <a:p>
            <a:pPr marL="1428750" lvl="3" indent="-514350">
              <a:spcBef>
                <a:spcPct val="50000"/>
              </a:spcBef>
              <a:buFont typeface="+mj-lt"/>
              <a:buAutoNum type="arabicPeriod"/>
            </a:pPr>
            <a:r>
              <a:rPr lang="en-US" sz="3200" b="1" dirty="0" smtClean="0">
                <a:solidFill>
                  <a:schemeClr val="folHlink"/>
                </a:solidFill>
              </a:rPr>
              <a:t>Hamilton-Jacobi </a:t>
            </a:r>
            <a:r>
              <a:rPr lang="en-US" sz="3200" b="1" dirty="0" smtClean="0">
                <a:solidFill>
                  <a:schemeClr val="folHlink"/>
                </a:solidFill>
              </a:rPr>
              <a:t>formalism</a:t>
            </a:r>
          </a:p>
          <a:p>
            <a:pPr marL="1428750" lvl="3" indent="-514350">
              <a:spcBef>
                <a:spcPct val="50000"/>
              </a:spcBef>
              <a:buFont typeface="+mj-lt"/>
              <a:buAutoNum type="arabicPeriod"/>
            </a:pPr>
            <a:r>
              <a:rPr lang="en-US" sz="3200" b="1" dirty="0" smtClean="0">
                <a:solidFill>
                  <a:schemeClr val="folHlink"/>
                </a:solidFill>
              </a:rPr>
              <a:t>Modern applications</a:t>
            </a:r>
            <a:endParaRPr lang="en-US" sz="3200" b="1" dirty="0" smtClean="0">
              <a:solidFill>
                <a:schemeClr val="folHlink"/>
              </a:solidFill>
            </a:endParaRP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95253"/>
              </p:ext>
            </p:extLst>
          </p:nvPr>
        </p:nvGraphicFramePr>
        <p:xfrm>
          <a:off x="304800" y="614362"/>
          <a:ext cx="8597901" cy="5405438"/>
        </p:xfrm>
        <a:graphic>
          <a:graphicData uri="http://schemas.openxmlformats.org/presentationml/2006/ole">
            <mc:AlternateContent xmlns:mc="http://schemas.openxmlformats.org/markup-compatibility/2006">
              <mc:Choice xmlns:v="urn:schemas-microsoft-com:vml" Requires="v">
                <p:oleObj spid="_x0000_s145445" name="数式" r:id="rId3" imgW="3797280" imgH="2387520" progId="Equation.3">
                  <p:embed/>
                </p:oleObj>
              </mc:Choice>
              <mc:Fallback>
                <p:oleObj name="数式" r:id="rId3" imgW="3797280" imgH="2387520" progId="Equation.3">
                  <p:embed/>
                  <p:pic>
                    <p:nvPicPr>
                      <p:cNvPr id="0" name="Object 5"/>
                      <p:cNvPicPr>
                        <a:picLocks noChangeAspect="1" noChangeArrowheads="1"/>
                      </p:cNvPicPr>
                      <p:nvPr/>
                    </p:nvPicPr>
                    <p:blipFill>
                      <a:blip r:embed="rId4"/>
                      <a:srcRect/>
                      <a:stretch>
                        <a:fillRect/>
                      </a:stretch>
                    </p:blipFill>
                    <p:spPr bwMode="auto">
                      <a:xfrm>
                        <a:off x="304800" y="614362"/>
                        <a:ext cx="8597901"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1490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605662430"/>
              </p:ext>
            </p:extLst>
          </p:nvPr>
        </p:nvGraphicFramePr>
        <p:xfrm>
          <a:off x="381000" y="76200"/>
          <a:ext cx="7937500" cy="3765550"/>
        </p:xfrm>
        <a:graphic>
          <a:graphicData uri="http://schemas.openxmlformats.org/presentationml/2006/ole">
            <mc:AlternateContent xmlns:mc="http://schemas.openxmlformats.org/markup-compatibility/2006">
              <mc:Choice xmlns:v="urn:schemas-microsoft-com:vml" Requires="v">
                <p:oleObj spid="_x0000_s144460" name="数式" r:id="rId3" imgW="3504960" imgH="1663560" progId="Equation.3">
                  <p:embed/>
                </p:oleObj>
              </mc:Choice>
              <mc:Fallback>
                <p:oleObj name="数式" r:id="rId3" imgW="3504960" imgH="1663560" progId="Equation.3">
                  <p:embed/>
                  <p:pic>
                    <p:nvPicPr>
                      <p:cNvPr id="0" name="Object 4"/>
                      <p:cNvPicPr>
                        <a:picLocks noChangeAspect="1" noChangeArrowheads="1"/>
                      </p:cNvPicPr>
                      <p:nvPr/>
                    </p:nvPicPr>
                    <p:blipFill>
                      <a:blip r:embed="rId4"/>
                      <a:srcRect/>
                      <a:stretch>
                        <a:fillRect/>
                      </a:stretch>
                    </p:blipFill>
                    <p:spPr bwMode="auto">
                      <a:xfrm>
                        <a:off x="381000" y="76200"/>
                        <a:ext cx="79375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p:cNvGrpSpPr/>
          <p:nvPr/>
        </p:nvGrpSpPr>
        <p:grpSpPr>
          <a:xfrm>
            <a:off x="228600" y="3919538"/>
            <a:ext cx="8597900" cy="2328862"/>
            <a:chOff x="228600" y="3919538"/>
            <a:chExt cx="8597900" cy="2328862"/>
          </a:xfrm>
        </p:grpSpPr>
        <p:graphicFrame>
          <p:nvGraphicFramePr>
            <p:cNvPr id="8" name="Object 7"/>
            <p:cNvGraphicFramePr>
              <a:graphicFrameLocks noChangeAspect="1"/>
            </p:cNvGraphicFramePr>
            <p:nvPr>
              <p:extLst>
                <p:ext uri="{D42A27DB-BD31-4B8C-83A1-F6EECF244321}">
                  <p14:modId xmlns:p14="http://schemas.microsoft.com/office/powerpoint/2010/main" val="219498961"/>
                </p:ext>
              </p:extLst>
            </p:nvPr>
          </p:nvGraphicFramePr>
          <p:xfrm>
            <a:off x="228600" y="3919538"/>
            <a:ext cx="8597900" cy="2328862"/>
          </p:xfrm>
          <a:graphic>
            <a:graphicData uri="http://schemas.openxmlformats.org/presentationml/2006/ole">
              <mc:AlternateContent xmlns:mc="http://schemas.openxmlformats.org/markup-compatibility/2006">
                <mc:Choice xmlns:v="urn:schemas-microsoft-com:vml" Requires="v">
                  <p:oleObj spid="_x0000_s144461" name="数式" r:id="rId5" imgW="3797280" imgH="1028520" progId="Equation.3">
                    <p:embed/>
                  </p:oleObj>
                </mc:Choice>
                <mc:Fallback>
                  <p:oleObj name="数式" r:id="rId5" imgW="3797280" imgH="1028520" progId="Equation.3">
                    <p:embed/>
                    <p:pic>
                      <p:nvPicPr>
                        <p:cNvPr id="0" name="Object 4"/>
                        <p:cNvPicPr>
                          <a:picLocks noChangeAspect="1" noChangeArrowheads="1"/>
                        </p:cNvPicPr>
                        <p:nvPr/>
                      </p:nvPicPr>
                      <p:blipFill>
                        <a:blip r:embed="rId6"/>
                        <a:srcRect/>
                        <a:stretch>
                          <a:fillRect/>
                        </a:stretch>
                      </p:blipFill>
                      <p:spPr bwMode="auto">
                        <a:xfrm>
                          <a:off x="228600" y="3919538"/>
                          <a:ext cx="859790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V="1">
              <a:off x="838200" y="5334000"/>
              <a:ext cx="990600" cy="75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86400" y="5181600"/>
              <a:ext cx="838200" cy="906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38400" y="5181600"/>
              <a:ext cx="1066800" cy="906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24600" y="4950767"/>
              <a:ext cx="1028700" cy="461665"/>
            </a:xfrm>
            <a:prstGeom prst="rect">
              <a:avLst/>
            </a:prstGeom>
            <a:noFill/>
          </p:spPr>
          <p:txBody>
            <a:bodyPr wrap="square" rtlCol="0">
              <a:spAutoFit/>
            </a:bodyPr>
            <a:lstStyle/>
            <a:p>
              <a:r>
                <a:rPr lang="en-US" sz="2400" dirty="0" smtClean="0">
                  <a:latin typeface="+mj-lt"/>
                </a:rPr>
                <a:t>0</a:t>
              </a:r>
            </a:p>
          </p:txBody>
        </p:sp>
        <p:sp>
          <p:nvSpPr>
            <p:cNvPr id="20" name="TextBox 19"/>
            <p:cNvSpPr txBox="1"/>
            <p:nvPr/>
          </p:nvSpPr>
          <p:spPr>
            <a:xfrm>
              <a:off x="1905000" y="5029200"/>
              <a:ext cx="1028700" cy="461665"/>
            </a:xfrm>
            <a:prstGeom prst="rect">
              <a:avLst/>
            </a:prstGeom>
            <a:noFill/>
          </p:spPr>
          <p:txBody>
            <a:bodyPr wrap="square" rtlCol="0">
              <a:spAutoFit/>
            </a:bodyPr>
            <a:lstStyle/>
            <a:p>
              <a:r>
                <a:rPr lang="en-US" sz="2400" dirty="0" smtClean="0">
                  <a:latin typeface="+mj-lt"/>
                </a:rPr>
                <a:t>0</a:t>
              </a:r>
            </a:p>
          </p:txBody>
        </p:sp>
        <p:sp>
          <p:nvSpPr>
            <p:cNvPr id="21" name="TextBox 20"/>
            <p:cNvSpPr txBox="1"/>
            <p:nvPr/>
          </p:nvSpPr>
          <p:spPr>
            <a:xfrm>
              <a:off x="3505200" y="5029200"/>
              <a:ext cx="1028700" cy="461665"/>
            </a:xfrm>
            <a:prstGeom prst="rect">
              <a:avLst/>
            </a:prstGeom>
            <a:noFill/>
          </p:spPr>
          <p:txBody>
            <a:bodyPr wrap="square" rtlCol="0">
              <a:spAutoFit/>
            </a:bodyPr>
            <a:lstStyle/>
            <a:p>
              <a:r>
                <a:rPr lang="en-US" sz="2400" dirty="0" smtClean="0">
                  <a:latin typeface="+mj-lt"/>
                </a:rPr>
                <a:t>0</a:t>
              </a:r>
            </a:p>
          </p:txBody>
        </p:sp>
      </p:grpSp>
    </p:spTree>
    <p:extLst>
      <p:ext uri="{BB962C8B-B14F-4D97-AF65-F5344CB8AC3E}">
        <p14:creationId xmlns:p14="http://schemas.microsoft.com/office/powerpoint/2010/main" val="3344517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pSp>
        <p:nvGrpSpPr>
          <p:cNvPr id="15" name="Group 14"/>
          <p:cNvGrpSpPr/>
          <p:nvPr/>
        </p:nvGrpSpPr>
        <p:grpSpPr>
          <a:xfrm>
            <a:off x="228600" y="776288"/>
            <a:ext cx="8597900" cy="1841500"/>
            <a:chOff x="228600" y="4314826"/>
            <a:chExt cx="8597900" cy="1841500"/>
          </a:xfrm>
        </p:grpSpPr>
        <p:graphicFrame>
          <p:nvGraphicFramePr>
            <p:cNvPr id="7" name="Object 6"/>
            <p:cNvGraphicFramePr>
              <a:graphicFrameLocks noChangeAspect="1"/>
            </p:cNvGraphicFramePr>
            <p:nvPr>
              <p:extLst>
                <p:ext uri="{D42A27DB-BD31-4B8C-83A1-F6EECF244321}">
                  <p14:modId xmlns:p14="http://schemas.microsoft.com/office/powerpoint/2010/main" val="2090193992"/>
                </p:ext>
              </p:extLst>
            </p:nvPr>
          </p:nvGraphicFramePr>
          <p:xfrm>
            <a:off x="228600" y="4314826"/>
            <a:ext cx="8597900" cy="1841500"/>
          </p:xfrm>
          <a:graphic>
            <a:graphicData uri="http://schemas.openxmlformats.org/presentationml/2006/ole">
              <mc:AlternateContent xmlns:mc="http://schemas.openxmlformats.org/markup-compatibility/2006">
                <mc:Choice xmlns:v="urn:schemas-microsoft-com:vml" Requires="v">
                  <p:oleObj spid="_x0000_s147514" name="数式" r:id="rId3" imgW="3797280" imgH="812520" progId="Equation.3">
                    <p:embed/>
                  </p:oleObj>
                </mc:Choice>
                <mc:Fallback>
                  <p:oleObj name="数式" r:id="rId3" imgW="3797280" imgH="812520" progId="Equation.3">
                    <p:embed/>
                    <p:pic>
                      <p:nvPicPr>
                        <p:cNvPr id="0" name=""/>
                        <p:cNvPicPr>
                          <a:picLocks noChangeAspect="1" noChangeArrowheads="1"/>
                        </p:cNvPicPr>
                        <p:nvPr/>
                      </p:nvPicPr>
                      <p:blipFill>
                        <a:blip r:embed="rId4"/>
                        <a:srcRect/>
                        <a:stretch>
                          <a:fillRect/>
                        </a:stretch>
                      </p:blipFill>
                      <p:spPr bwMode="auto">
                        <a:xfrm>
                          <a:off x="228600" y="4314826"/>
                          <a:ext cx="85979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838200" y="5334000"/>
              <a:ext cx="990600" cy="75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486400" y="5181600"/>
              <a:ext cx="838200" cy="906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438400" y="5181600"/>
              <a:ext cx="1066800" cy="906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24600" y="4950767"/>
              <a:ext cx="1028700" cy="461665"/>
            </a:xfrm>
            <a:prstGeom prst="rect">
              <a:avLst/>
            </a:prstGeom>
            <a:noFill/>
          </p:spPr>
          <p:txBody>
            <a:bodyPr wrap="square" rtlCol="0">
              <a:spAutoFit/>
            </a:bodyPr>
            <a:lstStyle/>
            <a:p>
              <a:r>
                <a:rPr lang="en-US" sz="2400" dirty="0" smtClean="0">
                  <a:latin typeface="+mj-lt"/>
                </a:rPr>
                <a:t>0</a:t>
              </a:r>
            </a:p>
          </p:txBody>
        </p:sp>
        <p:sp>
          <p:nvSpPr>
            <p:cNvPr id="12" name="TextBox 11"/>
            <p:cNvSpPr txBox="1"/>
            <p:nvPr/>
          </p:nvSpPr>
          <p:spPr>
            <a:xfrm>
              <a:off x="1905000" y="5029200"/>
              <a:ext cx="1028700" cy="461665"/>
            </a:xfrm>
            <a:prstGeom prst="rect">
              <a:avLst/>
            </a:prstGeom>
            <a:noFill/>
          </p:spPr>
          <p:txBody>
            <a:bodyPr wrap="square" rtlCol="0">
              <a:spAutoFit/>
            </a:bodyPr>
            <a:lstStyle/>
            <a:p>
              <a:r>
                <a:rPr lang="en-US" sz="2400" dirty="0" smtClean="0">
                  <a:latin typeface="+mj-lt"/>
                </a:rPr>
                <a:t>0</a:t>
              </a:r>
            </a:p>
          </p:txBody>
        </p:sp>
        <p:sp>
          <p:nvSpPr>
            <p:cNvPr id="13" name="TextBox 12"/>
            <p:cNvSpPr txBox="1"/>
            <p:nvPr/>
          </p:nvSpPr>
          <p:spPr>
            <a:xfrm>
              <a:off x="3505200" y="5029200"/>
              <a:ext cx="1028700" cy="461665"/>
            </a:xfrm>
            <a:prstGeom prst="rect">
              <a:avLst/>
            </a:prstGeom>
            <a:noFill/>
          </p:spPr>
          <p:txBody>
            <a:bodyPr wrap="square" rtlCol="0">
              <a:spAutoFit/>
            </a:bodyPr>
            <a:lstStyle/>
            <a:p>
              <a:r>
                <a:rPr lang="en-US" sz="2400" dirty="0" smtClean="0">
                  <a:latin typeface="+mj-lt"/>
                </a:rPr>
                <a:t>0</a:t>
              </a:r>
            </a:p>
          </p:txBody>
        </p:sp>
      </p:grpSp>
      <p:graphicFrame>
        <p:nvGraphicFramePr>
          <p:cNvPr id="16" name="Object 15"/>
          <p:cNvGraphicFramePr>
            <a:graphicFrameLocks noChangeAspect="1"/>
          </p:cNvGraphicFramePr>
          <p:nvPr>
            <p:extLst>
              <p:ext uri="{D42A27DB-BD31-4B8C-83A1-F6EECF244321}">
                <p14:modId xmlns:p14="http://schemas.microsoft.com/office/powerpoint/2010/main" val="2213359554"/>
              </p:ext>
            </p:extLst>
          </p:nvPr>
        </p:nvGraphicFramePr>
        <p:xfrm>
          <a:off x="479425" y="3324225"/>
          <a:ext cx="8108950" cy="1898650"/>
        </p:xfrm>
        <a:graphic>
          <a:graphicData uri="http://schemas.openxmlformats.org/presentationml/2006/ole">
            <mc:AlternateContent xmlns:mc="http://schemas.openxmlformats.org/markup-compatibility/2006">
              <mc:Choice xmlns:v="urn:schemas-microsoft-com:vml" Requires="v">
                <p:oleObj spid="_x0000_s147515" name="数式" r:id="rId5" imgW="3581280" imgH="838080" progId="Equation.3">
                  <p:embed/>
                </p:oleObj>
              </mc:Choice>
              <mc:Fallback>
                <p:oleObj name="数式" r:id="rId5" imgW="3581280" imgH="838080" progId="Equation.3">
                  <p:embed/>
                  <p:pic>
                    <p:nvPicPr>
                      <p:cNvPr id="0" name=""/>
                      <p:cNvPicPr>
                        <a:picLocks noChangeAspect="1" noChangeArrowheads="1"/>
                      </p:cNvPicPr>
                      <p:nvPr/>
                    </p:nvPicPr>
                    <p:blipFill>
                      <a:blip r:embed="rId6"/>
                      <a:srcRect/>
                      <a:stretch>
                        <a:fillRect/>
                      </a:stretch>
                    </p:blipFill>
                    <p:spPr bwMode="auto">
                      <a:xfrm>
                        <a:off x="479425" y="3324225"/>
                        <a:ext cx="810895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27943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09600" y="685800"/>
            <a:ext cx="8153400" cy="461665"/>
          </a:xfrm>
          <a:prstGeom prst="rect">
            <a:avLst/>
          </a:prstGeom>
          <a:noFill/>
        </p:spPr>
        <p:txBody>
          <a:bodyPr wrap="square" rtlCol="0">
            <a:spAutoFit/>
          </a:bodyPr>
          <a:lstStyle/>
          <a:p>
            <a:r>
              <a:rPr lang="en-US" sz="2400" dirty="0" smtClean="0">
                <a:latin typeface="+mj-lt"/>
              </a:rPr>
              <a:t>Differential equation for </a:t>
            </a:r>
            <a:r>
              <a:rPr lang="en-US" sz="2400" b="1" i="1" dirty="0" smtClean="0">
                <a:latin typeface="+mj-lt"/>
              </a:rPr>
              <a:t>S</a:t>
            </a:r>
            <a:r>
              <a:rPr lang="en-US" sz="2400" dirty="0">
                <a:latin typeface="+mj-lt"/>
              </a:rPr>
              <a:t>:</a:t>
            </a:r>
            <a:endParaRPr lang="en-US" sz="2400" dirty="0" smtClean="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46003839"/>
              </p:ext>
            </p:extLst>
          </p:nvPr>
        </p:nvGraphicFramePr>
        <p:xfrm>
          <a:off x="1600200" y="1371600"/>
          <a:ext cx="3824287" cy="1149350"/>
        </p:xfrm>
        <a:graphic>
          <a:graphicData uri="http://schemas.openxmlformats.org/presentationml/2006/ole">
            <mc:AlternateContent xmlns:mc="http://schemas.openxmlformats.org/markup-compatibility/2006">
              <mc:Choice xmlns:v="urn:schemas-microsoft-com:vml" Requires="v">
                <p:oleObj spid="_x0000_s146497" name="数式" r:id="rId3" imgW="1688760" imgH="507960" progId="Equation.3">
                  <p:embed/>
                </p:oleObj>
              </mc:Choice>
              <mc:Fallback>
                <p:oleObj name="数式" r:id="rId3" imgW="1688760" imgH="507960" progId="Equation.3">
                  <p:embed/>
                  <p:pic>
                    <p:nvPicPr>
                      <p:cNvPr id="0" name="Object 6"/>
                      <p:cNvPicPr>
                        <a:picLocks noChangeAspect="1" noChangeArrowheads="1"/>
                      </p:cNvPicPr>
                      <p:nvPr/>
                    </p:nvPicPr>
                    <p:blipFill>
                      <a:blip r:embed="rId4"/>
                      <a:srcRect/>
                      <a:stretch>
                        <a:fillRect/>
                      </a:stretch>
                    </p:blipFill>
                    <p:spPr bwMode="auto">
                      <a:xfrm>
                        <a:off x="1600200" y="1371600"/>
                        <a:ext cx="382428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81232300"/>
              </p:ext>
            </p:extLst>
          </p:nvPr>
        </p:nvGraphicFramePr>
        <p:xfrm>
          <a:off x="947737" y="2590800"/>
          <a:ext cx="7477125" cy="3792538"/>
        </p:xfrm>
        <a:graphic>
          <a:graphicData uri="http://schemas.openxmlformats.org/presentationml/2006/ole">
            <mc:AlternateContent xmlns:mc="http://schemas.openxmlformats.org/markup-compatibility/2006">
              <mc:Choice xmlns:v="urn:schemas-microsoft-com:vml" Requires="v">
                <p:oleObj spid="_x0000_s146498" name="数式" r:id="rId5" imgW="3301920" imgH="1676160" progId="Equation.3">
                  <p:embed/>
                </p:oleObj>
              </mc:Choice>
              <mc:Fallback>
                <p:oleObj name="数式" r:id="rId5" imgW="3301920" imgH="1676160" progId="Equation.3">
                  <p:embed/>
                  <p:pic>
                    <p:nvPicPr>
                      <p:cNvPr id="0" name="Object 5"/>
                      <p:cNvPicPr>
                        <a:picLocks noChangeAspect="1" noChangeArrowheads="1"/>
                      </p:cNvPicPr>
                      <p:nvPr/>
                    </p:nvPicPr>
                    <p:blipFill>
                      <a:blip r:embed="rId6"/>
                      <a:srcRect/>
                      <a:stretch>
                        <a:fillRect/>
                      </a:stretch>
                    </p:blipFill>
                    <p:spPr bwMode="auto">
                      <a:xfrm>
                        <a:off x="947737" y="2590800"/>
                        <a:ext cx="7477125"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0412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67446894"/>
              </p:ext>
            </p:extLst>
          </p:nvPr>
        </p:nvGraphicFramePr>
        <p:xfrm>
          <a:off x="533400" y="1219200"/>
          <a:ext cx="7477125" cy="4540250"/>
        </p:xfrm>
        <a:graphic>
          <a:graphicData uri="http://schemas.openxmlformats.org/presentationml/2006/ole">
            <mc:AlternateContent xmlns:mc="http://schemas.openxmlformats.org/markup-compatibility/2006">
              <mc:Choice xmlns:v="urn:schemas-microsoft-com:vml" Requires="v">
                <p:oleObj spid="_x0000_s148510" name="数式" r:id="rId3" imgW="3301920" imgH="2006280" progId="Equation.3">
                  <p:embed/>
                </p:oleObj>
              </mc:Choice>
              <mc:Fallback>
                <p:oleObj name="数式" r:id="rId3" imgW="3301920" imgH="2006280" progId="Equation.3">
                  <p:embed/>
                  <p:pic>
                    <p:nvPicPr>
                      <p:cNvPr id="0" name="Object 6"/>
                      <p:cNvPicPr>
                        <a:picLocks noChangeAspect="1" noChangeArrowheads="1"/>
                      </p:cNvPicPr>
                      <p:nvPr/>
                    </p:nvPicPr>
                    <p:blipFill>
                      <a:blip r:embed="rId4"/>
                      <a:srcRect/>
                      <a:stretch>
                        <a:fillRect/>
                      </a:stretch>
                    </p:blipFill>
                    <p:spPr bwMode="auto">
                      <a:xfrm>
                        <a:off x="533400" y="1219200"/>
                        <a:ext cx="747712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33400" y="304800"/>
            <a:ext cx="6553200" cy="461665"/>
          </a:xfrm>
          <a:prstGeom prst="rect">
            <a:avLst/>
          </a:prstGeom>
          <a:noFill/>
        </p:spPr>
        <p:txBody>
          <a:bodyPr wrap="square" rtlCol="0">
            <a:spAutoFit/>
          </a:bodyPr>
          <a:lstStyle/>
          <a:p>
            <a:r>
              <a:rPr lang="en-US" sz="2400" dirty="0" smtClean="0">
                <a:latin typeface="+mj-lt"/>
              </a:rPr>
              <a:t>Continued:</a:t>
            </a:r>
          </a:p>
        </p:txBody>
      </p:sp>
    </p:spTree>
    <p:extLst>
      <p:ext uri="{BB962C8B-B14F-4D97-AF65-F5344CB8AC3E}">
        <p14:creationId xmlns:p14="http://schemas.microsoft.com/office/powerpoint/2010/main" val="1827572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19322000"/>
              </p:ext>
            </p:extLst>
          </p:nvPr>
        </p:nvGraphicFramePr>
        <p:xfrm>
          <a:off x="838200" y="1066800"/>
          <a:ext cx="7823200" cy="4887913"/>
        </p:xfrm>
        <a:graphic>
          <a:graphicData uri="http://schemas.openxmlformats.org/presentationml/2006/ole">
            <mc:AlternateContent xmlns:mc="http://schemas.openxmlformats.org/markup-compatibility/2006">
              <mc:Choice xmlns:v="urn:schemas-microsoft-com:vml" Requires="v">
                <p:oleObj spid="_x0000_s149532" name="数式" r:id="rId3" imgW="3454200" imgH="2158920" progId="Equation.3">
                  <p:embed/>
                </p:oleObj>
              </mc:Choice>
              <mc:Fallback>
                <p:oleObj name="数式" r:id="rId3" imgW="3454200" imgH="2158920" progId="Equation.3">
                  <p:embed/>
                  <p:pic>
                    <p:nvPicPr>
                      <p:cNvPr id="0" name="Object 4"/>
                      <p:cNvPicPr>
                        <a:picLocks noChangeAspect="1" noChangeArrowheads="1"/>
                      </p:cNvPicPr>
                      <p:nvPr/>
                    </p:nvPicPr>
                    <p:blipFill>
                      <a:blip r:embed="rId4"/>
                      <a:srcRect/>
                      <a:stretch>
                        <a:fillRect/>
                      </a:stretch>
                    </p:blipFill>
                    <p:spPr bwMode="auto">
                      <a:xfrm>
                        <a:off x="838200" y="1066800"/>
                        <a:ext cx="78232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33400" y="304800"/>
            <a:ext cx="6553200" cy="461665"/>
          </a:xfrm>
          <a:prstGeom prst="rect">
            <a:avLst/>
          </a:prstGeom>
          <a:noFill/>
        </p:spPr>
        <p:txBody>
          <a:bodyPr wrap="square" rtlCol="0">
            <a:spAutoFit/>
          </a:bodyPr>
          <a:lstStyle/>
          <a:p>
            <a:r>
              <a:rPr lang="en-US" sz="2400" dirty="0" smtClean="0">
                <a:latin typeface="+mj-lt"/>
              </a:rPr>
              <a:t>Continued:</a:t>
            </a:r>
          </a:p>
        </p:txBody>
      </p:sp>
    </p:spTree>
    <p:extLst>
      <p:ext uri="{BB962C8B-B14F-4D97-AF65-F5344CB8AC3E}">
        <p14:creationId xmlns:p14="http://schemas.microsoft.com/office/powerpoint/2010/main" val="3093771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457200" y="909935"/>
            <a:ext cx="7543800" cy="461665"/>
          </a:xfrm>
          <a:prstGeom prst="rect">
            <a:avLst/>
          </a:prstGeom>
          <a:noFill/>
        </p:spPr>
        <p:txBody>
          <a:bodyPr wrap="square" rtlCol="0">
            <a:spAutoFit/>
          </a:bodyPr>
          <a:lstStyle/>
          <a:p>
            <a:r>
              <a:rPr lang="en-US" sz="2400" dirty="0" err="1" smtClean="0">
                <a:latin typeface="+mj-lt"/>
              </a:rPr>
              <a:t>Lagrangian</a:t>
            </a:r>
            <a:r>
              <a:rPr lang="en-US" sz="2400" dirty="0" smtClean="0">
                <a:latin typeface="+mj-lt"/>
              </a:rPr>
              <a:t> picture</a:t>
            </a:r>
          </a:p>
        </p:txBody>
      </p:sp>
      <p:graphicFrame>
        <p:nvGraphicFramePr>
          <p:cNvPr id="6" name="Object 5"/>
          <p:cNvGraphicFramePr>
            <a:graphicFrameLocks noChangeAspect="1"/>
          </p:cNvGraphicFramePr>
          <p:nvPr>
            <p:extLst>
              <p:ext uri="{D42A27DB-BD31-4B8C-83A1-F6EECF244321}">
                <p14:modId xmlns:p14="http://schemas.microsoft.com/office/powerpoint/2010/main" val="59516556"/>
              </p:ext>
            </p:extLst>
          </p:nvPr>
        </p:nvGraphicFramePr>
        <p:xfrm>
          <a:off x="990600" y="1384300"/>
          <a:ext cx="6091238" cy="2197100"/>
        </p:xfrm>
        <a:graphic>
          <a:graphicData uri="http://schemas.openxmlformats.org/presentationml/2006/ole">
            <mc:AlternateContent xmlns:mc="http://schemas.openxmlformats.org/markup-compatibility/2006">
              <mc:Choice xmlns:v="urn:schemas-microsoft-com:vml" Requires="v">
                <p:oleObj spid="_x0000_s151558" name="数式" r:id="rId3" imgW="3149280" imgH="1143000" progId="Equation.3">
                  <p:embed/>
                </p:oleObj>
              </mc:Choice>
              <mc:Fallback>
                <p:oleObj name="数式" r:id="rId3" imgW="3149280" imgH="1143000" progId="Equation.3">
                  <p:embed/>
                  <p:pic>
                    <p:nvPicPr>
                      <p:cNvPr id="0" name=""/>
                      <p:cNvPicPr>
                        <a:picLocks noChangeAspect="1" noChangeArrowheads="1"/>
                      </p:cNvPicPr>
                      <p:nvPr/>
                    </p:nvPicPr>
                    <p:blipFill>
                      <a:blip r:embed="rId4"/>
                      <a:srcRect/>
                      <a:stretch>
                        <a:fillRect/>
                      </a:stretch>
                    </p:blipFill>
                    <p:spPr bwMode="auto">
                      <a:xfrm>
                        <a:off x="990600" y="1384300"/>
                        <a:ext cx="60912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57200" y="3724572"/>
            <a:ext cx="7543800" cy="461665"/>
          </a:xfrm>
          <a:prstGeom prst="rect">
            <a:avLst/>
          </a:prstGeom>
          <a:noFill/>
        </p:spPr>
        <p:txBody>
          <a:bodyPr wrap="square" rtlCol="0">
            <a:spAutoFit/>
          </a:bodyPr>
          <a:lstStyle/>
          <a:p>
            <a:r>
              <a:rPr lang="en-US" sz="2400" dirty="0" smtClean="0">
                <a:latin typeface="+mj-lt"/>
              </a:rPr>
              <a:t>Hamiltonian picture</a:t>
            </a:r>
          </a:p>
        </p:txBody>
      </p:sp>
      <p:graphicFrame>
        <p:nvGraphicFramePr>
          <p:cNvPr id="9" name="Object 8"/>
          <p:cNvGraphicFramePr>
            <a:graphicFrameLocks noChangeAspect="1"/>
          </p:cNvGraphicFramePr>
          <p:nvPr>
            <p:extLst>
              <p:ext uri="{D42A27DB-BD31-4B8C-83A1-F6EECF244321}">
                <p14:modId xmlns:p14="http://schemas.microsoft.com/office/powerpoint/2010/main" val="1978441162"/>
              </p:ext>
            </p:extLst>
          </p:nvPr>
        </p:nvGraphicFramePr>
        <p:xfrm>
          <a:off x="1050925" y="4198937"/>
          <a:ext cx="5970587" cy="2144713"/>
        </p:xfrm>
        <a:graphic>
          <a:graphicData uri="http://schemas.openxmlformats.org/presentationml/2006/ole">
            <mc:AlternateContent xmlns:mc="http://schemas.openxmlformats.org/markup-compatibility/2006">
              <mc:Choice xmlns:v="urn:schemas-microsoft-com:vml" Requires="v">
                <p:oleObj spid="_x0000_s151559" name="数式" r:id="rId5" imgW="3085920" imgH="1117440" progId="Equation.3">
                  <p:embed/>
                </p:oleObj>
              </mc:Choice>
              <mc:Fallback>
                <p:oleObj name="数式" r:id="rId5" imgW="3085920" imgH="1117440" progId="Equation.3">
                  <p:embed/>
                  <p:pic>
                    <p:nvPicPr>
                      <p:cNvPr id="0" name=""/>
                      <p:cNvPicPr>
                        <a:picLocks noChangeAspect="1" noChangeArrowheads="1"/>
                      </p:cNvPicPr>
                      <p:nvPr/>
                    </p:nvPicPr>
                    <p:blipFill>
                      <a:blip r:embed="rId6"/>
                      <a:srcRect/>
                      <a:stretch>
                        <a:fillRect/>
                      </a:stretch>
                    </p:blipFill>
                    <p:spPr bwMode="auto">
                      <a:xfrm>
                        <a:off x="1050925" y="4198937"/>
                        <a:ext cx="5970587"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304800" y="228600"/>
            <a:ext cx="8382000" cy="461665"/>
          </a:xfrm>
          <a:prstGeom prst="rect">
            <a:avLst/>
          </a:prstGeom>
          <a:noFill/>
        </p:spPr>
        <p:txBody>
          <a:bodyPr wrap="square" rtlCol="0">
            <a:spAutoFit/>
          </a:bodyPr>
          <a:lstStyle/>
          <a:p>
            <a:r>
              <a:rPr lang="en-US" sz="2400" dirty="0" smtClean="0">
                <a:latin typeface="+mj-lt"/>
              </a:rPr>
              <a:t>Recap --</a:t>
            </a:r>
            <a:endParaRPr lang="en-US" sz="2400" dirty="0" smtClean="0">
              <a:latin typeface="+mj-lt"/>
            </a:endParaRPr>
          </a:p>
        </p:txBody>
      </p:sp>
    </p:spTree>
    <p:extLst>
      <p:ext uri="{BB962C8B-B14F-4D97-AF65-F5344CB8AC3E}">
        <p14:creationId xmlns:p14="http://schemas.microsoft.com/office/powerpoint/2010/main" val="3675358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130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48" t="26887" r="11000" b="17299"/>
          <a:stretch/>
        </p:blipFill>
        <p:spPr bwMode="auto">
          <a:xfrm>
            <a:off x="457200" y="1752600"/>
            <a:ext cx="80698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6705600" cy="457200"/>
          </a:xfrm>
          <a:prstGeom prst="rect">
            <a:avLst/>
          </a:prstGeom>
          <a:noFill/>
        </p:spPr>
        <p:txBody>
          <a:bodyPr wrap="square" rtlCol="0">
            <a:spAutoFit/>
          </a:bodyPr>
          <a:lstStyle/>
          <a:p>
            <a:r>
              <a:rPr lang="en-US" sz="2400" dirty="0" smtClean="0">
                <a:latin typeface="+mj-lt"/>
              </a:rPr>
              <a:t>J. Chem. Physics </a:t>
            </a:r>
            <a:r>
              <a:rPr lang="en-US" sz="2400" b="1" dirty="0" smtClean="0">
                <a:latin typeface="+mj-lt"/>
              </a:rPr>
              <a:t>72</a:t>
            </a:r>
            <a:r>
              <a:rPr lang="en-US" sz="2400" dirty="0" smtClean="0">
                <a:latin typeface="+mj-lt"/>
              </a:rPr>
              <a:t> 2384-2393 (1980)</a:t>
            </a:r>
          </a:p>
        </p:txBody>
      </p:sp>
      <p:sp>
        <p:nvSpPr>
          <p:cNvPr id="6" name="TextBox 5"/>
          <p:cNvSpPr txBox="1"/>
          <p:nvPr/>
        </p:nvSpPr>
        <p:spPr>
          <a:xfrm>
            <a:off x="152400" y="228600"/>
            <a:ext cx="8229600" cy="461665"/>
          </a:xfrm>
          <a:prstGeom prst="rect">
            <a:avLst/>
          </a:prstGeom>
          <a:noFill/>
        </p:spPr>
        <p:txBody>
          <a:bodyPr wrap="square" rtlCol="0">
            <a:spAutoFit/>
          </a:bodyPr>
          <a:lstStyle/>
          <a:p>
            <a:r>
              <a:rPr lang="en-US" sz="2400" dirty="0" smtClean="0">
                <a:latin typeface="+mj-lt"/>
              </a:rPr>
              <a:t>Modern usage of </a:t>
            </a:r>
            <a:r>
              <a:rPr lang="en-US" sz="2400" dirty="0" err="1" smtClean="0">
                <a:latin typeface="+mj-lt"/>
              </a:rPr>
              <a:t>Lagrangian</a:t>
            </a:r>
            <a:r>
              <a:rPr lang="en-US" sz="2400" dirty="0" smtClean="0">
                <a:latin typeface="+mj-lt"/>
              </a:rPr>
              <a:t> and Hamiltonian formalisms</a:t>
            </a:r>
            <a:endParaRPr lang="en-US" sz="2400" dirty="0" smtClean="0">
              <a:latin typeface="+mj-lt"/>
            </a:endParaRPr>
          </a:p>
        </p:txBody>
      </p:sp>
    </p:spTree>
    <p:extLst>
      <p:ext uri="{BB962C8B-B14F-4D97-AF65-F5344CB8AC3E}">
        <p14:creationId xmlns:p14="http://schemas.microsoft.com/office/powerpoint/2010/main" val="1008008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smtClean="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403795635"/>
              </p:ext>
            </p:extLst>
          </p:nvPr>
        </p:nvGraphicFramePr>
        <p:xfrm>
          <a:off x="544513" y="3441700"/>
          <a:ext cx="6680200" cy="2171700"/>
        </p:xfrm>
        <a:graphic>
          <a:graphicData uri="http://schemas.openxmlformats.org/presentationml/2006/ole">
            <mc:AlternateContent xmlns:mc="http://schemas.openxmlformats.org/markup-compatibility/2006">
              <mc:Choice xmlns:v="urn:schemas-microsoft-com:vml" Requires="v">
                <p:oleObj spid="_x0000_s152580" name="数式" r:id="rId3" imgW="3454200" imgH="1130040" progId="Equation.3">
                  <p:embed/>
                </p:oleObj>
              </mc:Choice>
              <mc:Fallback>
                <p:oleObj name="数式" r:id="rId3" imgW="3454200" imgH="1130040" progId="Equation.3">
                  <p:embed/>
                  <p:pic>
                    <p:nvPicPr>
                      <p:cNvPr id="0" name=""/>
                      <p:cNvPicPr>
                        <a:picLocks noChangeAspect="1" noChangeArrowheads="1"/>
                      </p:cNvPicPr>
                      <p:nvPr/>
                    </p:nvPicPr>
                    <p:blipFill>
                      <a:blip r:embed="rId4"/>
                      <a:srcRect/>
                      <a:stretch>
                        <a:fillRect/>
                      </a:stretch>
                    </p:blipFill>
                    <p:spPr bwMode="auto">
                      <a:xfrm>
                        <a:off x="544513" y="3441700"/>
                        <a:ext cx="6680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905000" y="555307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smtClean="0">
                <a:latin typeface="+mj-lt"/>
              </a:rPr>
              <a:t>r</a:t>
            </a:r>
            <a:r>
              <a:rPr lang="en-US" sz="2400" baseline="-25000" dirty="0" err="1" smtClean="0">
                <a:latin typeface="+mj-lt"/>
              </a:rPr>
              <a:t>ij</a:t>
            </a:r>
            <a:endParaRPr lang="en-US" sz="2400" dirty="0" smtClean="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765220812"/>
              </p:ext>
            </p:extLst>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spid="_x0000_s153604" name="数式" r:id="rId4" imgW="2844720" imgH="380880" progId="Equation.3">
                  <p:embed/>
                </p:oleObj>
              </mc:Choice>
              <mc:Fallback>
                <p:oleObj name="数式" r:id="rId4" imgW="2844720" imgH="380880" progId="Equation.3">
                  <p:embed/>
                  <p:pic>
                    <p:nvPicPr>
                      <p:cNvPr id="0" name=""/>
                      <p:cNvPicPr>
                        <a:picLocks noChangeAspect="1" noChangeArrowheads="1"/>
                      </p:cNvPicPr>
                      <p:nvPr/>
                    </p:nvPicPr>
                    <p:blipFill>
                      <a:blip r:embed="rId5"/>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smtClean="0">
                <a:latin typeface="+mj-lt"/>
                <a:sym typeface="Wingdings" pitchFamily="2" charset="2"/>
              </a:rPr>
              <a:t>From this </a:t>
            </a:r>
            <a:r>
              <a:rPr lang="en-US" sz="2400" dirty="0" err="1" smtClean="0">
                <a:latin typeface="+mj-lt"/>
                <a:sym typeface="Wingdings" pitchFamily="2" charset="2"/>
              </a:rPr>
              <a:t>Lagrangian</a:t>
            </a:r>
            <a:r>
              <a:rPr lang="en-US" sz="2400" dirty="0" smtClean="0">
                <a:latin typeface="+mj-lt"/>
                <a:sym typeface="Wingdings" pitchFamily="2" charset="2"/>
              </a:rPr>
              <a:t>, can find the 3N coupled 2</a:t>
            </a:r>
            <a:r>
              <a:rPr lang="en-US" sz="2400" baseline="30000" dirty="0" smtClean="0">
                <a:latin typeface="+mj-lt"/>
                <a:sym typeface="Wingdings" pitchFamily="2" charset="2"/>
              </a:rPr>
              <a:t>nd</a:t>
            </a:r>
            <a:r>
              <a:rPr lang="en-US" sz="2400" dirty="0" smtClean="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smtClean="0">
              <a:latin typeface="+mj-lt"/>
            </a:endParaRPr>
          </a:p>
        </p:txBody>
      </p:sp>
    </p:spTree>
    <p:extLst>
      <p:ext uri="{BB962C8B-B14F-4D97-AF65-F5344CB8AC3E}">
        <p14:creationId xmlns:p14="http://schemas.microsoft.com/office/powerpoint/2010/main" val="3004671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6" name="Picture 5"/>
          <p:cNvPicPr>
            <a:picLocks noChangeAspect="1"/>
          </p:cNvPicPr>
          <p:nvPr/>
        </p:nvPicPr>
        <p:blipFill rotWithShape="1">
          <a:blip r:embed="rId3"/>
          <a:srcRect l="14572" t="18779" r="16065" b="2527"/>
          <a:stretch/>
        </p:blipFill>
        <p:spPr>
          <a:xfrm>
            <a:off x="626473" y="263480"/>
            <a:ext cx="8060327" cy="5960504"/>
          </a:xfrm>
          <a:prstGeom prst="rect">
            <a:avLst/>
          </a:prstGeom>
        </p:spPr>
      </p:pic>
      <p:sp>
        <p:nvSpPr>
          <p:cNvPr id="5" name="Right Arrow 4"/>
          <p:cNvSpPr/>
          <p:nvPr/>
        </p:nvSpPr>
        <p:spPr>
          <a:xfrm>
            <a:off x="385011" y="47244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56632256"/>
              </p:ext>
            </p:extLst>
          </p:nvPr>
        </p:nvGraphicFramePr>
        <p:xfrm>
          <a:off x="661988" y="790575"/>
          <a:ext cx="5551487" cy="3584575"/>
        </p:xfrm>
        <a:graphic>
          <a:graphicData uri="http://schemas.openxmlformats.org/presentationml/2006/ole">
            <mc:AlternateContent xmlns:mc="http://schemas.openxmlformats.org/markup-compatibility/2006">
              <mc:Choice xmlns:v="urn:schemas-microsoft-com:vml" Requires="v">
                <p:oleObj spid="_x0000_s154628" name="数式" r:id="rId3" imgW="2869920" imgH="1866600" progId="Equation.3">
                  <p:embed/>
                </p:oleObj>
              </mc:Choice>
              <mc:Fallback>
                <p:oleObj name="数式" r:id="rId3" imgW="2869920" imgH="1866600" progId="Equation.3">
                  <p:embed/>
                  <p:pic>
                    <p:nvPicPr>
                      <p:cNvPr id="0" name=""/>
                      <p:cNvPicPr>
                        <a:picLocks noChangeAspect="1" noChangeArrowheads="1"/>
                      </p:cNvPicPr>
                      <p:nvPr/>
                    </p:nvPicPr>
                    <p:blipFill>
                      <a:blip r:embed="rId4"/>
                      <a:srcRect/>
                      <a:stretch>
                        <a:fillRect/>
                      </a:stretch>
                    </p:blipFill>
                    <p:spPr bwMode="auto">
                      <a:xfrm>
                        <a:off x="661988" y="790575"/>
                        <a:ext cx="555148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smtClean="0">
                <a:latin typeface="+mj-lt"/>
              </a:rPr>
              <a:t>Lagrangian</a:t>
            </a:r>
            <a:r>
              <a:rPr lang="en-US" sz="2400" dirty="0" smtClean="0">
                <a:latin typeface="+mj-lt"/>
              </a:rPr>
              <a:t> and Hamiltonian forms</a:t>
            </a:r>
          </a:p>
        </p:txBody>
      </p:sp>
    </p:spTree>
    <p:extLst>
      <p:ext uri="{BB962C8B-B14F-4D97-AF65-F5344CB8AC3E}">
        <p14:creationId xmlns:p14="http://schemas.microsoft.com/office/powerpoint/2010/main" val="1366111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609600" y="533400"/>
            <a:ext cx="7467600" cy="1200329"/>
          </a:xfrm>
          <a:prstGeom prst="rect">
            <a:avLst/>
          </a:prstGeom>
          <a:noFill/>
        </p:spPr>
        <p:txBody>
          <a:bodyPr wrap="square" rtlCol="0">
            <a:spAutoFit/>
          </a:bodyPr>
          <a:lstStyle/>
          <a:p>
            <a:r>
              <a:rPr lang="en-US" sz="2400" dirty="0" smtClean="0">
                <a:latin typeface="+mj-lt"/>
              </a:rPr>
              <a:t>H. C. Andersen wanted to adapt the formalism for modeling an (N,V,E) ensemble to one which could model a system at constant pressure (P).</a:t>
            </a:r>
          </a:p>
        </p:txBody>
      </p:sp>
      <p:sp>
        <p:nvSpPr>
          <p:cNvPr id="6" name="Cube 5"/>
          <p:cNvSpPr/>
          <p:nvPr/>
        </p:nvSpPr>
        <p:spPr>
          <a:xfrm>
            <a:off x="1524000" y="2895600"/>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4338637" y="2824162"/>
            <a:ext cx="1371600" cy="1295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450704"/>
            <a:ext cx="1981200" cy="461665"/>
          </a:xfrm>
          <a:prstGeom prst="rect">
            <a:avLst/>
          </a:prstGeom>
          <a:noFill/>
        </p:spPr>
        <p:txBody>
          <a:bodyPr wrap="square" rtlCol="0">
            <a:spAutoFit/>
          </a:bodyPr>
          <a:lstStyle/>
          <a:p>
            <a:r>
              <a:rPr lang="en-US" sz="2400" dirty="0" smtClean="0">
                <a:latin typeface="+mj-lt"/>
              </a:rPr>
              <a:t>V constant</a:t>
            </a:r>
          </a:p>
        </p:txBody>
      </p:sp>
      <p:sp>
        <p:nvSpPr>
          <p:cNvPr id="9" name="Cube 8"/>
          <p:cNvSpPr/>
          <p:nvPr/>
        </p:nvSpPr>
        <p:spPr>
          <a:xfrm>
            <a:off x="4038600" y="2667000"/>
            <a:ext cx="1904999" cy="1604962"/>
          </a:xfrm>
          <a:prstGeom prst="cub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613627">
            <a:off x="4776787" y="2259036"/>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581400" y="3695700"/>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4833937" y="4400551"/>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531630">
            <a:off x="6182020" y="3300249"/>
            <a:ext cx="381000" cy="2667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72840" y="3285798"/>
            <a:ext cx="1275760" cy="461665"/>
          </a:xfrm>
          <a:prstGeom prst="rect">
            <a:avLst/>
          </a:prstGeom>
          <a:noFill/>
        </p:spPr>
        <p:txBody>
          <a:bodyPr wrap="square" rtlCol="0">
            <a:spAutoFit/>
          </a:bodyPr>
          <a:lstStyle/>
          <a:p>
            <a:r>
              <a:rPr lang="en-US" sz="2400" dirty="0" smtClean="0">
                <a:latin typeface="+mj-lt"/>
              </a:rPr>
              <a:t>P</a:t>
            </a:r>
          </a:p>
        </p:txBody>
      </p:sp>
      <p:sp>
        <p:nvSpPr>
          <p:cNvPr id="15" name="TextBox 14"/>
          <p:cNvSpPr txBox="1"/>
          <p:nvPr/>
        </p:nvSpPr>
        <p:spPr>
          <a:xfrm>
            <a:off x="4191000" y="4796135"/>
            <a:ext cx="1981200" cy="830997"/>
          </a:xfrm>
          <a:prstGeom prst="rect">
            <a:avLst/>
          </a:prstGeom>
          <a:noFill/>
        </p:spPr>
        <p:txBody>
          <a:bodyPr wrap="square" rtlCol="0">
            <a:spAutoFit/>
          </a:bodyPr>
          <a:lstStyle/>
          <a:p>
            <a:r>
              <a:rPr lang="en-US" sz="2400" dirty="0" smtClean="0">
                <a:latin typeface="+mj-lt"/>
              </a:rPr>
              <a:t>P constant, V variable</a:t>
            </a:r>
          </a:p>
        </p:txBody>
      </p:sp>
    </p:spTree>
    <p:extLst>
      <p:ext uri="{BB962C8B-B14F-4D97-AF65-F5344CB8AC3E}">
        <p14:creationId xmlns:p14="http://schemas.microsoft.com/office/powerpoint/2010/main" val="4137001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7584830"/>
              </p:ext>
            </p:extLst>
          </p:nvPr>
        </p:nvGraphicFramePr>
        <p:xfrm>
          <a:off x="93663" y="914400"/>
          <a:ext cx="9013825" cy="2439988"/>
        </p:xfrm>
        <a:graphic>
          <a:graphicData uri="http://schemas.openxmlformats.org/presentationml/2006/ole">
            <mc:AlternateContent xmlns:mc="http://schemas.openxmlformats.org/markup-compatibility/2006">
              <mc:Choice xmlns:v="urn:schemas-microsoft-com:vml" Requires="v">
                <p:oleObj spid="_x0000_s155652" name="数式" r:id="rId3" imgW="4660560" imgH="1269720" progId="Equation.3">
                  <p:embed/>
                </p:oleObj>
              </mc:Choice>
              <mc:Fallback>
                <p:oleObj name="数式" r:id="rId3" imgW="4660560" imgH="1269720" progId="Equation.3">
                  <p:embed/>
                  <p:pic>
                    <p:nvPicPr>
                      <p:cNvPr id="0" name=""/>
                      <p:cNvPicPr>
                        <a:picLocks noChangeAspect="1" noChangeArrowheads="1"/>
                      </p:cNvPicPr>
                      <p:nvPr/>
                    </p:nvPicPr>
                    <p:blipFill>
                      <a:blip r:embed="rId4"/>
                      <a:srcRect/>
                      <a:stretch>
                        <a:fillRect/>
                      </a:stretch>
                    </p:blipFill>
                    <p:spPr bwMode="auto">
                      <a:xfrm>
                        <a:off x="93663" y="914400"/>
                        <a:ext cx="901382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6019800" y="3048000"/>
            <a:ext cx="1828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6200" y="1447800"/>
            <a:ext cx="1066800" cy="12192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72200" y="533400"/>
            <a:ext cx="2743200" cy="830997"/>
          </a:xfrm>
          <a:prstGeom prst="rect">
            <a:avLst/>
          </a:prstGeom>
          <a:noFill/>
        </p:spPr>
        <p:txBody>
          <a:bodyPr wrap="square" rtlCol="0">
            <a:spAutoFit/>
          </a:bodyPr>
          <a:lstStyle/>
          <a:p>
            <a:r>
              <a:rPr lang="en-US" sz="2400" dirty="0" smtClean="0">
                <a:latin typeface="+mj-lt"/>
              </a:rPr>
              <a:t>PV contribution to potential energy</a:t>
            </a:r>
          </a:p>
        </p:txBody>
      </p:sp>
      <p:sp>
        <p:nvSpPr>
          <p:cNvPr id="12" name="TextBox 11"/>
          <p:cNvSpPr txBox="1"/>
          <p:nvPr/>
        </p:nvSpPr>
        <p:spPr>
          <a:xfrm>
            <a:off x="5029200" y="4198203"/>
            <a:ext cx="2743200" cy="830997"/>
          </a:xfrm>
          <a:prstGeom prst="rect">
            <a:avLst/>
          </a:prstGeom>
          <a:noFill/>
        </p:spPr>
        <p:txBody>
          <a:bodyPr wrap="square" rtlCol="0">
            <a:spAutoFit/>
          </a:bodyPr>
          <a:lstStyle/>
          <a:p>
            <a:r>
              <a:rPr lang="en-US" sz="2400" dirty="0" smtClean="0">
                <a:latin typeface="+mj-lt"/>
              </a:rPr>
              <a:t>kinetic energy of “balloon”</a:t>
            </a:r>
          </a:p>
        </p:txBody>
      </p:sp>
    </p:spTree>
    <p:extLst>
      <p:ext uri="{BB962C8B-B14F-4D97-AF65-F5344CB8AC3E}">
        <p14:creationId xmlns:p14="http://schemas.microsoft.com/office/powerpoint/2010/main" val="3370764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865483"/>
              </p:ext>
            </p:extLst>
          </p:nvPr>
        </p:nvGraphicFramePr>
        <p:xfrm>
          <a:off x="38100" y="152400"/>
          <a:ext cx="9013825" cy="3414713"/>
        </p:xfrm>
        <a:graphic>
          <a:graphicData uri="http://schemas.openxmlformats.org/presentationml/2006/ole">
            <mc:AlternateContent xmlns:mc="http://schemas.openxmlformats.org/markup-compatibility/2006">
              <mc:Choice xmlns:v="urn:schemas-microsoft-com:vml" Requires="v">
                <p:oleObj spid="_x0000_s156678" name="数式" r:id="rId3" imgW="4660560" imgH="1777680" progId="Equation.3">
                  <p:embed/>
                </p:oleObj>
              </mc:Choice>
              <mc:Fallback>
                <p:oleObj name="数式" r:id="rId3" imgW="4660560" imgH="1777680" progId="Equation.3">
                  <p:embed/>
                  <p:pic>
                    <p:nvPicPr>
                      <p:cNvPr id="0" name=""/>
                      <p:cNvPicPr>
                        <a:picLocks noChangeAspect="1" noChangeArrowheads="1"/>
                      </p:cNvPicPr>
                      <p:nvPr/>
                    </p:nvPicPr>
                    <p:blipFill>
                      <a:blip r:embed="rId4"/>
                      <a:srcRect/>
                      <a:stretch>
                        <a:fillRect/>
                      </a:stretch>
                    </p:blipFill>
                    <p:spPr bwMode="auto">
                      <a:xfrm>
                        <a:off x="38100" y="152400"/>
                        <a:ext cx="901382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28346511"/>
              </p:ext>
            </p:extLst>
          </p:nvPr>
        </p:nvGraphicFramePr>
        <p:xfrm>
          <a:off x="246063" y="3621088"/>
          <a:ext cx="6999287" cy="2779712"/>
        </p:xfrm>
        <a:graphic>
          <a:graphicData uri="http://schemas.openxmlformats.org/presentationml/2006/ole">
            <mc:AlternateContent xmlns:mc="http://schemas.openxmlformats.org/markup-compatibility/2006">
              <mc:Choice xmlns:v="urn:schemas-microsoft-com:vml" Requires="v">
                <p:oleObj spid="_x0000_s156679" name="数式" r:id="rId5" imgW="3619440" imgH="1447560" progId="Equation.3">
                  <p:embed/>
                </p:oleObj>
              </mc:Choice>
              <mc:Fallback>
                <p:oleObj name="数式" r:id="rId5" imgW="3619440" imgH="1447560" progId="Equation.3">
                  <p:embed/>
                  <p:pic>
                    <p:nvPicPr>
                      <p:cNvPr id="0" name=""/>
                      <p:cNvPicPr>
                        <a:picLocks noChangeAspect="1" noChangeArrowheads="1"/>
                      </p:cNvPicPr>
                      <p:nvPr/>
                    </p:nvPicPr>
                    <p:blipFill>
                      <a:blip r:embed="rId6"/>
                      <a:srcRect/>
                      <a:stretch>
                        <a:fillRect/>
                      </a:stretch>
                    </p:blipFill>
                    <p:spPr bwMode="auto">
                      <a:xfrm>
                        <a:off x="246063" y="3621088"/>
                        <a:ext cx="6999287"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731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762000" y="457200"/>
            <a:ext cx="7010400" cy="1200329"/>
          </a:xfrm>
          <a:prstGeom prst="rect">
            <a:avLst/>
          </a:prstGeom>
          <a:noFill/>
        </p:spPr>
        <p:txBody>
          <a:bodyPr wrap="square" rtlCol="0">
            <a:spAutoFit/>
          </a:bodyPr>
          <a:lstStyle/>
          <a:p>
            <a:r>
              <a:rPr lang="en-US" sz="2400" dirty="0" smtClean="0">
                <a:latin typeface="+mj-lt"/>
              </a:rPr>
              <a:t>Relationship between system representations</a:t>
            </a:r>
          </a:p>
          <a:p>
            <a:r>
              <a:rPr lang="en-US" sz="2400" dirty="0">
                <a:latin typeface="+mj-lt"/>
              </a:rPr>
              <a:t> </a:t>
            </a:r>
            <a:r>
              <a:rPr lang="en-US" sz="2400" dirty="0" smtClean="0">
                <a:latin typeface="+mj-lt"/>
              </a:rPr>
              <a:t>               </a:t>
            </a:r>
          </a:p>
          <a:p>
            <a:r>
              <a:rPr lang="en-US" sz="2400" dirty="0">
                <a:latin typeface="+mj-lt"/>
              </a:rPr>
              <a:t> </a:t>
            </a:r>
            <a:r>
              <a:rPr lang="en-US" sz="2400" dirty="0" smtClean="0">
                <a:latin typeface="+mj-lt"/>
              </a:rPr>
              <a:t>                 Scaled                Original</a:t>
            </a:r>
          </a:p>
        </p:txBody>
      </p:sp>
      <p:graphicFrame>
        <p:nvGraphicFramePr>
          <p:cNvPr id="6" name="Object 5"/>
          <p:cNvGraphicFramePr>
            <a:graphicFrameLocks noChangeAspect="1"/>
          </p:cNvGraphicFramePr>
          <p:nvPr>
            <p:extLst>
              <p:ext uri="{D42A27DB-BD31-4B8C-83A1-F6EECF244321}">
                <p14:modId xmlns:p14="http://schemas.microsoft.com/office/powerpoint/2010/main" val="1261553153"/>
              </p:ext>
            </p:extLst>
          </p:nvPr>
        </p:nvGraphicFramePr>
        <p:xfrm>
          <a:off x="2590800" y="1600200"/>
          <a:ext cx="2798762" cy="1366837"/>
        </p:xfrm>
        <a:graphic>
          <a:graphicData uri="http://schemas.openxmlformats.org/presentationml/2006/ole">
            <mc:AlternateContent xmlns:mc="http://schemas.openxmlformats.org/markup-compatibility/2006">
              <mc:Choice xmlns:v="urn:schemas-microsoft-com:vml" Requires="v">
                <p:oleObj spid="_x0000_s157702" name="数式" r:id="rId3" imgW="1447560" imgH="711000" progId="Equation.3">
                  <p:embed/>
                </p:oleObj>
              </mc:Choice>
              <mc:Fallback>
                <p:oleObj name="数式" r:id="rId3" imgW="1447560" imgH="711000" progId="Equation.3">
                  <p:embed/>
                  <p:pic>
                    <p:nvPicPr>
                      <p:cNvPr id="0" name=""/>
                      <p:cNvPicPr>
                        <a:picLocks noChangeAspect="1" noChangeArrowheads="1"/>
                      </p:cNvPicPr>
                      <p:nvPr/>
                    </p:nvPicPr>
                    <p:blipFill>
                      <a:blip r:embed="rId4"/>
                      <a:srcRect/>
                      <a:stretch>
                        <a:fillRect/>
                      </a:stretch>
                    </p:blipFill>
                    <p:spPr bwMode="auto">
                      <a:xfrm>
                        <a:off x="2590800" y="1600200"/>
                        <a:ext cx="27987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762000" y="2971800"/>
            <a:ext cx="7620000" cy="461665"/>
          </a:xfrm>
          <a:prstGeom prst="rect">
            <a:avLst/>
          </a:prstGeom>
          <a:noFill/>
        </p:spPr>
        <p:txBody>
          <a:bodyPr wrap="square" rtlCol="0">
            <a:spAutoFit/>
          </a:bodyPr>
          <a:lstStyle/>
          <a:p>
            <a:r>
              <a:rPr lang="en-US" sz="2400" dirty="0" smtClean="0">
                <a:latin typeface="+mj-lt"/>
              </a:rPr>
              <a:t>Equations of motion in “original” coordinates:</a:t>
            </a:r>
          </a:p>
        </p:txBody>
      </p:sp>
      <p:graphicFrame>
        <p:nvGraphicFramePr>
          <p:cNvPr id="8" name="Object 7"/>
          <p:cNvGraphicFramePr>
            <a:graphicFrameLocks noChangeAspect="1"/>
          </p:cNvGraphicFramePr>
          <p:nvPr>
            <p:extLst>
              <p:ext uri="{D42A27DB-BD31-4B8C-83A1-F6EECF244321}">
                <p14:modId xmlns:p14="http://schemas.microsoft.com/office/powerpoint/2010/main" val="2390284824"/>
              </p:ext>
            </p:extLst>
          </p:nvPr>
        </p:nvGraphicFramePr>
        <p:xfrm>
          <a:off x="1493837" y="3495675"/>
          <a:ext cx="6430963" cy="2828925"/>
        </p:xfrm>
        <a:graphic>
          <a:graphicData uri="http://schemas.openxmlformats.org/presentationml/2006/ole">
            <mc:AlternateContent xmlns:mc="http://schemas.openxmlformats.org/markup-compatibility/2006">
              <mc:Choice xmlns:v="urn:schemas-microsoft-com:vml" Requires="v">
                <p:oleObj spid="_x0000_s157703" name="数式" r:id="rId5" imgW="3327120" imgH="1473120" progId="Equation.3">
                  <p:embed/>
                </p:oleObj>
              </mc:Choice>
              <mc:Fallback>
                <p:oleObj name="数式" r:id="rId5" imgW="3327120" imgH="1473120" progId="Equation.3">
                  <p:embed/>
                  <p:pic>
                    <p:nvPicPr>
                      <p:cNvPr id="0" name=""/>
                      <p:cNvPicPr>
                        <a:picLocks noChangeAspect="1" noChangeArrowheads="1"/>
                      </p:cNvPicPr>
                      <p:nvPr/>
                    </p:nvPicPr>
                    <p:blipFill>
                      <a:blip r:embed="rId6"/>
                      <a:srcRect/>
                      <a:stretch>
                        <a:fillRect/>
                      </a:stretch>
                    </p:blipFill>
                    <p:spPr bwMode="auto">
                      <a:xfrm>
                        <a:off x="1493837" y="3495675"/>
                        <a:ext cx="64309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1103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90745703"/>
              </p:ext>
            </p:extLst>
          </p:nvPr>
        </p:nvGraphicFramePr>
        <p:xfrm>
          <a:off x="247650" y="1482725"/>
          <a:ext cx="8221663" cy="3217863"/>
        </p:xfrm>
        <a:graphic>
          <a:graphicData uri="http://schemas.openxmlformats.org/presentationml/2006/ole">
            <mc:AlternateContent xmlns:mc="http://schemas.openxmlformats.org/markup-compatibility/2006">
              <mc:Choice xmlns:v="urn:schemas-microsoft-com:vml" Requires="v">
                <p:oleObj spid="_x0000_s158724" name="数式" r:id="rId3" imgW="4254480" imgH="1676160" progId="Equation.3">
                  <p:embed/>
                </p:oleObj>
              </mc:Choice>
              <mc:Fallback>
                <p:oleObj name="数式" r:id="rId3" imgW="4254480" imgH="1676160" progId="Equation.3">
                  <p:embed/>
                  <p:pic>
                    <p:nvPicPr>
                      <p:cNvPr id="0" name=""/>
                      <p:cNvPicPr>
                        <a:picLocks noChangeAspect="1" noChangeArrowheads="1"/>
                      </p:cNvPicPr>
                      <p:nvPr/>
                    </p:nvPicPr>
                    <p:blipFill>
                      <a:blip r:embed="rId4"/>
                      <a:srcRect/>
                      <a:stretch>
                        <a:fillRect/>
                      </a:stretch>
                    </p:blipFill>
                    <p:spPr bwMode="auto">
                      <a:xfrm>
                        <a:off x="247650" y="1482725"/>
                        <a:ext cx="8221663"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81000"/>
            <a:ext cx="8458200" cy="461665"/>
          </a:xfrm>
          <a:prstGeom prst="rect">
            <a:avLst/>
          </a:prstGeom>
          <a:noFill/>
        </p:spPr>
        <p:txBody>
          <a:bodyPr wrap="square" rtlCol="0">
            <a:spAutoFit/>
          </a:bodyPr>
          <a:lstStyle/>
          <a:p>
            <a:r>
              <a:rPr lang="en-US" sz="2400" dirty="0" smtClean="0">
                <a:latin typeface="+mj-lt"/>
              </a:rPr>
              <a:t>Physical interpretation:</a:t>
            </a:r>
          </a:p>
        </p:txBody>
      </p:sp>
    </p:spTree>
    <p:extLst>
      <p:ext uri="{BB962C8B-B14F-4D97-AF65-F5344CB8AC3E}">
        <p14:creationId xmlns:p14="http://schemas.microsoft.com/office/powerpoint/2010/main" val="3513389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smtClean="0">
                <a:latin typeface="+mj-lt"/>
              </a:rPr>
              <a:t>Digression on numerical evaluation of differential equations</a:t>
            </a:r>
          </a:p>
        </p:txBody>
      </p:sp>
      <p:graphicFrame>
        <p:nvGraphicFramePr>
          <p:cNvPr id="6" name="Object 5"/>
          <p:cNvGraphicFramePr>
            <a:graphicFrameLocks noChangeAspect="1"/>
          </p:cNvGraphicFramePr>
          <p:nvPr>
            <p:extLst>
              <p:ext uri="{D42A27DB-BD31-4B8C-83A1-F6EECF244321}">
                <p14:modId xmlns:p14="http://schemas.microsoft.com/office/powerpoint/2010/main" val="702442969"/>
              </p:ext>
            </p:extLst>
          </p:nvPr>
        </p:nvGraphicFramePr>
        <p:xfrm>
          <a:off x="1066800" y="1182688"/>
          <a:ext cx="6038850" cy="1657350"/>
        </p:xfrm>
        <a:graphic>
          <a:graphicData uri="http://schemas.openxmlformats.org/presentationml/2006/ole">
            <mc:AlternateContent xmlns:mc="http://schemas.openxmlformats.org/markup-compatibility/2006">
              <mc:Choice xmlns:v="urn:schemas-microsoft-com:vml" Requires="v">
                <p:oleObj spid="_x0000_s159752" name="数式" r:id="rId3" imgW="3124080" imgH="863280" progId="Equation.3">
                  <p:embed/>
                </p:oleObj>
              </mc:Choice>
              <mc:Fallback>
                <p:oleObj name="数式" r:id="rId3" imgW="3124080" imgH="863280" progId="Equation.3">
                  <p:embed/>
                  <p:pic>
                    <p:nvPicPr>
                      <p:cNvPr id="0" name=""/>
                      <p:cNvPicPr>
                        <a:picLocks noChangeAspect="1" noChangeArrowheads="1"/>
                      </p:cNvPicPr>
                      <p:nvPr/>
                    </p:nvPicPr>
                    <p:blipFill>
                      <a:blip r:embed="rId4"/>
                      <a:srcRect/>
                      <a:stretch>
                        <a:fillRect/>
                      </a:stretch>
                    </p:blipFill>
                    <p:spPr bwMode="auto">
                      <a:xfrm>
                        <a:off x="1066800" y="1182688"/>
                        <a:ext cx="60388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78035127"/>
              </p:ext>
            </p:extLst>
          </p:nvPr>
        </p:nvGraphicFramePr>
        <p:xfrm>
          <a:off x="1219200" y="2743200"/>
          <a:ext cx="3240087" cy="1609725"/>
        </p:xfrm>
        <a:graphic>
          <a:graphicData uri="http://schemas.openxmlformats.org/presentationml/2006/ole">
            <mc:AlternateContent xmlns:mc="http://schemas.openxmlformats.org/markup-compatibility/2006">
              <mc:Choice xmlns:v="urn:schemas-microsoft-com:vml" Requires="v">
                <p:oleObj spid="_x0000_s159753" name="数式" r:id="rId5" imgW="1676160" imgH="838080" progId="Equation.3">
                  <p:embed/>
                </p:oleObj>
              </mc:Choice>
              <mc:Fallback>
                <p:oleObj name="数式" r:id="rId5" imgW="1676160" imgH="838080" progId="Equation.3">
                  <p:embed/>
                  <p:pic>
                    <p:nvPicPr>
                      <p:cNvPr id="0" name=""/>
                      <p:cNvPicPr>
                        <a:picLocks noChangeAspect="1" noChangeArrowheads="1"/>
                      </p:cNvPicPr>
                      <p:nvPr/>
                    </p:nvPicPr>
                    <p:blipFill>
                      <a:blip r:embed="rId6"/>
                      <a:srcRect/>
                      <a:stretch>
                        <a:fillRect/>
                      </a:stretch>
                    </p:blipFill>
                    <p:spPr bwMode="auto">
                      <a:xfrm>
                        <a:off x="1219200" y="2743200"/>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46866331"/>
              </p:ext>
            </p:extLst>
          </p:nvPr>
        </p:nvGraphicFramePr>
        <p:xfrm>
          <a:off x="1493838" y="4478338"/>
          <a:ext cx="3313112" cy="1951037"/>
        </p:xfrm>
        <a:graphic>
          <a:graphicData uri="http://schemas.openxmlformats.org/presentationml/2006/ole">
            <mc:AlternateContent xmlns:mc="http://schemas.openxmlformats.org/markup-compatibility/2006">
              <mc:Choice xmlns:v="urn:schemas-microsoft-com:vml" Requires="v">
                <p:oleObj spid="_x0000_s159754" name="数式" r:id="rId7" imgW="1714320" imgH="1015920" progId="Equation.3">
                  <p:embed/>
                </p:oleObj>
              </mc:Choice>
              <mc:Fallback>
                <p:oleObj name="数式" r:id="rId7" imgW="1714320" imgH="1015920" progId="Equation.3">
                  <p:embed/>
                  <p:pic>
                    <p:nvPicPr>
                      <p:cNvPr id="0" name=""/>
                      <p:cNvPicPr>
                        <a:picLocks noChangeAspect="1" noChangeArrowheads="1"/>
                      </p:cNvPicPr>
                      <p:nvPr/>
                    </p:nvPicPr>
                    <p:blipFill>
                      <a:blip r:embed="rId8"/>
                      <a:srcRect/>
                      <a:stretch>
                        <a:fillRect/>
                      </a:stretch>
                    </p:blipFill>
                    <p:spPr bwMode="auto">
                      <a:xfrm>
                        <a:off x="1493838" y="4478338"/>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86995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1278" t="19115" r="4511" b="16499"/>
          <a:stretch/>
        </p:blipFill>
        <p:spPr>
          <a:xfrm>
            <a:off x="304800" y="685800"/>
            <a:ext cx="8534400" cy="4876800"/>
          </a:xfrm>
          <a:prstGeom prst="rect">
            <a:avLst/>
          </a:prstGeom>
        </p:spPr>
      </p:pic>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Oval 4"/>
          <p:cNvSpPr/>
          <p:nvPr/>
        </p:nvSpPr>
        <p:spPr>
          <a:xfrm>
            <a:off x="5638800" y="2133600"/>
            <a:ext cx="3048000" cy="2819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046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p:cNvPicPr>
            <a:picLocks noChangeAspect="1"/>
          </p:cNvPicPr>
          <p:nvPr/>
        </p:nvPicPr>
        <p:blipFill rotWithShape="1">
          <a:blip r:embed="rId2"/>
          <a:srcRect l="19345" t="28169" r="7479" b="9188"/>
          <a:stretch/>
        </p:blipFill>
        <p:spPr>
          <a:xfrm>
            <a:off x="1752600" y="317500"/>
            <a:ext cx="5638800" cy="5930900"/>
          </a:xfrm>
          <a:prstGeom prst="rect">
            <a:avLst/>
          </a:prstGeom>
        </p:spPr>
      </p:pic>
    </p:spTree>
    <p:extLst>
      <p:ext uri="{BB962C8B-B14F-4D97-AF65-F5344CB8AC3E}">
        <p14:creationId xmlns:p14="http://schemas.microsoft.com/office/powerpoint/2010/main" val="4492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762000" y="378767"/>
            <a:ext cx="7467600" cy="461665"/>
          </a:xfrm>
          <a:prstGeom prst="rect">
            <a:avLst/>
          </a:prstGeom>
          <a:noFill/>
        </p:spPr>
        <p:txBody>
          <a:bodyPr wrap="square" rtlCol="0">
            <a:spAutoFit/>
          </a:bodyPr>
          <a:lstStyle/>
          <a:p>
            <a:r>
              <a:rPr lang="en-US" sz="2400" dirty="0" smtClean="0">
                <a:latin typeface="+mj-lt"/>
              </a:rPr>
              <a:t>Hamiltonian formalism</a:t>
            </a:r>
          </a:p>
        </p:txBody>
      </p:sp>
      <p:graphicFrame>
        <p:nvGraphicFramePr>
          <p:cNvPr id="6" name="Object 5"/>
          <p:cNvGraphicFramePr>
            <a:graphicFrameLocks noChangeAspect="1"/>
          </p:cNvGraphicFramePr>
          <p:nvPr>
            <p:extLst>
              <p:ext uri="{D42A27DB-BD31-4B8C-83A1-F6EECF244321}">
                <p14:modId xmlns:p14="http://schemas.microsoft.com/office/powerpoint/2010/main" val="2258547031"/>
              </p:ext>
            </p:extLst>
          </p:nvPr>
        </p:nvGraphicFramePr>
        <p:xfrm>
          <a:off x="2584450" y="1646238"/>
          <a:ext cx="3709988" cy="2584450"/>
        </p:xfrm>
        <a:graphic>
          <a:graphicData uri="http://schemas.openxmlformats.org/presentationml/2006/ole">
            <mc:AlternateContent xmlns:mc="http://schemas.openxmlformats.org/markup-compatibility/2006">
              <mc:Choice xmlns:v="urn:schemas-microsoft-com:vml" Requires="v">
                <p:oleObj spid="_x0000_s150532" name="数式" r:id="rId3" imgW="1917360" imgH="1346040" progId="Equation.3">
                  <p:embed/>
                </p:oleObj>
              </mc:Choice>
              <mc:Fallback>
                <p:oleObj name="数式" r:id="rId3" imgW="1917360" imgH="1346040" progId="Equation.3">
                  <p:embed/>
                  <p:pic>
                    <p:nvPicPr>
                      <p:cNvPr id="0" name=""/>
                      <p:cNvPicPr>
                        <a:picLocks noChangeAspect="1" noChangeArrowheads="1"/>
                      </p:cNvPicPr>
                      <p:nvPr/>
                    </p:nvPicPr>
                    <p:blipFill>
                      <a:blip r:embed="rId4"/>
                      <a:srcRect/>
                      <a:stretch>
                        <a:fillRect/>
                      </a:stretch>
                    </p:blipFill>
                    <p:spPr bwMode="auto">
                      <a:xfrm>
                        <a:off x="2584450" y="1646238"/>
                        <a:ext cx="370998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315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81000" y="96134"/>
            <a:ext cx="7620000" cy="461665"/>
          </a:xfrm>
          <a:prstGeom prst="rect">
            <a:avLst/>
          </a:prstGeom>
          <a:noFill/>
        </p:spPr>
        <p:txBody>
          <a:bodyPr wrap="square" rtlCol="0">
            <a:spAutoFit/>
          </a:bodyPr>
          <a:lstStyle/>
          <a:p>
            <a:r>
              <a:rPr lang="en-US" sz="2400" dirty="0" smtClean="0">
                <a:latin typeface="+mj-lt"/>
              </a:rPr>
              <a:t>Notion of “Canonical” distributions</a:t>
            </a:r>
          </a:p>
        </p:txBody>
      </p:sp>
      <p:graphicFrame>
        <p:nvGraphicFramePr>
          <p:cNvPr id="6" name="Object 5"/>
          <p:cNvGraphicFramePr>
            <a:graphicFrameLocks noChangeAspect="1"/>
          </p:cNvGraphicFramePr>
          <p:nvPr>
            <p:extLst>
              <p:ext uri="{D42A27DB-BD31-4B8C-83A1-F6EECF244321}">
                <p14:modId xmlns:p14="http://schemas.microsoft.com/office/powerpoint/2010/main" val="853395830"/>
              </p:ext>
            </p:extLst>
          </p:nvPr>
        </p:nvGraphicFramePr>
        <p:xfrm>
          <a:off x="553243" y="561955"/>
          <a:ext cx="7275513" cy="2817813"/>
        </p:xfrm>
        <a:graphic>
          <a:graphicData uri="http://schemas.openxmlformats.org/presentationml/2006/ole">
            <mc:AlternateContent xmlns:mc="http://schemas.openxmlformats.org/markup-compatibility/2006">
              <mc:Choice xmlns:v="urn:schemas-microsoft-com:vml" Requires="v">
                <p:oleObj spid="_x0000_s140373" name="数式" r:id="rId3" imgW="3213000" imgH="1244520" progId="Equation.3">
                  <p:embed/>
                </p:oleObj>
              </mc:Choice>
              <mc:Fallback>
                <p:oleObj name="数式" r:id="rId3" imgW="3213000" imgH="1244520" progId="Equation.3">
                  <p:embed/>
                  <p:pic>
                    <p:nvPicPr>
                      <p:cNvPr id="0" name="Object 5"/>
                      <p:cNvPicPr>
                        <a:picLocks noChangeAspect="1" noChangeArrowheads="1"/>
                      </p:cNvPicPr>
                      <p:nvPr/>
                    </p:nvPicPr>
                    <p:blipFill>
                      <a:blip r:embed="rId4"/>
                      <a:srcRect/>
                      <a:stretch>
                        <a:fillRect/>
                      </a:stretch>
                    </p:blipFill>
                    <p:spPr bwMode="auto">
                      <a:xfrm>
                        <a:off x="553243" y="561955"/>
                        <a:ext cx="7275513"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17770871"/>
              </p:ext>
            </p:extLst>
          </p:nvPr>
        </p:nvGraphicFramePr>
        <p:xfrm>
          <a:off x="398463" y="3629025"/>
          <a:ext cx="8455025" cy="2759075"/>
        </p:xfrm>
        <a:graphic>
          <a:graphicData uri="http://schemas.openxmlformats.org/presentationml/2006/ole">
            <mc:AlternateContent xmlns:mc="http://schemas.openxmlformats.org/markup-compatibility/2006">
              <mc:Choice xmlns:v="urn:schemas-microsoft-com:vml" Requires="v">
                <p:oleObj spid="_x0000_s140374" name="数式" r:id="rId5" imgW="3733560" imgH="1218960" progId="Equation.3">
                  <p:embed/>
                </p:oleObj>
              </mc:Choice>
              <mc:Fallback>
                <p:oleObj name="数式" r:id="rId5" imgW="3733560" imgH="1218960" progId="Equation.3">
                  <p:embed/>
                  <p:pic>
                    <p:nvPicPr>
                      <p:cNvPr id="0" name="Object 5"/>
                      <p:cNvPicPr>
                        <a:picLocks noChangeAspect="1" noChangeArrowheads="1"/>
                      </p:cNvPicPr>
                      <p:nvPr/>
                    </p:nvPicPr>
                    <p:blipFill>
                      <a:blip r:embed="rId6"/>
                      <a:srcRect/>
                      <a:stretch>
                        <a:fillRect/>
                      </a:stretch>
                    </p:blipFill>
                    <p:spPr bwMode="auto">
                      <a:xfrm>
                        <a:off x="398463" y="3629025"/>
                        <a:ext cx="845502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7813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533400" y="31865"/>
            <a:ext cx="8077200" cy="830997"/>
          </a:xfrm>
          <a:prstGeom prst="rect">
            <a:avLst/>
          </a:prstGeom>
          <a:noFill/>
        </p:spPr>
        <p:txBody>
          <a:bodyPr wrap="square" rtlCol="0">
            <a:spAutoFit/>
          </a:bodyPr>
          <a:lstStyle/>
          <a:p>
            <a:r>
              <a:rPr lang="en-US" sz="2400" dirty="0" smtClean="0">
                <a:latin typeface="+mj-lt"/>
              </a:rPr>
              <a:t>Note that it is conceivable that if we were extraordinarily clever, we could find all of the constants of the motion! </a:t>
            </a:r>
          </a:p>
        </p:txBody>
      </p:sp>
      <p:graphicFrame>
        <p:nvGraphicFramePr>
          <p:cNvPr id="6" name="Object 5"/>
          <p:cNvGraphicFramePr>
            <a:graphicFrameLocks noChangeAspect="1"/>
          </p:cNvGraphicFramePr>
          <p:nvPr>
            <p:extLst>
              <p:ext uri="{D42A27DB-BD31-4B8C-83A1-F6EECF244321}">
                <p14:modId xmlns:p14="http://schemas.microsoft.com/office/powerpoint/2010/main" val="3066222193"/>
              </p:ext>
            </p:extLst>
          </p:nvPr>
        </p:nvGraphicFramePr>
        <p:xfrm>
          <a:off x="533400" y="878102"/>
          <a:ext cx="7304087" cy="2933700"/>
        </p:xfrm>
        <a:graphic>
          <a:graphicData uri="http://schemas.openxmlformats.org/presentationml/2006/ole">
            <mc:AlternateContent xmlns:mc="http://schemas.openxmlformats.org/markup-compatibility/2006">
              <mc:Choice xmlns:v="urn:schemas-microsoft-com:vml" Requires="v">
                <p:oleObj spid="_x0000_s141387" name="数式" r:id="rId3" imgW="3225600" imgH="1295280" progId="Equation.3">
                  <p:embed/>
                </p:oleObj>
              </mc:Choice>
              <mc:Fallback>
                <p:oleObj name="数式" r:id="rId3" imgW="3225600" imgH="1295280" progId="Equation.3">
                  <p:embed/>
                  <p:pic>
                    <p:nvPicPr>
                      <p:cNvPr id="0" name="Object 5"/>
                      <p:cNvPicPr>
                        <a:picLocks noChangeAspect="1" noChangeArrowheads="1"/>
                      </p:cNvPicPr>
                      <p:nvPr/>
                    </p:nvPicPr>
                    <p:blipFill>
                      <a:blip r:embed="rId4"/>
                      <a:srcRect/>
                      <a:stretch>
                        <a:fillRect/>
                      </a:stretch>
                    </p:blipFill>
                    <p:spPr bwMode="auto">
                      <a:xfrm>
                        <a:off x="533400" y="878102"/>
                        <a:ext cx="7304087"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41200488"/>
              </p:ext>
            </p:extLst>
          </p:nvPr>
        </p:nvGraphicFramePr>
        <p:xfrm>
          <a:off x="800100" y="3962400"/>
          <a:ext cx="6958013" cy="2300288"/>
        </p:xfrm>
        <a:graphic>
          <a:graphicData uri="http://schemas.openxmlformats.org/presentationml/2006/ole">
            <mc:AlternateContent xmlns:mc="http://schemas.openxmlformats.org/markup-compatibility/2006">
              <mc:Choice xmlns:v="urn:schemas-microsoft-com:vml" Requires="v">
                <p:oleObj spid="_x0000_s141388" name="数式" r:id="rId5" imgW="3073320" imgH="1015920" progId="Equation.3">
                  <p:embed/>
                </p:oleObj>
              </mc:Choice>
              <mc:Fallback>
                <p:oleObj name="数式" r:id="rId5" imgW="3073320" imgH="1015920" progId="Equation.3">
                  <p:embed/>
                  <p:pic>
                    <p:nvPicPr>
                      <p:cNvPr id="0" name="Object 5"/>
                      <p:cNvPicPr>
                        <a:picLocks noChangeAspect="1" noChangeArrowheads="1"/>
                      </p:cNvPicPr>
                      <p:nvPr/>
                    </p:nvPicPr>
                    <p:blipFill>
                      <a:blip r:embed="rId6"/>
                      <a:srcRect/>
                      <a:stretch>
                        <a:fillRect/>
                      </a:stretch>
                    </p:blipFill>
                    <p:spPr bwMode="auto">
                      <a:xfrm>
                        <a:off x="800100" y="3962400"/>
                        <a:ext cx="695801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429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73554961"/>
              </p:ext>
            </p:extLst>
          </p:nvPr>
        </p:nvGraphicFramePr>
        <p:xfrm>
          <a:off x="762000" y="838200"/>
          <a:ext cx="6958013" cy="4370388"/>
        </p:xfrm>
        <a:graphic>
          <a:graphicData uri="http://schemas.openxmlformats.org/presentationml/2006/ole">
            <mc:AlternateContent xmlns:mc="http://schemas.openxmlformats.org/markup-compatibility/2006">
              <mc:Choice xmlns:v="urn:schemas-microsoft-com:vml" Requires="v">
                <p:oleObj spid="_x0000_s142376" name="数式" r:id="rId3" imgW="3073320" imgH="1930320" progId="Equation.3">
                  <p:embed/>
                </p:oleObj>
              </mc:Choice>
              <mc:Fallback>
                <p:oleObj name="数式" r:id="rId3" imgW="3073320" imgH="1930320" progId="Equation.3">
                  <p:embed/>
                  <p:pic>
                    <p:nvPicPr>
                      <p:cNvPr id="0" name="Object 6"/>
                      <p:cNvPicPr>
                        <a:picLocks noChangeAspect="1" noChangeArrowheads="1"/>
                      </p:cNvPicPr>
                      <p:nvPr/>
                    </p:nvPicPr>
                    <p:blipFill>
                      <a:blip r:embed="rId4"/>
                      <a:srcRect/>
                      <a:stretch>
                        <a:fillRect/>
                      </a:stretch>
                    </p:blipFill>
                    <p:spPr bwMode="auto">
                      <a:xfrm>
                        <a:off x="762000" y="838200"/>
                        <a:ext cx="6958013"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1693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9/24/2014</a:t>
            </a:r>
            <a:endParaRPr lang="en-US" dirty="0"/>
          </a:p>
        </p:txBody>
      </p:sp>
      <p:sp>
        <p:nvSpPr>
          <p:cNvPr id="3" name="Footer Placeholder 2"/>
          <p:cNvSpPr>
            <a:spLocks noGrp="1"/>
          </p:cNvSpPr>
          <p:nvPr>
            <p:ph type="ftr" sz="quarter" idx="11"/>
          </p:nvPr>
        </p:nvSpPr>
        <p:spPr/>
        <p:txBody>
          <a:bodyPr/>
          <a:lstStyle/>
          <a:p>
            <a:r>
              <a:rPr lang="en-US" smtClean="0"/>
              <a:t>PHY 711  Fall 2014 --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533400" y="31865"/>
            <a:ext cx="8077200" cy="830997"/>
          </a:xfrm>
          <a:prstGeom prst="rect">
            <a:avLst/>
          </a:prstGeom>
          <a:noFill/>
        </p:spPr>
        <p:txBody>
          <a:bodyPr wrap="square" rtlCol="0">
            <a:spAutoFit/>
          </a:bodyPr>
          <a:lstStyle/>
          <a:p>
            <a:r>
              <a:rPr lang="en-US" sz="2400" dirty="0" smtClean="0">
                <a:latin typeface="+mj-lt"/>
              </a:rPr>
              <a:t>Note that it is conceivable that if we were extraordinarily clever, we could find all of the constants of the motion! </a:t>
            </a:r>
          </a:p>
        </p:txBody>
      </p:sp>
      <p:graphicFrame>
        <p:nvGraphicFramePr>
          <p:cNvPr id="6" name="Object 5"/>
          <p:cNvGraphicFramePr>
            <a:graphicFrameLocks noChangeAspect="1"/>
          </p:cNvGraphicFramePr>
          <p:nvPr>
            <p:extLst>
              <p:ext uri="{D42A27DB-BD31-4B8C-83A1-F6EECF244321}">
                <p14:modId xmlns:p14="http://schemas.microsoft.com/office/powerpoint/2010/main" val="1848550301"/>
              </p:ext>
            </p:extLst>
          </p:nvPr>
        </p:nvGraphicFramePr>
        <p:xfrm>
          <a:off x="723900" y="1223963"/>
          <a:ext cx="6411913" cy="2644775"/>
        </p:xfrm>
        <a:graphic>
          <a:graphicData uri="http://schemas.openxmlformats.org/presentationml/2006/ole">
            <mc:AlternateContent xmlns:mc="http://schemas.openxmlformats.org/markup-compatibility/2006">
              <mc:Choice xmlns:v="urn:schemas-microsoft-com:vml" Requires="v">
                <p:oleObj spid="_x0000_s143437" name="数式" r:id="rId3" imgW="2831760" imgH="1168200" progId="Equation.3">
                  <p:embed/>
                </p:oleObj>
              </mc:Choice>
              <mc:Fallback>
                <p:oleObj name="数式" r:id="rId3" imgW="2831760" imgH="1168200" progId="Equation.3">
                  <p:embed/>
                  <p:pic>
                    <p:nvPicPr>
                      <p:cNvPr id="0" name="Object 6"/>
                      <p:cNvPicPr>
                        <a:picLocks noChangeAspect="1" noChangeArrowheads="1"/>
                      </p:cNvPicPr>
                      <p:nvPr/>
                    </p:nvPicPr>
                    <p:blipFill>
                      <a:blip r:embed="rId4"/>
                      <a:srcRect/>
                      <a:stretch>
                        <a:fillRect/>
                      </a:stretch>
                    </p:blipFill>
                    <p:spPr bwMode="auto">
                      <a:xfrm>
                        <a:off x="723900" y="1223963"/>
                        <a:ext cx="64119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33400" y="4343400"/>
            <a:ext cx="6629400" cy="461665"/>
          </a:xfrm>
          <a:prstGeom prst="rect">
            <a:avLst/>
          </a:prstGeom>
          <a:noFill/>
        </p:spPr>
        <p:txBody>
          <a:bodyPr wrap="square" rtlCol="0">
            <a:spAutoFit/>
          </a:bodyPr>
          <a:lstStyle/>
          <a:p>
            <a:r>
              <a:rPr lang="en-US" sz="2400" dirty="0" smtClean="0">
                <a:latin typeface="+mj-lt"/>
              </a:rPr>
              <a:t>Possible solution – Hamilton-Jacobi theory:</a:t>
            </a:r>
          </a:p>
        </p:txBody>
      </p:sp>
      <p:graphicFrame>
        <p:nvGraphicFramePr>
          <p:cNvPr id="8" name="Object 7"/>
          <p:cNvGraphicFramePr>
            <a:graphicFrameLocks noChangeAspect="1"/>
          </p:cNvGraphicFramePr>
          <p:nvPr>
            <p:extLst>
              <p:ext uri="{D42A27DB-BD31-4B8C-83A1-F6EECF244321}">
                <p14:modId xmlns:p14="http://schemas.microsoft.com/office/powerpoint/2010/main" val="1925853263"/>
              </p:ext>
            </p:extLst>
          </p:nvPr>
        </p:nvGraphicFramePr>
        <p:xfrm>
          <a:off x="647700" y="5029200"/>
          <a:ext cx="7850188" cy="776288"/>
        </p:xfrm>
        <a:graphic>
          <a:graphicData uri="http://schemas.openxmlformats.org/presentationml/2006/ole">
            <mc:AlternateContent xmlns:mc="http://schemas.openxmlformats.org/markup-compatibility/2006">
              <mc:Choice xmlns:v="urn:schemas-microsoft-com:vml" Requires="v">
                <p:oleObj spid="_x0000_s143438" name="数式" r:id="rId5" imgW="3466800" imgH="342720" progId="Equation.3">
                  <p:embed/>
                </p:oleObj>
              </mc:Choice>
              <mc:Fallback>
                <p:oleObj name="数式" r:id="rId5" imgW="3466800" imgH="342720" progId="Equation.3">
                  <p:embed/>
                  <p:pic>
                    <p:nvPicPr>
                      <p:cNvPr id="0" name="Object 5"/>
                      <p:cNvPicPr>
                        <a:picLocks noChangeAspect="1" noChangeArrowheads="1"/>
                      </p:cNvPicPr>
                      <p:nvPr/>
                    </p:nvPicPr>
                    <p:blipFill>
                      <a:blip r:embed="rId6"/>
                      <a:srcRect/>
                      <a:stretch>
                        <a:fillRect/>
                      </a:stretch>
                    </p:blipFill>
                    <p:spPr bwMode="auto">
                      <a:xfrm>
                        <a:off x="647700" y="5029200"/>
                        <a:ext cx="785018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0161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9770</TotalTime>
  <Words>528</Words>
  <Application>Microsoft Office PowerPoint</Application>
  <PresentationFormat>On-screen Show (4:3)</PresentationFormat>
  <Paragraphs>124</Paragraphs>
  <Slides>26</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Wingdings</vt:lpstr>
      <vt:lpstr>Office Theme</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532</cp:revision>
  <cp:lastPrinted>2014-09-24T02:31:51Z</cp:lastPrinted>
  <dcterms:created xsi:type="dcterms:W3CDTF">2012-01-10T18:32:24Z</dcterms:created>
  <dcterms:modified xsi:type="dcterms:W3CDTF">2014-09-24T02:32:10Z</dcterms:modified>
</cp:coreProperties>
</file>