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96" r:id="rId2"/>
    <p:sldId id="354" r:id="rId3"/>
    <p:sldId id="355" r:id="rId4"/>
    <p:sldId id="356" r:id="rId5"/>
    <p:sldId id="357" r:id="rId6"/>
    <p:sldId id="358" r:id="rId7"/>
    <p:sldId id="359" r:id="rId8"/>
    <p:sldId id="360" r:id="rId9"/>
    <p:sldId id="361" r:id="rId10"/>
    <p:sldId id="362" r:id="rId11"/>
    <p:sldId id="369" r:id="rId12"/>
    <p:sldId id="370" r:id="rId13"/>
    <p:sldId id="364" r:id="rId14"/>
    <p:sldId id="366" r:id="rId15"/>
    <p:sldId id="367" r:id="rId16"/>
    <p:sldId id="368" r:id="rId17"/>
    <p:sldId id="371" r:id="rId18"/>
    <p:sldId id="372" r:id="rId19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32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6" autoAdjust="0"/>
    <p:restoredTop sz="94660"/>
  </p:normalViewPr>
  <p:slideViewPr>
    <p:cSldViewPr>
      <p:cViewPr varScale="1">
        <p:scale>
          <a:sx n="53" d="100"/>
          <a:sy n="53" d="100"/>
        </p:scale>
        <p:origin x="1408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98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94727C-8B30-4386-9703-61EF7B04C9A7}" type="datetimeFigureOut">
              <a:rPr lang="en-US" smtClean="0"/>
              <a:t>9/26/2014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357BCF-F272-4C79-9BBA-DF21EFA30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5871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AC5D2E9F-93AF-4192-9362-BE5EFDABCE46}" type="datetimeFigureOut">
              <a:rPr lang="en-US" smtClean="0"/>
              <a:t>9/26/2014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615B37F0-B5B5-4873-843A-F6B8A32A0D0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2160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5B37F0-B5B5-4873-843A-F6B8A32A0D0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1276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5B37F0-B5B5-4873-843A-F6B8A32A0D0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5738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9/26/2014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14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254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9/26/2014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14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155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9/26/2014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14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288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9/26/2014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14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855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9/26/2014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14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383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9/26/2014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14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3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9/26/2014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14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6922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9/26/2014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14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8916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9/26/2014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14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865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9/26/2014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14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502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9/26/2014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14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244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9/26/2014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PHY 711  Fall 2014 -- Lecture 14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172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6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5" Type="http://schemas.openxmlformats.org/officeDocument/2006/relationships/hyperlink" Target="file:///D:\Userdata\Userdata\Coursework\f13phy711\lecturenote\Lecture15\matrix.mw" TargetMode="External"/><Relationship Id="rId4" Type="http://schemas.openxmlformats.org/officeDocument/2006/relationships/image" Target="../media/image17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8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19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20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3" Type="http://schemas.openxmlformats.org/officeDocument/2006/relationships/image" Target="../media/image9.png"/><Relationship Id="rId7" Type="http://schemas.openxmlformats.org/officeDocument/2006/relationships/image" Target="../media/image2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19.bin"/><Relationship Id="rId5" Type="http://schemas.openxmlformats.org/officeDocument/2006/relationships/image" Target="../media/image21.wmf"/><Relationship Id="rId4" Type="http://schemas.openxmlformats.org/officeDocument/2006/relationships/oleObject" Target="../embeddings/oleObject18.bin"/><Relationship Id="rId9" Type="http://schemas.openxmlformats.org/officeDocument/2006/relationships/image" Target="../media/image23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24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25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26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oleObject" Target="../embeddings/oleObject3.bin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8.wmf"/><Relationship Id="rId5" Type="http://schemas.openxmlformats.org/officeDocument/2006/relationships/image" Target="../media/image9.png"/><Relationship Id="rId10" Type="http://schemas.openxmlformats.org/officeDocument/2006/relationships/oleObject" Target="../embeddings/oleObject6.bin"/><Relationship Id="rId4" Type="http://schemas.openxmlformats.org/officeDocument/2006/relationships/image" Target="../media/image5.wmf"/><Relationship Id="rId9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0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2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4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9/26/2014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14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457200"/>
            <a:ext cx="82296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PHY </a:t>
            </a:r>
            <a:r>
              <a:rPr lang="en-US" sz="3200" b="1" dirty="0"/>
              <a:t>7</a:t>
            </a:r>
            <a:r>
              <a:rPr lang="en-US" sz="3200" b="1" dirty="0" smtClean="0"/>
              <a:t>11 Classical Mechanics and Mathematical Methods</a:t>
            </a:r>
          </a:p>
          <a:p>
            <a:pPr algn="ctr"/>
            <a:r>
              <a:rPr lang="en-US" sz="3200" b="1" dirty="0" smtClean="0"/>
              <a:t>10-10:50 AM  MWF  Olin 103</a:t>
            </a:r>
          </a:p>
          <a:p>
            <a:pPr algn="ctr"/>
            <a:endParaRPr lang="en-US" sz="3200" b="1" dirty="0"/>
          </a:p>
          <a:p>
            <a:pPr algn="ctr"/>
            <a:r>
              <a:rPr lang="en-US" sz="3200" b="1" dirty="0" smtClean="0"/>
              <a:t>Plan for Lecture 14:</a:t>
            </a:r>
            <a:endParaRPr lang="en-US" sz="3200" b="1" dirty="0">
              <a:solidFill>
                <a:schemeClr val="folHlink"/>
              </a:solidFill>
            </a:endParaRPr>
          </a:p>
          <a:p>
            <a:pPr marL="457200" lvl="2">
              <a:spcBef>
                <a:spcPct val="50000"/>
              </a:spcBef>
            </a:pPr>
            <a:r>
              <a:rPr lang="en-US" sz="3200" b="1" dirty="0" smtClean="0">
                <a:solidFill>
                  <a:schemeClr val="folHlink"/>
                </a:solidFill>
              </a:rPr>
              <a:t>Start reading Chapter 4</a:t>
            </a:r>
          </a:p>
          <a:p>
            <a:pPr marL="1428750" lvl="3" indent="-514350">
              <a:spcBef>
                <a:spcPct val="50000"/>
              </a:spcBef>
              <a:buFont typeface="+mj-lt"/>
              <a:buAutoNum type="arabicPeriod"/>
            </a:pPr>
            <a:r>
              <a:rPr lang="en-US" sz="3200" b="1" dirty="0" smtClean="0">
                <a:solidFill>
                  <a:schemeClr val="folHlink"/>
                </a:solidFill>
              </a:rPr>
              <a:t>Small oscillations about equilibrium</a:t>
            </a:r>
          </a:p>
          <a:p>
            <a:pPr marL="1428750" lvl="3" indent="-514350">
              <a:spcBef>
                <a:spcPct val="50000"/>
              </a:spcBef>
              <a:buFont typeface="+mj-lt"/>
              <a:buAutoNum type="arabicPeriod"/>
            </a:pPr>
            <a:r>
              <a:rPr lang="en-US" sz="3200" b="1" dirty="0" smtClean="0">
                <a:solidFill>
                  <a:schemeClr val="folHlink"/>
                </a:solidFill>
              </a:rPr>
              <a:t>Normal modes</a:t>
            </a:r>
          </a:p>
        </p:txBody>
      </p:sp>
    </p:spTree>
    <p:extLst>
      <p:ext uri="{BB962C8B-B14F-4D97-AF65-F5344CB8AC3E}">
        <p14:creationId xmlns:p14="http://schemas.microsoft.com/office/powerpoint/2010/main" val="3799874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9/26/2014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14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10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5800" y="457200"/>
            <a:ext cx="640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Digression: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5456889"/>
              </p:ext>
            </p:extLst>
          </p:nvPr>
        </p:nvGraphicFramePr>
        <p:xfrm>
          <a:off x="1038225" y="1601788"/>
          <a:ext cx="7724775" cy="350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756" name="数式" r:id="rId3" imgW="3136680" imgH="1498320" progId="Equation.3">
                  <p:embed/>
                </p:oleObj>
              </mc:Choice>
              <mc:Fallback>
                <p:oleObj name="数式" r:id="rId3" imgW="3136680" imgH="149832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8225" y="1601788"/>
                        <a:ext cx="7724775" cy="3508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24430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9/26/2014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14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11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52400" y="228600"/>
            <a:ext cx="891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Digression on matrices -- continued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838200"/>
            <a:ext cx="815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Eigenvalues of a matrix are “invariant” under a similarity transformation 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9308136"/>
              </p:ext>
            </p:extLst>
          </p:nvPr>
        </p:nvGraphicFramePr>
        <p:xfrm>
          <a:off x="377401" y="2142525"/>
          <a:ext cx="8461799" cy="2886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904" name="数式" r:id="rId3" imgW="3962160" imgH="1422360" progId="Equation.3">
                  <p:embed/>
                </p:oleObj>
              </mc:Choice>
              <mc:Fallback>
                <p:oleObj name="数式" r:id="rId3" imgW="3962160" imgH="142236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401" y="2142525"/>
                        <a:ext cx="8461799" cy="2886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Oval 7">
            <a:hlinkClick r:id="rId5" action="ppaction://program"/>
          </p:cNvPr>
          <p:cNvSpPr/>
          <p:nvPr/>
        </p:nvSpPr>
        <p:spPr>
          <a:xfrm>
            <a:off x="7696200" y="5181600"/>
            <a:ext cx="3048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995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9/26/2014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14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12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564431"/>
              </p:ext>
            </p:extLst>
          </p:nvPr>
        </p:nvGraphicFramePr>
        <p:xfrm>
          <a:off x="1068388" y="827088"/>
          <a:ext cx="7008812" cy="5726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25" name="数式" r:id="rId3" imgW="4051080" imgH="3200400" progId="Equation.3">
                  <p:embed/>
                </p:oleObj>
              </mc:Choice>
              <mc:Fallback>
                <p:oleObj name="数式" r:id="rId3" imgW="4051080" imgH="3200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8388" y="827088"/>
                        <a:ext cx="7008812" cy="5726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81000" y="228600"/>
            <a:ext cx="762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Example of transformation:</a:t>
            </a:r>
          </a:p>
        </p:txBody>
      </p:sp>
    </p:spTree>
    <p:extLst>
      <p:ext uri="{BB962C8B-B14F-4D97-AF65-F5344CB8AC3E}">
        <p14:creationId xmlns:p14="http://schemas.microsoft.com/office/powerpoint/2010/main" val="1643217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9/26/2014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14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13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097015"/>
              </p:ext>
            </p:extLst>
          </p:nvPr>
        </p:nvGraphicFramePr>
        <p:xfrm>
          <a:off x="746125" y="581025"/>
          <a:ext cx="5926138" cy="4592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0800" name="数式" r:id="rId3" imgW="2476440" imgH="1942920" progId="Equation.3">
                  <p:embed/>
                </p:oleObj>
              </mc:Choice>
              <mc:Fallback>
                <p:oleObj name="数式" r:id="rId3" imgW="2476440" imgH="194292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125" y="581025"/>
                        <a:ext cx="5926138" cy="4592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71961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9/26/2014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14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14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1552482"/>
              </p:ext>
            </p:extLst>
          </p:nvPr>
        </p:nvGraphicFramePr>
        <p:xfrm>
          <a:off x="461963" y="381000"/>
          <a:ext cx="8088312" cy="581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2842" name="数式" r:id="rId3" imgW="3492360" imgH="2539800" progId="Equation.3">
                  <p:embed/>
                </p:oleObj>
              </mc:Choice>
              <mc:Fallback>
                <p:oleObj name="数式" r:id="rId3" imgW="3492360" imgH="2539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963" y="381000"/>
                        <a:ext cx="8088312" cy="5813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55311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9/26/2014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14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15</a:t>
            </a:fld>
            <a:endParaRPr lang="en-US" dirty="0"/>
          </a:p>
        </p:txBody>
      </p:sp>
      <p:grpSp>
        <p:nvGrpSpPr>
          <p:cNvPr id="37" name="Group 36"/>
          <p:cNvGrpSpPr/>
          <p:nvPr/>
        </p:nvGrpSpPr>
        <p:grpSpPr>
          <a:xfrm>
            <a:off x="755184" y="1054863"/>
            <a:ext cx="5655200" cy="1189028"/>
            <a:chOff x="939508" y="1054863"/>
            <a:chExt cx="5655200" cy="1189028"/>
          </a:xfrm>
        </p:grpSpPr>
        <p:grpSp>
          <p:nvGrpSpPr>
            <p:cNvPr id="24" name="Group 23"/>
            <p:cNvGrpSpPr/>
            <p:nvPr/>
          </p:nvGrpSpPr>
          <p:grpSpPr>
            <a:xfrm>
              <a:off x="939508" y="1054863"/>
              <a:ext cx="5655200" cy="1189028"/>
              <a:chOff x="939508" y="1054863"/>
              <a:chExt cx="5655200" cy="1189028"/>
            </a:xfrm>
          </p:grpSpPr>
          <p:pic>
            <p:nvPicPr>
              <p:cNvPr id="19" name="Picture 2"/>
              <p:cNvPicPr>
                <a:picLocks noChangeAspect="1" noChangeArrowheads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6968" t="48570" r="24303" b="37991"/>
              <a:stretch/>
            </p:blipFill>
            <p:spPr bwMode="auto">
              <a:xfrm>
                <a:off x="2022274" y="1143095"/>
                <a:ext cx="1330376" cy="11007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20" name="Oval 19"/>
              <p:cNvSpPr/>
              <p:nvPr/>
            </p:nvSpPr>
            <p:spPr>
              <a:xfrm>
                <a:off x="5497428" y="1123806"/>
                <a:ext cx="1097280" cy="1100795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939508" y="1143096"/>
                <a:ext cx="1097280" cy="1100795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3325949" y="1282012"/>
                <a:ext cx="822960" cy="82296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23" name="Picture 2"/>
              <p:cNvPicPr>
                <a:picLocks noChangeAspect="1" noChangeArrowheads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6968" t="48570" r="24303" b="37991"/>
              <a:stretch/>
            </p:blipFill>
            <p:spPr bwMode="auto">
              <a:xfrm>
                <a:off x="4148909" y="1054863"/>
                <a:ext cx="1330376" cy="11007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sp>
          <p:nvSpPr>
            <p:cNvPr id="7" name="TextBox 6"/>
            <p:cNvSpPr txBox="1"/>
            <p:nvPr/>
          </p:nvSpPr>
          <p:spPr>
            <a:xfrm>
              <a:off x="1223988" y="1443370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i="1" dirty="0" smtClean="0">
                  <a:solidFill>
                    <a:srgbClr val="FFFF00"/>
                  </a:solidFill>
                  <a:latin typeface="+mj-lt"/>
                </a:rPr>
                <a:t>m</a:t>
              </a:r>
              <a:r>
                <a:rPr lang="en-US" sz="2400" b="1" i="1" baseline="-25000" dirty="0" smtClean="0">
                  <a:solidFill>
                    <a:srgbClr val="FFFF00"/>
                  </a:solidFill>
                  <a:latin typeface="+mj-lt"/>
                </a:rPr>
                <a:t>1</a:t>
              </a:r>
              <a:endParaRPr lang="en-US" sz="2400" b="1" i="1" dirty="0" smtClean="0">
                <a:solidFill>
                  <a:srgbClr val="FFFF00"/>
                </a:solidFill>
                <a:latin typeface="+mj-lt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429000" y="1447800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i="1" dirty="0" smtClean="0">
                  <a:solidFill>
                    <a:srgbClr val="FFFF00"/>
                  </a:solidFill>
                  <a:latin typeface="+mj-lt"/>
                </a:rPr>
                <a:t>m</a:t>
              </a:r>
              <a:r>
                <a:rPr lang="en-US" sz="2400" b="1" i="1" baseline="-25000" dirty="0" smtClean="0">
                  <a:solidFill>
                    <a:srgbClr val="FFFF00"/>
                  </a:solidFill>
                  <a:latin typeface="+mj-lt"/>
                </a:rPr>
                <a:t>2</a:t>
              </a:r>
              <a:endParaRPr lang="en-US" sz="2400" b="1" i="1" dirty="0" smtClean="0">
                <a:solidFill>
                  <a:srgbClr val="FFFF00"/>
                </a:solidFill>
                <a:latin typeface="+mj-lt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791200" y="1462659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i="1" dirty="0" smtClean="0">
                  <a:solidFill>
                    <a:srgbClr val="FFFF00"/>
                  </a:solidFill>
                  <a:latin typeface="+mj-lt"/>
                </a:rPr>
                <a:t>m</a:t>
              </a:r>
              <a:r>
                <a:rPr lang="en-US" sz="2400" b="1" i="1" baseline="-25000" dirty="0" smtClean="0">
                  <a:solidFill>
                    <a:srgbClr val="FFFF00"/>
                  </a:solidFill>
                  <a:latin typeface="+mj-lt"/>
                </a:rPr>
                <a:t>3</a:t>
              </a:r>
              <a:endParaRPr lang="en-US" sz="2400" b="1" i="1" dirty="0" smtClean="0">
                <a:solidFill>
                  <a:srgbClr val="FFFF00"/>
                </a:solidFill>
                <a:latin typeface="+mj-lt"/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839584" y="2743200"/>
            <a:ext cx="5655200" cy="1189028"/>
            <a:chOff x="939508" y="1054863"/>
            <a:chExt cx="5655200" cy="1189028"/>
          </a:xfrm>
        </p:grpSpPr>
        <p:grpSp>
          <p:nvGrpSpPr>
            <p:cNvPr id="39" name="Group 38"/>
            <p:cNvGrpSpPr/>
            <p:nvPr/>
          </p:nvGrpSpPr>
          <p:grpSpPr>
            <a:xfrm>
              <a:off x="939508" y="1054863"/>
              <a:ext cx="5655200" cy="1189028"/>
              <a:chOff x="939508" y="1054863"/>
              <a:chExt cx="5655200" cy="1189028"/>
            </a:xfrm>
          </p:grpSpPr>
          <p:pic>
            <p:nvPicPr>
              <p:cNvPr id="43" name="Picture 2"/>
              <p:cNvPicPr>
                <a:picLocks noChangeAspect="1" noChangeArrowheads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6968" t="48570" r="24303" b="37991"/>
              <a:stretch/>
            </p:blipFill>
            <p:spPr bwMode="auto">
              <a:xfrm>
                <a:off x="2022274" y="1143095"/>
                <a:ext cx="1330376" cy="11007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44" name="Oval 43"/>
              <p:cNvSpPr/>
              <p:nvPr/>
            </p:nvSpPr>
            <p:spPr>
              <a:xfrm>
                <a:off x="5497428" y="1123806"/>
                <a:ext cx="1097280" cy="1100795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/>
              <p:nvPr/>
            </p:nvSpPr>
            <p:spPr>
              <a:xfrm>
                <a:off x="939508" y="1143096"/>
                <a:ext cx="1097280" cy="1100795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/>
              <p:nvPr/>
            </p:nvSpPr>
            <p:spPr>
              <a:xfrm>
                <a:off x="3325949" y="1282012"/>
                <a:ext cx="822960" cy="82296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47" name="Picture 2"/>
              <p:cNvPicPr>
                <a:picLocks noChangeAspect="1" noChangeArrowheads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6968" t="48570" r="24303" b="37991"/>
              <a:stretch/>
            </p:blipFill>
            <p:spPr bwMode="auto">
              <a:xfrm>
                <a:off x="4148909" y="1054863"/>
                <a:ext cx="1330376" cy="11007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sp>
          <p:nvSpPr>
            <p:cNvPr id="40" name="TextBox 39"/>
            <p:cNvSpPr txBox="1"/>
            <p:nvPr/>
          </p:nvSpPr>
          <p:spPr>
            <a:xfrm>
              <a:off x="1223988" y="1443370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i="1" dirty="0" smtClean="0">
                  <a:solidFill>
                    <a:srgbClr val="FFFF00"/>
                  </a:solidFill>
                  <a:latin typeface="+mj-lt"/>
                </a:rPr>
                <a:t>m</a:t>
              </a:r>
              <a:r>
                <a:rPr lang="en-US" sz="2400" b="1" i="1" baseline="-25000" dirty="0" smtClean="0">
                  <a:solidFill>
                    <a:srgbClr val="FFFF00"/>
                  </a:solidFill>
                  <a:latin typeface="+mj-lt"/>
                </a:rPr>
                <a:t>1</a:t>
              </a:r>
              <a:endParaRPr lang="en-US" sz="2400" b="1" i="1" dirty="0" smtClean="0">
                <a:solidFill>
                  <a:srgbClr val="FFFF00"/>
                </a:solidFill>
                <a:latin typeface="+mj-lt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3429000" y="1447800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i="1" dirty="0" smtClean="0">
                  <a:solidFill>
                    <a:srgbClr val="FFFF00"/>
                  </a:solidFill>
                  <a:latin typeface="+mj-lt"/>
                </a:rPr>
                <a:t>m</a:t>
              </a:r>
              <a:r>
                <a:rPr lang="en-US" sz="2400" b="1" i="1" baseline="-25000" dirty="0" smtClean="0">
                  <a:solidFill>
                    <a:srgbClr val="FFFF00"/>
                  </a:solidFill>
                  <a:latin typeface="+mj-lt"/>
                </a:rPr>
                <a:t>2</a:t>
              </a:r>
              <a:endParaRPr lang="en-US" sz="2400" b="1" i="1" dirty="0" smtClean="0">
                <a:solidFill>
                  <a:srgbClr val="FFFF00"/>
                </a:solidFill>
                <a:latin typeface="+mj-lt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5791200" y="1462659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i="1" dirty="0" smtClean="0">
                  <a:solidFill>
                    <a:srgbClr val="FFFF00"/>
                  </a:solidFill>
                  <a:latin typeface="+mj-lt"/>
                </a:rPr>
                <a:t>m</a:t>
              </a:r>
              <a:r>
                <a:rPr lang="en-US" sz="2400" b="1" i="1" baseline="-25000" dirty="0" smtClean="0">
                  <a:solidFill>
                    <a:srgbClr val="FFFF00"/>
                  </a:solidFill>
                  <a:latin typeface="+mj-lt"/>
                </a:rPr>
                <a:t>3</a:t>
              </a:r>
              <a:endParaRPr lang="en-US" sz="2400" b="1" i="1" dirty="0" smtClean="0">
                <a:solidFill>
                  <a:srgbClr val="FFFF00"/>
                </a:solidFill>
                <a:latin typeface="+mj-lt"/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796692" y="4570549"/>
            <a:ext cx="5655200" cy="1189028"/>
            <a:chOff x="939508" y="1054863"/>
            <a:chExt cx="5655200" cy="1189028"/>
          </a:xfrm>
        </p:grpSpPr>
        <p:grpSp>
          <p:nvGrpSpPr>
            <p:cNvPr id="49" name="Group 48"/>
            <p:cNvGrpSpPr/>
            <p:nvPr/>
          </p:nvGrpSpPr>
          <p:grpSpPr>
            <a:xfrm>
              <a:off x="939508" y="1054863"/>
              <a:ext cx="5655200" cy="1189028"/>
              <a:chOff x="939508" y="1054863"/>
              <a:chExt cx="5655200" cy="1189028"/>
            </a:xfrm>
          </p:grpSpPr>
          <p:pic>
            <p:nvPicPr>
              <p:cNvPr id="53" name="Picture 2"/>
              <p:cNvPicPr>
                <a:picLocks noChangeAspect="1" noChangeArrowheads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6968" t="48570" r="24303" b="37991"/>
              <a:stretch/>
            </p:blipFill>
            <p:spPr bwMode="auto">
              <a:xfrm>
                <a:off x="2022274" y="1143095"/>
                <a:ext cx="1330376" cy="11007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54" name="Oval 53"/>
              <p:cNvSpPr/>
              <p:nvPr/>
            </p:nvSpPr>
            <p:spPr>
              <a:xfrm>
                <a:off x="5497428" y="1123806"/>
                <a:ext cx="1097280" cy="1100795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/>
              <p:nvPr/>
            </p:nvSpPr>
            <p:spPr>
              <a:xfrm>
                <a:off x="939508" y="1143096"/>
                <a:ext cx="1097280" cy="1100795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/>
              <p:nvPr/>
            </p:nvSpPr>
            <p:spPr>
              <a:xfrm>
                <a:off x="3325949" y="1282012"/>
                <a:ext cx="822960" cy="82296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57" name="Picture 2"/>
              <p:cNvPicPr>
                <a:picLocks noChangeAspect="1" noChangeArrowheads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6968" t="48570" r="24303" b="37991"/>
              <a:stretch/>
            </p:blipFill>
            <p:spPr bwMode="auto">
              <a:xfrm>
                <a:off x="4148909" y="1054863"/>
                <a:ext cx="1330376" cy="11007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sp>
          <p:nvSpPr>
            <p:cNvPr id="50" name="TextBox 49"/>
            <p:cNvSpPr txBox="1"/>
            <p:nvPr/>
          </p:nvSpPr>
          <p:spPr>
            <a:xfrm>
              <a:off x="1223988" y="1443370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i="1" dirty="0" smtClean="0">
                  <a:solidFill>
                    <a:srgbClr val="FFFF00"/>
                  </a:solidFill>
                  <a:latin typeface="+mj-lt"/>
                </a:rPr>
                <a:t>m</a:t>
              </a:r>
              <a:r>
                <a:rPr lang="en-US" sz="2400" b="1" i="1" baseline="-25000" dirty="0" smtClean="0">
                  <a:solidFill>
                    <a:srgbClr val="FFFF00"/>
                  </a:solidFill>
                  <a:latin typeface="+mj-lt"/>
                </a:rPr>
                <a:t>1</a:t>
              </a:r>
              <a:endParaRPr lang="en-US" sz="2400" b="1" i="1" dirty="0" smtClean="0">
                <a:solidFill>
                  <a:srgbClr val="FFFF00"/>
                </a:solidFill>
                <a:latin typeface="+mj-lt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3429000" y="1447800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i="1" dirty="0" smtClean="0">
                  <a:solidFill>
                    <a:srgbClr val="FFFF00"/>
                  </a:solidFill>
                  <a:latin typeface="+mj-lt"/>
                </a:rPr>
                <a:t>m</a:t>
              </a:r>
              <a:r>
                <a:rPr lang="en-US" sz="2400" b="1" i="1" baseline="-25000" dirty="0" smtClean="0">
                  <a:solidFill>
                    <a:srgbClr val="FFFF00"/>
                  </a:solidFill>
                  <a:latin typeface="+mj-lt"/>
                </a:rPr>
                <a:t>2</a:t>
              </a:r>
              <a:endParaRPr lang="en-US" sz="2400" b="1" i="1" dirty="0" smtClean="0">
                <a:solidFill>
                  <a:srgbClr val="FFFF00"/>
                </a:solidFill>
                <a:latin typeface="+mj-lt"/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5791200" y="1462659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i="1" dirty="0" smtClean="0">
                  <a:solidFill>
                    <a:srgbClr val="FFFF00"/>
                  </a:solidFill>
                  <a:latin typeface="+mj-lt"/>
                </a:rPr>
                <a:t>m</a:t>
              </a:r>
              <a:r>
                <a:rPr lang="en-US" sz="2400" b="1" i="1" baseline="-25000" dirty="0" smtClean="0">
                  <a:solidFill>
                    <a:srgbClr val="FFFF00"/>
                  </a:solidFill>
                  <a:latin typeface="+mj-lt"/>
                </a:rPr>
                <a:t>3</a:t>
              </a:r>
              <a:endParaRPr lang="en-US" sz="2400" b="1" i="1" dirty="0" smtClean="0">
                <a:solidFill>
                  <a:srgbClr val="FFFF00"/>
                </a:solidFill>
                <a:latin typeface="+mj-lt"/>
              </a:endParaRPr>
            </a:p>
          </p:txBody>
        </p:sp>
      </p:grpSp>
      <p:graphicFrame>
        <p:nvGraphicFramePr>
          <p:cNvPr id="58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2654616"/>
              </p:ext>
            </p:extLst>
          </p:nvPr>
        </p:nvGraphicFramePr>
        <p:xfrm>
          <a:off x="7121525" y="1447800"/>
          <a:ext cx="1031875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11" name="数式" r:id="rId4" imgW="419040" imgH="215640" progId="Equation.3">
                  <p:embed/>
                </p:oleObj>
              </mc:Choice>
              <mc:Fallback>
                <p:oleObj name="数式" r:id="rId4" imgW="419040" imgH="2156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21525" y="1447800"/>
                        <a:ext cx="1031875" cy="506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0" name="Straight Arrow Connector 59"/>
          <p:cNvCxnSpPr/>
          <p:nvPr/>
        </p:nvCxnSpPr>
        <p:spPr>
          <a:xfrm>
            <a:off x="1345332" y="2514600"/>
            <a:ext cx="4052172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1" name="Object 6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8764323"/>
              </p:ext>
            </p:extLst>
          </p:nvPr>
        </p:nvGraphicFramePr>
        <p:xfrm>
          <a:off x="6759575" y="2686050"/>
          <a:ext cx="1687513" cy="113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12" name="数式" r:id="rId6" imgW="685800" imgH="482400" progId="Equation.3">
                  <p:embed/>
                </p:oleObj>
              </mc:Choice>
              <mc:Fallback>
                <p:oleObj name="数式" r:id="rId6" imgW="685800" imgH="482400" progId="Equation.3">
                  <p:embed/>
                  <p:pic>
                    <p:nvPicPr>
                      <p:cNvPr id="0" name="Object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9575" y="2686050"/>
                        <a:ext cx="1687513" cy="1133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Object 6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7067671"/>
              </p:ext>
            </p:extLst>
          </p:nvPr>
        </p:nvGraphicFramePr>
        <p:xfrm>
          <a:off x="6421438" y="4657725"/>
          <a:ext cx="2562225" cy="113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13" name="数式" r:id="rId8" imgW="1041120" imgH="482400" progId="Equation.3">
                  <p:embed/>
                </p:oleObj>
              </mc:Choice>
              <mc:Fallback>
                <p:oleObj name="数式" r:id="rId8" imgW="1041120" imgH="482400" progId="Equation.3">
                  <p:embed/>
                  <p:pic>
                    <p:nvPicPr>
                      <p:cNvPr id="0" name="Object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1438" y="4657725"/>
                        <a:ext cx="2562225" cy="1133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4" name="Straight Arrow Connector 63"/>
          <p:cNvCxnSpPr/>
          <p:nvPr/>
        </p:nvCxnSpPr>
        <p:spPr>
          <a:xfrm>
            <a:off x="1388224" y="4191000"/>
            <a:ext cx="745376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 flipH="1">
            <a:off x="5294961" y="4191000"/>
            <a:ext cx="651183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flipH="1">
            <a:off x="2544646" y="5943600"/>
            <a:ext cx="925938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>
            <a:off x="1235824" y="6019800"/>
            <a:ext cx="745376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>
            <a:off x="5884024" y="6019800"/>
            <a:ext cx="745376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2973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9/26/2014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14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16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1403478"/>
              </p:ext>
            </p:extLst>
          </p:nvPr>
        </p:nvGraphicFramePr>
        <p:xfrm>
          <a:off x="609600" y="1676400"/>
          <a:ext cx="8034338" cy="2624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887" name="数式" r:id="rId3" imgW="3263760" imgH="1117440" progId="Equation.3">
                  <p:embed/>
                </p:oleObj>
              </mc:Choice>
              <mc:Fallback>
                <p:oleObj name="数式" r:id="rId3" imgW="3263760" imgH="1117440" progId="Equation.3">
                  <p:embed/>
                  <p:pic>
                    <p:nvPicPr>
                      <p:cNvPr id="0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676400"/>
                        <a:ext cx="8034338" cy="2624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61396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9/26/2014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14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17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33400" y="381000"/>
            <a:ext cx="7696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Additional digression on matrix properties</a:t>
            </a:r>
          </a:p>
          <a:p>
            <a:r>
              <a:rPr lang="en-US" sz="2400" dirty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  Singular value decomposition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8986201"/>
              </p:ext>
            </p:extLst>
          </p:nvPr>
        </p:nvGraphicFramePr>
        <p:xfrm>
          <a:off x="1449388" y="1231900"/>
          <a:ext cx="7021512" cy="524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950" name="数式" r:id="rId3" imgW="2450880" imgH="1854000" progId="Equation.3">
                  <p:embed/>
                </p:oleObj>
              </mc:Choice>
              <mc:Fallback>
                <p:oleObj name="数式" r:id="rId3" imgW="2450880" imgH="18540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9388" y="1231900"/>
                        <a:ext cx="7021512" cy="524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13266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9/26/2014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14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18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33400" y="381000"/>
            <a:ext cx="7696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Singular value decomposition -- continued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2610400"/>
              </p:ext>
            </p:extLst>
          </p:nvPr>
        </p:nvGraphicFramePr>
        <p:xfrm>
          <a:off x="957263" y="1889125"/>
          <a:ext cx="7240587" cy="3449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8972" name="数式" r:id="rId3" imgW="2527200" imgH="1218960" progId="Equation.3">
                  <p:embed/>
                </p:oleObj>
              </mc:Choice>
              <mc:Fallback>
                <p:oleObj name="数式" r:id="rId3" imgW="2527200" imgH="1218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7263" y="1889125"/>
                        <a:ext cx="7240587" cy="3449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47337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9/26/2014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14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Right Arrow 4"/>
          <p:cNvSpPr/>
          <p:nvPr/>
        </p:nvSpPr>
        <p:spPr>
          <a:xfrm>
            <a:off x="121892" y="5029200"/>
            <a:ext cx="457200" cy="381000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l="13196" t="20120" r="14776" b="1811"/>
          <a:stretch/>
        </p:blipFill>
        <p:spPr>
          <a:xfrm>
            <a:off x="579092" y="277139"/>
            <a:ext cx="7985816" cy="5913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6633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9/26/2014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14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152400"/>
            <a:ext cx="838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Motivation for studying small oscillations – many interacting systems have stable and meta-stable configurations which are well approximated by:</a:t>
            </a:r>
          </a:p>
        </p:txBody>
      </p:sp>
      <p:pic>
        <p:nvPicPr>
          <p:cNvPr id="151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590800"/>
            <a:ext cx="8210550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2360755"/>
              </p:ext>
            </p:extLst>
          </p:nvPr>
        </p:nvGraphicFramePr>
        <p:xfrm>
          <a:off x="638174" y="1336675"/>
          <a:ext cx="7820026" cy="1177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590" name="数式" r:id="rId4" imgW="3454200" imgH="520560" progId="Equation.3">
                  <p:embed/>
                </p:oleObj>
              </mc:Choice>
              <mc:Fallback>
                <p:oleObj name="数式" r:id="rId4" imgW="3454200" imgH="5205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38174" y="1336675"/>
                        <a:ext cx="7820026" cy="1177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63344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9/26/2014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14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4</a:t>
            </a:fld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3212795"/>
              </p:ext>
            </p:extLst>
          </p:nvPr>
        </p:nvGraphicFramePr>
        <p:xfrm>
          <a:off x="155575" y="762000"/>
          <a:ext cx="8912225" cy="502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613" name="Equation" r:id="rId3" imgW="3936960" imgH="2222280" progId="Equation.DSMT4">
                  <p:embed/>
                </p:oleObj>
              </mc:Choice>
              <mc:Fallback>
                <p:oleObj name="Equation" r:id="rId3" imgW="3936960" imgH="22222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575" y="762000"/>
                        <a:ext cx="8912225" cy="502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22712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9/26/2014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14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5</a:t>
            </a:fld>
            <a:endParaRPr lang="en-US" dirty="0"/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991994"/>
              </p:ext>
            </p:extLst>
          </p:nvPr>
        </p:nvGraphicFramePr>
        <p:xfrm>
          <a:off x="1010774" y="3581400"/>
          <a:ext cx="7188200" cy="1839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48" name="数式" r:id="rId3" imgW="3174840" imgH="812520" progId="Equation.3">
                  <p:embed/>
                </p:oleObj>
              </mc:Choice>
              <mc:Fallback>
                <p:oleObj name="数式" r:id="rId3" imgW="3174840" imgH="81252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0774" y="3581400"/>
                        <a:ext cx="7188200" cy="1839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6" name="Group 25"/>
          <p:cNvGrpSpPr/>
          <p:nvPr/>
        </p:nvGrpSpPr>
        <p:grpSpPr>
          <a:xfrm>
            <a:off x="533400" y="457200"/>
            <a:ext cx="6096000" cy="2833688"/>
            <a:chOff x="533400" y="457200"/>
            <a:chExt cx="6096000" cy="2833688"/>
          </a:xfrm>
        </p:grpSpPr>
        <p:grpSp>
          <p:nvGrpSpPr>
            <p:cNvPr id="23" name="Group 22"/>
            <p:cNvGrpSpPr/>
            <p:nvPr/>
          </p:nvGrpSpPr>
          <p:grpSpPr>
            <a:xfrm>
              <a:off x="533400" y="457200"/>
              <a:ext cx="6096000" cy="2833688"/>
              <a:chOff x="533400" y="457200"/>
              <a:chExt cx="6096000" cy="2833688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533400" y="457200"/>
                <a:ext cx="5334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latin typeface="+mj-lt"/>
                  </a:rPr>
                  <a:t>Example – linear molecule</a:t>
                </a:r>
              </a:p>
            </p:txBody>
          </p:sp>
          <p:grpSp>
            <p:nvGrpSpPr>
              <p:cNvPr id="7" name="Group 6"/>
              <p:cNvGrpSpPr/>
              <p:nvPr/>
            </p:nvGrpSpPr>
            <p:grpSpPr>
              <a:xfrm>
                <a:off x="939508" y="1054863"/>
                <a:ext cx="5655200" cy="1189028"/>
                <a:chOff x="939508" y="1054863"/>
                <a:chExt cx="5655200" cy="1189028"/>
              </a:xfrm>
            </p:grpSpPr>
            <p:pic>
              <p:nvPicPr>
                <p:cNvPr id="153602" name="Picture 2"/>
                <p:cNvPicPr>
                  <a:picLocks noChangeAspect="1" noChangeArrowheads="1"/>
                </p:cNvPicPr>
                <p:nvPr/>
              </p:nvPicPr>
              <p:blipFill rotWithShape="1"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66968" t="48570" r="24303" b="37991"/>
                <a:stretch/>
              </p:blipFill>
              <p:spPr bwMode="auto">
                <a:xfrm>
                  <a:off x="2022274" y="1143095"/>
                  <a:ext cx="1330376" cy="110079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sp>
              <p:nvSpPr>
                <p:cNvPr id="6" name="Oval 5"/>
                <p:cNvSpPr/>
                <p:nvPr/>
              </p:nvSpPr>
              <p:spPr>
                <a:xfrm>
                  <a:off x="5497428" y="1123806"/>
                  <a:ext cx="1097280" cy="1100795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" name="Oval 7"/>
                <p:cNvSpPr/>
                <p:nvPr/>
              </p:nvSpPr>
              <p:spPr>
                <a:xfrm>
                  <a:off x="939508" y="1143096"/>
                  <a:ext cx="1097280" cy="1100795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" name="Oval 8"/>
                <p:cNvSpPr/>
                <p:nvPr/>
              </p:nvSpPr>
              <p:spPr>
                <a:xfrm>
                  <a:off x="3325949" y="1282012"/>
                  <a:ext cx="822960" cy="822960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pic>
              <p:nvPicPr>
                <p:cNvPr id="10" name="Picture 2"/>
                <p:cNvPicPr>
                  <a:picLocks noChangeAspect="1" noChangeArrowheads="1"/>
                </p:cNvPicPr>
                <p:nvPr/>
              </p:nvPicPr>
              <p:blipFill rotWithShape="1"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66968" t="48570" r="24303" b="37991"/>
                <a:stretch/>
              </p:blipFill>
              <p:spPr bwMode="auto">
                <a:xfrm>
                  <a:off x="4148909" y="1054863"/>
                  <a:ext cx="1330376" cy="110079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cxnSp>
            <p:nvCxnSpPr>
              <p:cNvPr id="12" name="Straight Connector 11"/>
              <p:cNvCxnSpPr/>
              <p:nvPr/>
            </p:nvCxnSpPr>
            <p:spPr>
              <a:xfrm>
                <a:off x="533400" y="1143096"/>
                <a:ext cx="0" cy="2133504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Arrow Connector 13"/>
              <p:cNvCxnSpPr/>
              <p:nvPr/>
            </p:nvCxnSpPr>
            <p:spPr>
              <a:xfrm>
                <a:off x="533400" y="2590800"/>
                <a:ext cx="954748" cy="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Arrow Connector 15"/>
              <p:cNvCxnSpPr/>
              <p:nvPr/>
            </p:nvCxnSpPr>
            <p:spPr>
              <a:xfrm>
                <a:off x="533400" y="2819400"/>
                <a:ext cx="3204029" cy="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Arrow Connector 17"/>
              <p:cNvCxnSpPr/>
              <p:nvPr/>
            </p:nvCxnSpPr>
            <p:spPr>
              <a:xfrm>
                <a:off x="533400" y="3048000"/>
                <a:ext cx="5512668" cy="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aphicFrame>
            <p:nvGraphicFramePr>
              <p:cNvPr id="19" name="Object 18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4249104443"/>
                  </p:ext>
                </p:extLst>
              </p:nvPr>
            </p:nvGraphicFramePr>
            <p:xfrm>
              <a:off x="1579562" y="2292350"/>
              <a:ext cx="401638" cy="51752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53749" name="数式" r:id="rId6" imgW="177480" imgH="228600" progId="Equation.3">
                      <p:embed/>
                    </p:oleObj>
                  </mc:Choice>
                  <mc:Fallback>
                    <p:oleObj name="数式" r:id="rId6" imgW="177480" imgH="228600" progId="Equation.3">
                      <p:embed/>
                      <p:pic>
                        <p:nvPicPr>
                          <p:cNvPr id="0" name="Object 5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579562" y="2292350"/>
                            <a:ext cx="401638" cy="51752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1" name="Object 20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518875417"/>
                  </p:ext>
                </p:extLst>
              </p:nvPr>
            </p:nvGraphicFramePr>
            <p:xfrm>
              <a:off x="3865563" y="2444750"/>
              <a:ext cx="401637" cy="51752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53750" name="数式" r:id="rId8" imgW="177480" imgH="228600" progId="Equation.3">
                      <p:embed/>
                    </p:oleObj>
                  </mc:Choice>
                  <mc:Fallback>
                    <p:oleObj name="数式" r:id="rId8" imgW="177480" imgH="228600" progId="Equation.3">
                      <p:embed/>
                      <p:pic>
                        <p:nvPicPr>
                          <p:cNvPr id="0" name="Object 1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9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865563" y="2444750"/>
                            <a:ext cx="401637" cy="51752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2" name="Object 21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512073481"/>
                  </p:ext>
                </p:extLst>
              </p:nvPr>
            </p:nvGraphicFramePr>
            <p:xfrm>
              <a:off x="6227763" y="2744788"/>
              <a:ext cx="401637" cy="5461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53751" name="数式" r:id="rId10" imgW="177480" imgH="241200" progId="Equation.3">
                      <p:embed/>
                    </p:oleObj>
                  </mc:Choice>
                  <mc:Fallback>
                    <p:oleObj name="数式" r:id="rId10" imgW="177480" imgH="241200" progId="Equation.3">
                      <p:embed/>
                      <p:pic>
                        <p:nvPicPr>
                          <p:cNvPr id="0" name="Object 1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1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227763" y="2744788"/>
                            <a:ext cx="401637" cy="5461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25" name="TextBox 24"/>
            <p:cNvSpPr txBox="1"/>
            <p:nvPr/>
          </p:nvSpPr>
          <p:spPr>
            <a:xfrm>
              <a:off x="1223988" y="1443370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i="1" dirty="0" smtClean="0">
                  <a:solidFill>
                    <a:srgbClr val="FFFF00"/>
                  </a:solidFill>
                  <a:latin typeface="+mj-lt"/>
                </a:rPr>
                <a:t>m</a:t>
              </a:r>
              <a:r>
                <a:rPr lang="en-US" sz="2400" b="1" i="1" baseline="-25000" dirty="0" smtClean="0">
                  <a:solidFill>
                    <a:srgbClr val="FFFF00"/>
                  </a:solidFill>
                  <a:latin typeface="+mj-lt"/>
                </a:rPr>
                <a:t>1</a:t>
              </a:r>
              <a:endParaRPr lang="en-US" sz="2400" b="1" i="1" dirty="0" smtClean="0">
                <a:solidFill>
                  <a:srgbClr val="FFFF00"/>
                </a:solidFill>
                <a:latin typeface="+mj-lt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429000" y="1447800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i="1" dirty="0" smtClean="0">
                  <a:solidFill>
                    <a:srgbClr val="FFFF00"/>
                  </a:solidFill>
                  <a:latin typeface="+mj-lt"/>
                </a:rPr>
                <a:t>m</a:t>
              </a:r>
              <a:r>
                <a:rPr lang="en-US" sz="2400" b="1" i="1" baseline="-25000" dirty="0" smtClean="0">
                  <a:solidFill>
                    <a:srgbClr val="FFFF00"/>
                  </a:solidFill>
                  <a:latin typeface="+mj-lt"/>
                </a:rPr>
                <a:t>2</a:t>
              </a:r>
              <a:endParaRPr lang="en-US" sz="2400" b="1" i="1" dirty="0" smtClean="0">
                <a:solidFill>
                  <a:srgbClr val="FFFF00"/>
                </a:solidFill>
                <a:latin typeface="+mj-lt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5791200" y="1462659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i="1" dirty="0" smtClean="0">
                  <a:solidFill>
                    <a:srgbClr val="FFFF00"/>
                  </a:solidFill>
                  <a:latin typeface="+mj-lt"/>
                </a:rPr>
                <a:t>m</a:t>
              </a:r>
              <a:r>
                <a:rPr lang="en-US" sz="2400" b="1" i="1" baseline="-25000" dirty="0" smtClean="0">
                  <a:solidFill>
                    <a:srgbClr val="FFFF00"/>
                  </a:solidFill>
                  <a:latin typeface="+mj-lt"/>
                </a:rPr>
                <a:t>3</a:t>
              </a:r>
              <a:endParaRPr lang="en-US" sz="2400" b="1" i="1" dirty="0" smtClean="0">
                <a:solidFill>
                  <a:srgbClr val="FFFF00"/>
                </a:solidFill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95797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9/26/2014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14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6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2932683"/>
              </p:ext>
            </p:extLst>
          </p:nvPr>
        </p:nvGraphicFramePr>
        <p:xfrm>
          <a:off x="82550" y="703262"/>
          <a:ext cx="8999538" cy="3335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692" name="数式" r:id="rId3" imgW="3974760" imgH="1473120" progId="Equation.3">
                  <p:embed/>
                </p:oleObj>
              </mc:Choice>
              <mc:Fallback>
                <p:oleObj name="数式" r:id="rId3" imgW="3974760" imgH="1473120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550" y="703262"/>
                        <a:ext cx="8999538" cy="3335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3188814"/>
              </p:ext>
            </p:extLst>
          </p:nvPr>
        </p:nvGraphicFramePr>
        <p:xfrm>
          <a:off x="930275" y="4267200"/>
          <a:ext cx="6613525" cy="201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693" name="数式" r:id="rId5" imgW="2920680" imgH="888840" progId="Equation.3">
                  <p:embed/>
                </p:oleObj>
              </mc:Choice>
              <mc:Fallback>
                <p:oleObj name="数式" r:id="rId5" imgW="2920680" imgH="8888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0275" y="4267200"/>
                        <a:ext cx="6613525" cy="201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1602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9/26/2014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14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7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2667087"/>
              </p:ext>
            </p:extLst>
          </p:nvPr>
        </p:nvGraphicFramePr>
        <p:xfrm>
          <a:off x="533400" y="457200"/>
          <a:ext cx="6613525" cy="201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718" name="数式" r:id="rId3" imgW="2920680" imgH="888840" progId="Equation.3">
                  <p:embed/>
                </p:oleObj>
              </mc:Choice>
              <mc:Fallback>
                <p:oleObj name="数式" r:id="rId3" imgW="2920680" imgH="8888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57200"/>
                        <a:ext cx="6613525" cy="201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039118"/>
              </p:ext>
            </p:extLst>
          </p:nvPr>
        </p:nvGraphicFramePr>
        <p:xfrm>
          <a:off x="633413" y="2743200"/>
          <a:ext cx="4514850" cy="2319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719" name="数式" r:id="rId5" imgW="1993680" imgH="990360" progId="Equation.3">
                  <p:embed/>
                </p:oleObj>
              </mc:Choice>
              <mc:Fallback>
                <p:oleObj name="数式" r:id="rId5" imgW="1993680" imgH="99036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413" y="2743200"/>
                        <a:ext cx="4514850" cy="2319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50040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9/26/2014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14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8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4997221"/>
              </p:ext>
            </p:extLst>
          </p:nvPr>
        </p:nvGraphicFramePr>
        <p:xfrm>
          <a:off x="1455738" y="831850"/>
          <a:ext cx="6269037" cy="457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706" name="数式" r:id="rId3" imgW="2768400" imgH="1955520" progId="Equation.3">
                  <p:embed/>
                </p:oleObj>
              </mc:Choice>
              <mc:Fallback>
                <p:oleObj name="数式" r:id="rId3" imgW="2768400" imgH="195552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5738" y="831850"/>
                        <a:ext cx="6269037" cy="4578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73595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9/26/2014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14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9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5319509"/>
              </p:ext>
            </p:extLst>
          </p:nvPr>
        </p:nvGraphicFramePr>
        <p:xfrm>
          <a:off x="852488" y="174625"/>
          <a:ext cx="7477125" cy="636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733" name="数式" r:id="rId3" imgW="3301920" imgH="2717640" progId="Equation.3">
                  <p:embed/>
                </p:oleObj>
              </mc:Choice>
              <mc:Fallback>
                <p:oleObj name="数式" r:id="rId3" imgW="3301920" imgH="2717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2488" y="174625"/>
                        <a:ext cx="7477125" cy="636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97301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54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400" dirty="0" smtClean="0">
            <a:latin typeface="+mj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10207</TotalTime>
  <Words>264</Words>
  <Application>Microsoft Office PowerPoint</Application>
  <PresentationFormat>On-screen Show (4:3)</PresentationFormat>
  <Paragraphs>84</Paragraphs>
  <Slides>18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Office Theme</vt:lpstr>
      <vt:lpstr>数式</vt:lpstr>
      <vt:lpstr>MathType 6.0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WFU2011</dc:creator>
  <cp:lastModifiedBy>Holzwarth, Natalie</cp:lastModifiedBy>
  <cp:revision>564</cp:revision>
  <cp:lastPrinted>2013-09-30T13:49:27Z</cp:lastPrinted>
  <dcterms:created xsi:type="dcterms:W3CDTF">2012-01-10T18:32:24Z</dcterms:created>
  <dcterms:modified xsi:type="dcterms:W3CDTF">2014-09-26T12:37:52Z</dcterms:modified>
</cp:coreProperties>
</file>