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54" r:id="rId3"/>
    <p:sldId id="385" r:id="rId4"/>
    <p:sldId id="386" r:id="rId5"/>
    <p:sldId id="387" r:id="rId6"/>
    <p:sldId id="388" r:id="rId7"/>
    <p:sldId id="380" r:id="rId8"/>
    <p:sldId id="381" r:id="rId9"/>
    <p:sldId id="382" r:id="rId10"/>
    <p:sldId id="383" r:id="rId11"/>
    <p:sldId id="384" r:id="rId12"/>
    <p:sldId id="390" r:id="rId13"/>
    <p:sldId id="389" r:id="rId14"/>
    <p:sldId id="375" r:id="rId15"/>
    <p:sldId id="376" r:id="rId16"/>
    <p:sldId id="377" r:id="rId17"/>
    <p:sldId id="378" r:id="rId18"/>
    <p:sldId id="379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4660"/>
  </p:normalViewPr>
  <p:slideViewPr>
    <p:cSldViewPr>
      <p:cViewPr varScale="1">
        <p:scale>
          <a:sx n="53" d="100"/>
          <a:sy n="53" d="100"/>
        </p:scale>
        <p:origin x="141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7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4</a:t>
            </a:r>
          </a:p>
          <a:p>
            <a:pPr marL="914400" lvl="3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Normal modes for 2 and 3 dimensional systems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Finite systems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Periodic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54744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7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59011"/>
              </p:ext>
            </p:extLst>
          </p:nvPr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8" name="Equation" r:id="rId7" imgW="533160" imgH="2171520" progId="Equation.DSMT4">
                  <p:embed/>
                </p:oleObj>
              </mc:Choice>
              <mc:Fallback>
                <p:oleObj name="Equation" r:id="rId7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=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56402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9" name="Equation" r:id="rId9" imgW="533160" imgH="2171520" progId="Equation.DSMT4">
                  <p:embed/>
                </p:oleObj>
              </mc:Choice>
              <mc:Fallback>
                <p:oleObj name="Equation" r:id="rId9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24646" r="38607" b="30547"/>
          <a:stretch/>
        </p:blipFill>
        <p:spPr bwMode="auto">
          <a:xfrm>
            <a:off x="6172200" y="1905000"/>
            <a:ext cx="1666327" cy="33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8156"/>
              </p:ext>
            </p:extLst>
          </p:nvPr>
        </p:nvGraphicFramePr>
        <p:xfrm>
          <a:off x="7473950" y="29464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6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9464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67362"/>
              </p:ext>
            </p:extLst>
          </p:nvPr>
        </p:nvGraphicFramePr>
        <p:xfrm>
          <a:off x="5541963" y="3179763"/>
          <a:ext cx="811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7" name="数式" r:id="rId7" imgW="342720" imgH="203040" progId="Equation.3">
                  <p:embed/>
                </p:oleObj>
              </mc:Choice>
              <mc:Fallback>
                <p:oleObj name="数式" r:id="rId7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179763"/>
                        <a:ext cx="811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1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3-dimensional periodic lattices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Example – face-centered-cubic unit cell (Al or Ni)</a:t>
            </a:r>
          </a:p>
        </p:txBody>
      </p:sp>
      <p:pic>
        <p:nvPicPr>
          <p:cNvPr id="6" name="Picture 4" descr="http://ecee.colorado.edu/%7Ebart/book/fc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4948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c/c1/Brillouin_Zone_%281st,_FCC%29.svg/360px-Brillouin_Zone_%281st,_FCC%2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29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Diagram of atom positions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47713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Diagram of q-space     </a:t>
            </a:r>
            <a:r>
              <a:rPr lang="en-US" sz="2400" i="1" dirty="0" smtClean="0">
                <a:latin typeface="Symbol" panose="05050102010706020507" pitchFamily="18" charset="2"/>
              </a:rPr>
              <a:t>n</a:t>
            </a:r>
            <a:r>
              <a:rPr lang="en-US" sz="2400" i="1" dirty="0" smtClean="0">
                <a:latin typeface="+mj-lt"/>
              </a:rPr>
              <a:t>(q)</a:t>
            </a:r>
          </a:p>
        </p:txBody>
      </p:sp>
    </p:spTree>
    <p:extLst>
      <p:ext uri="{BB962C8B-B14F-4D97-AF65-F5344CB8AC3E}">
        <p14:creationId xmlns:p14="http://schemas.microsoft.com/office/powerpoint/2010/main" val="1035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690" t="24565" r="50362" b="46776"/>
          <a:stretch/>
        </p:blipFill>
        <p:spPr>
          <a:xfrm>
            <a:off x="0" y="1066800"/>
            <a:ext cx="4610100" cy="266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425" t="53178" r="50891" b="16524"/>
          <a:stretch/>
        </p:blipFill>
        <p:spPr>
          <a:xfrm>
            <a:off x="4495800" y="990600"/>
            <a:ext cx="45720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369" t="83521" r="49307" b="5015"/>
          <a:stretch/>
        </p:blipFill>
        <p:spPr>
          <a:xfrm>
            <a:off x="2362200" y="4114800"/>
            <a:ext cx="4953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From:   PRB </a:t>
            </a:r>
            <a:r>
              <a:rPr lang="en-US" sz="2400" b="1" dirty="0" smtClean="0">
                <a:latin typeface="+mj-lt"/>
              </a:rPr>
              <a:t>59 </a:t>
            </a:r>
            <a:r>
              <a:rPr lang="en-US" sz="2400" dirty="0" smtClean="0">
                <a:latin typeface="+mj-lt"/>
              </a:rPr>
              <a:t>3395 (1999);  </a:t>
            </a:r>
            <a:r>
              <a:rPr lang="en-US" sz="2400" dirty="0" err="1" smtClean="0">
                <a:latin typeface="+mj-lt"/>
              </a:rPr>
              <a:t>Mishin</a:t>
            </a:r>
            <a:r>
              <a:rPr lang="en-US" sz="2400" dirty="0" smtClean="0">
                <a:latin typeface="+mj-lt"/>
              </a:rPr>
              <a:t> et. al.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/>
              <a:t>(q)</a:t>
            </a:r>
          </a:p>
          <a:p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6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182274" name="Picture 2" descr="http://phycomp.technion.ac.il/%7Enika/diamon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vibrations for 3-dimensional lattice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diamond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 http://phycomp.technion.ac.il/~nika/diamond_structure.html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2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1955"/>
              </p:ext>
            </p:extLst>
          </p:nvPr>
        </p:nvGraphicFramePr>
        <p:xfrm>
          <a:off x="533400" y="457200"/>
          <a:ext cx="7150100" cy="21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8" name="数式" r:id="rId3" imgW="4114800" imgH="1218960" progId="Equation.3">
                  <p:embed/>
                </p:oleObj>
              </mc:Choice>
              <mc:Fallback>
                <p:oleObj name="数式" r:id="rId3" imgW="41148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7150100" cy="212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88774"/>
              </p:ext>
            </p:extLst>
          </p:nvPr>
        </p:nvGraphicFramePr>
        <p:xfrm>
          <a:off x="685800" y="2667000"/>
          <a:ext cx="4913312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9" name="数式" r:id="rId5" imgW="2831760" imgH="1930320" progId="Equation.3">
                  <p:embed/>
                </p:oleObj>
              </mc:Choice>
              <mc:Fallback>
                <p:oleObj name="数式" r:id="rId5" imgW="283176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4913312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2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12212"/>
              </p:ext>
            </p:extLst>
          </p:nvPr>
        </p:nvGraphicFramePr>
        <p:xfrm>
          <a:off x="684213" y="533400"/>
          <a:ext cx="5221287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7" name="数式" r:id="rId3" imgW="3009600" imgH="2679480" progId="Equation.3">
                  <p:embed/>
                </p:oleObj>
              </mc:Choice>
              <mc:Fallback>
                <p:oleObj name="数式" r:id="rId3" imgW="3009600" imgH="267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3400"/>
                        <a:ext cx="5221287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13338"/>
              </p:ext>
            </p:extLst>
          </p:nvPr>
        </p:nvGraphicFramePr>
        <p:xfrm>
          <a:off x="925513" y="666750"/>
          <a:ext cx="504507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1" name="数式" r:id="rId3" imgW="2908080" imgH="2031840" progId="Equation.3">
                  <p:embed/>
                </p:oleObj>
              </mc:Choice>
              <mc:Fallback>
                <p:oleObj name="数式" r:id="rId3" imgW="290808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666750"/>
                        <a:ext cx="504507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4831" r="30157" b="8013"/>
          <a:stretch/>
        </p:blipFill>
        <p:spPr bwMode="auto">
          <a:xfrm>
            <a:off x="2667000" y="152400"/>
            <a:ext cx="6124302" cy="6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B. P. </a:t>
            </a:r>
            <a:r>
              <a:rPr lang="en-US" dirty="0" err="1" smtClean="0">
                <a:latin typeface="+mj-lt"/>
              </a:rPr>
              <a:t>Pandy</a:t>
            </a:r>
            <a:r>
              <a:rPr lang="en-US" dirty="0" smtClean="0">
                <a:latin typeface="+mj-lt"/>
              </a:rPr>
              <a:t> and B. </a:t>
            </a:r>
            <a:r>
              <a:rPr lang="en-US" dirty="0" err="1" smtClean="0">
                <a:latin typeface="+mj-lt"/>
              </a:rPr>
              <a:t>Dayal</a:t>
            </a:r>
            <a:r>
              <a:rPr lang="en-US" dirty="0" smtClean="0">
                <a:latin typeface="+mj-lt"/>
              </a:rPr>
              <a:t>, J. Phys. C. Solid State Phys. </a:t>
            </a:r>
            <a:r>
              <a:rPr lang="en-US" b="1" dirty="0" smtClean="0">
                <a:latin typeface="+mj-lt"/>
              </a:rPr>
              <a:t>6</a:t>
            </a:r>
            <a:r>
              <a:rPr lang="en-US" dirty="0" smtClean="0">
                <a:latin typeface="+mj-lt"/>
              </a:rPr>
              <a:t> 2943 (1973)</a:t>
            </a:r>
          </a:p>
        </p:txBody>
      </p:sp>
    </p:spTree>
    <p:extLst>
      <p:ext uri="{BB962C8B-B14F-4D97-AF65-F5344CB8AC3E}">
        <p14:creationId xmlns:p14="http://schemas.microsoft.com/office/powerpoint/2010/main" val="14392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364" t="19115" r="14834" b="1928"/>
          <a:stretch/>
        </p:blipFill>
        <p:spPr>
          <a:xfrm>
            <a:off x="705853" y="280670"/>
            <a:ext cx="8077200" cy="598043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1000" y="5638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88" t="20120" r="3297" b="9457"/>
          <a:stretch/>
        </p:blipFill>
        <p:spPr>
          <a:xfrm>
            <a:off x="665747" y="457200"/>
            <a:ext cx="8001000" cy="5334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99747" y="1997075"/>
            <a:ext cx="2667000" cy="23463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Motivation for studying small oscillations – many interacting systems have stable and meta-stable configurations which are well approximated by: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2105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479167"/>
              </p:ext>
            </p:extLst>
          </p:nvPr>
        </p:nvGraphicFramePr>
        <p:xfrm>
          <a:off x="638174" y="1336675"/>
          <a:ext cx="7820026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9" name="数式" r:id="rId4" imgW="3454200" imgH="520560" progId="Equation.3">
                  <p:embed/>
                </p:oleObj>
              </mc:Choice>
              <mc:Fallback>
                <p:oleObj name="数式" r:id="rId4" imgW="345420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174" y="1336675"/>
                        <a:ext cx="7820026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8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297683"/>
              </p:ext>
            </p:extLst>
          </p:nvPr>
        </p:nvGraphicFramePr>
        <p:xfrm>
          <a:off x="491780" y="3429000"/>
          <a:ext cx="8118820" cy="857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0" name="Equation" r:id="rId3" imgW="5410080" imgH="571320" progId="Equation.DSMT4">
                  <p:embed/>
                </p:oleObj>
              </mc:Choice>
              <mc:Fallback>
                <p:oleObj name="Equation" r:id="rId3" imgW="54100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80" y="3429000"/>
                        <a:ext cx="8118820" cy="857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3400" y="304800"/>
            <a:ext cx="6061308" cy="2527300"/>
            <a:chOff x="533400" y="457200"/>
            <a:chExt cx="6061308" cy="2527300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457200"/>
              <a:ext cx="6061308" cy="2527300"/>
              <a:chOff x="533400" y="457200"/>
              <a:chExt cx="6061308" cy="25273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33400" y="45720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Example – linear molecule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939508" y="1054863"/>
                <a:ext cx="5655200" cy="1189028"/>
                <a:chOff x="939508" y="1054863"/>
                <a:chExt cx="5655200" cy="118902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2022274" y="114309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Oval 20"/>
                <p:cNvSpPr/>
                <p:nvPr/>
              </p:nvSpPr>
              <p:spPr>
                <a:xfrm>
                  <a:off x="5497428" y="112380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939508" y="114309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325949" y="1282012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48909" y="1054863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4" name="Straight Arrow Connector 13"/>
              <p:cNvCxnSpPr/>
              <p:nvPr/>
            </p:nvCxnSpPr>
            <p:spPr>
              <a:xfrm>
                <a:off x="1275226" y="2514600"/>
                <a:ext cx="47737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9976172"/>
                  </p:ext>
                </p:extLst>
              </p:nvPr>
            </p:nvGraphicFramePr>
            <p:xfrm>
              <a:off x="1371600" y="2454275"/>
              <a:ext cx="4016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711" name="数式" r:id="rId6" imgW="177480" imgH="228600" progId="Equation.3">
                      <p:embed/>
                    </p:oleObj>
                  </mc:Choice>
                  <mc:Fallback>
                    <p:oleObj name="数式" r:id="rId6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1600" y="2454275"/>
                            <a:ext cx="4016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3344176"/>
                  </p:ext>
                </p:extLst>
              </p:nvPr>
            </p:nvGraphicFramePr>
            <p:xfrm>
              <a:off x="3560763" y="2438400"/>
              <a:ext cx="401637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712" name="数式" r:id="rId8" imgW="177480" imgH="228600" progId="Equation.3">
                      <p:embed/>
                    </p:oleObj>
                  </mc:Choice>
                  <mc:Fallback>
                    <p:oleObj name="数式" r:id="rId8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0763" y="2438400"/>
                            <a:ext cx="401637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9814152"/>
                  </p:ext>
                </p:extLst>
              </p:nvPr>
            </p:nvGraphicFramePr>
            <p:xfrm>
              <a:off x="5867400" y="2438400"/>
              <a:ext cx="401637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713" name="数式" r:id="rId10" imgW="177480" imgH="241200" progId="Equation.3">
                      <p:embed/>
                    </p:oleObj>
                  </mc:Choice>
                  <mc:Fallback>
                    <p:oleObj name="数式" r:id="rId10" imgW="1774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67400" y="2438400"/>
                            <a:ext cx="401637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TextBox 7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3429000" y="2362200"/>
            <a:ext cx="477374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91200" y="2362200"/>
            <a:ext cx="477374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14600" y="23241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36237"/>
              </p:ext>
            </p:extLst>
          </p:nvPr>
        </p:nvGraphicFramePr>
        <p:xfrm>
          <a:off x="990600" y="376237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4" name="Equation" r:id="rId4" imgW="5079960" imgH="1536480" progId="Equation.DSMT4">
                  <p:embed/>
                </p:oleObj>
              </mc:Choice>
              <mc:Fallback>
                <p:oleObj name="Equation" r:id="rId4" imgW="50799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376237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429" y="40341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V(</a:t>
            </a:r>
            <a:r>
              <a:rPr lang="en-US" sz="2400" i="1" dirty="0" err="1" smtClean="0">
                <a:latin typeface="+mj-lt"/>
              </a:rPr>
              <a:t>x,y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6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Potential 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8454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347449"/>
              </p:ext>
            </p:extLst>
          </p:nvPr>
        </p:nvGraphicFramePr>
        <p:xfrm>
          <a:off x="4463197" y="1709738"/>
          <a:ext cx="3928901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5" name="Equation" r:id="rId3" imgW="2234880" imgH="914400" progId="Equation.DSMT4">
                  <p:embed/>
                </p:oleObj>
              </mc:Choice>
              <mc:Fallback>
                <p:oleObj name="Equation" r:id="rId3" imgW="2234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97" y="1709738"/>
                        <a:ext cx="3928901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443562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64"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71111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5"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97004"/>
              </p:ext>
            </p:extLst>
          </p:nvPr>
        </p:nvGraphicFramePr>
        <p:xfrm>
          <a:off x="609600" y="838200"/>
          <a:ext cx="63722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3"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3722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611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10956</TotalTime>
  <Words>424</Words>
  <Application>Microsoft Office PowerPoint</Application>
  <PresentationFormat>On-screen Show (4:3)</PresentationFormat>
  <Paragraphs>119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595</cp:revision>
  <cp:lastPrinted>2014-10-01T13:07:27Z</cp:lastPrinted>
  <dcterms:created xsi:type="dcterms:W3CDTF">2012-01-10T18:32:24Z</dcterms:created>
  <dcterms:modified xsi:type="dcterms:W3CDTF">2014-10-01T14:59:42Z</dcterms:modified>
</cp:coreProperties>
</file>