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75" r:id="rId12"/>
    <p:sldId id="364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3" d="100"/>
          <a:sy n="53" d="100"/>
        </p:scale>
        <p:origin x="14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hysicsclassroom.com/class/waves/u10l1c.cf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11" Type="http://schemas.openxmlformats.org/officeDocument/2006/relationships/image" Target="../media/image31.wmf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28.wmf"/><Relationship Id="rId9" Type="http://schemas.openxmlformats.org/officeDocument/2006/relationships/image" Target="../media/image35.png"/><Relationship Id="rId1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0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89153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Finish reading Chapter 4 and start reading 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Linear versus non-linear oscillators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Coupled motion of extended systems; relationship to continuum models &amp; wave equation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693072"/>
              </p:ext>
            </p:extLst>
          </p:nvPr>
        </p:nvGraphicFramePr>
        <p:xfrm>
          <a:off x="1495926" y="990600"/>
          <a:ext cx="3652837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4" name="Equation" r:id="rId3" imgW="2781000" imgH="1231560" progId="Equation.DSMT4">
                  <p:embed/>
                </p:oleObj>
              </mc:Choice>
              <mc:Fallback>
                <p:oleObj name="Equation" r:id="rId3" imgW="2781000" imgH="1231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926" y="990600"/>
                        <a:ext cx="3652837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4572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Duffing</a:t>
            </a:r>
            <a:r>
              <a:rPr lang="en-US" sz="2400" dirty="0" smtClean="0">
                <a:latin typeface="+mj-lt"/>
              </a:rPr>
              <a:t> oscillator -- continued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2819400"/>
            <a:ext cx="7574280" cy="304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43600" y="4267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c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4752" y="2951460"/>
            <a:ext cx="2776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Plot for  </a:t>
            </a:r>
            <a:r>
              <a:rPr lang="en-US" sz="2400" dirty="0" smtClean="0">
                <a:latin typeface="Symbol" panose="05050102010706020507" pitchFamily="18" charset="2"/>
              </a:rPr>
              <a:t>w</a:t>
            </a:r>
            <a:r>
              <a:rPr lang="en-US" sz="2400" dirty="0" smtClean="0">
                <a:latin typeface="+mj-lt"/>
              </a:rPr>
              <a:t>=2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211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186370" name="Picture 2" descr="http://www.physicsclassroom.com/class/waves/u10l1c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189" y="3962400"/>
            <a:ext cx="3960495" cy="176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6372" name="Picture 4" descr="http://www.physicsclassroom.com/class/waves/u10l1c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3704177" cy="1447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228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Returning to linear case;     continuum limit --</a:t>
            </a:r>
          </a:p>
          <a:p>
            <a:r>
              <a:rPr lang="en-US" sz="2400" dirty="0" smtClean="0">
                <a:latin typeface="+mj-lt"/>
              </a:rPr>
              <a:t>Longitudinal </a:t>
            </a:r>
            <a:r>
              <a:rPr lang="en-US" sz="2400" dirty="0" smtClean="0">
                <a:latin typeface="+mj-lt"/>
              </a:rPr>
              <a:t>versus transverse vibrations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Images from web page:</a:t>
            </a:r>
          </a:p>
          <a:p>
            <a:r>
              <a:rPr lang="en-US" sz="2400" dirty="0">
                <a:latin typeface="+mj-lt"/>
              </a:rPr>
              <a:t>           </a:t>
            </a:r>
            <a:r>
              <a:rPr lang="en-US" sz="2000" dirty="0">
                <a:latin typeface="+mj-lt"/>
                <a:hlinkClick r:id="rId4"/>
              </a:rPr>
              <a:t>http://www.physicsclassroom.com/class/waves/u10l1c.cfm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2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228600" y="609600"/>
            <a:ext cx="8645576" cy="1944333"/>
            <a:chOff x="228600" y="1032805"/>
            <a:chExt cx="8645576" cy="1944333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618544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649" name="数式" r:id="rId3" imgW="241200" imgH="241200" progId="Equation.3">
                    <p:embed/>
                  </p:oleObj>
                </mc:Choice>
                <mc:Fallback>
                  <p:oleObj name="数式" r:id="rId3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566166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650" name="数式" r:id="rId5" imgW="177480" imgH="241200" progId="Equation.3">
                    <p:embed/>
                  </p:oleObj>
                </mc:Choice>
                <mc:Fallback>
                  <p:oleObj name="数式" r:id="rId5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3390054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651" name="数式" r:id="rId7" imgW="241200" imgH="241200" progId="Equation.3">
                    <p:embed/>
                  </p:oleObj>
                </mc:Choice>
                <mc:Fallback>
                  <p:oleObj name="数式" r:id="rId7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Longitudinal case: a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723863"/>
              </p:ext>
            </p:extLst>
          </p:nvPr>
        </p:nvGraphicFramePr>
        <p:xfrm>
          <a:off x="3927475" y="3473450"/>
          <a:ext cx="2587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52" name="数式" r:id="rId10" imgW="114120" imgH="215640" progId="Equation.3">
                  <p:embed/>
                </p:oleObj>
              </mc:Choice>
              <mc:Fallback>
                <p:oleObj name="数式" r:id="rId10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475" y="3473450"/>
                        <a:ext cx="2587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360632"/>
              </p:ext>
            </p:extLst>
          </p:nvPr>
        </p:nvGraphicFramePr>
        <p:xfrm>
          <a:off x="152400" y="2514600"/>
          <a:ext cx="5618163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53" name="数式" r:id="rId12" imgW="2489040" imgH="431640" progId="Equation.3">
                  <p:embed/>
                </p:oleObj>
              </mc:Choice>
              <mc:Fallback>
                <p:oleObj name="数式" r:id="rId12" imgW="248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514600"/>
                        <a:ext cx="5618163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825760"/>
              </p:ext>
            </p:extLst>
          </p:nvPr>
        </p:nvGraphicFramePr>
        <p:xfrm>
          <a:off x="114300" y="3352800"/>
          <a:ext cx="3725863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54" name="数式" r:id="rId14" imgW="1650960" imgH="406080" progId="Equation.3">
                  <p:embed/>
                </p:oleObj>
              </mc:Choice>
              <mc:Fallback>
                <p:oleObj name="数式" r:id="rId14" imgW="165096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3352800"/>
                        <a:ext cx="3725863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237259"/>
              </p:ext>
            </p:extLst>
          </p:nvPr>
        </p:nvGraphicFramePr>
        <p:xfrm>
          <a:off x="152400" y="4038600"/>
          <a:ext cx="7194550" cy="240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55" name="数式" r:id="rId16" imgW="3187440" imgH="1066680" progId="Equation.3">
                  <p:embed/>
                </p:oleObj>
              </mc:Choice>
              <mc:Fallback>
                <p:oleObj name="数式" r:id="rId16" imgW="3187440" imgH="1066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38600"/>
                        <a:ext cx="7194550" cy="240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4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460001"/>
              </p:ext>
            </p:extLst>
          </p:nvPr>
        </p:nvGraphicFramePr>
        <p:xfrm>
          <a:off x="685800" y="258763"/>
          <a:ext cx="62484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63" name="数式" r:id="rId3" imgW="2768400" imgH="1295280" progId="Equation.3">
                  <p:embed/>
                </p:oleObj>
              </mc:Choice>
              <mc:Fallback>
                <p:oleObj name="数式" r:id="rId3" imgW="2768400" imgH="1295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8763"/>
                        <a:ext cx="6248400" cy="292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Up Arrow 5"/>
          <p:cNvSpPr/>
          <p:nvPr/>
        </p:nvSpPr>
        <p:spPr>
          <a:xfrm rot="20104234">
            <a:off x="4013530" y="2713658"/>
            <a:ext cx="4572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0" y="3254527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system parameter with units of (velocity)</a:t>
            </a:r>
            <a:r>
              <a:rPr lang="en-US" sz="2400" baseline="30000" dirty="0" smtClean="0">
                <a:latin typeface="+mj-lt"/>
              </a:rPr>
              <a:t>2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149760"/>
              </p:ext>
            </p:extLst>
          </p:nvPr>
        </p:nvGraphicFramePr>
        <p:xfrm>
          <a:off x="1139825" y="4373563"/>
          <a:ext cx="5187950" cy="240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64" name="数式" r:id="rId5" imgW="2298600" imgH="1066680" progId="Equation.3">
                  <p:embed/>
                </p:oleObj>
              </mc:Choice>
              <mc:Fallback>
                <p:oleObj name="数式" r:id="rId5" imgW="2298600" imgH="1066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373563"/>
                        <a:ext cx="5187950" cy="240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349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172124"/>
              </p:ext>
            </p:extLst>
          </p:nvPr>
        </p:nvGraphicFramePr>
        <p:xfrm>
          <a:off x="685800" y="4114800"/>
          <a:ext cx="3897313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41" name="数式" r:id="rId3" imgW="1726920" imgH="825480" progId="Equation.3">
                  <p:embed/>
                </p:oleObj>
              </mc:Choice>
              <mc:Fallback>
                <p:oleObj name="数式" r:id="rId3" imgW="1726920" imgH="825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14800"/>
                        <a:ext cx="3897313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57200" y="1562594"/>
            <a:ext cx="6477000" cy="3695206"/>
            <a:chOff x="457200" y="267194"/>
            <a:chExt cx="6477000" cy="3695206"/>
          </a:xfrm>
        </p:grpSpPr>
        <p:sp>
          <p:nvSpPr>
            <p:cNvPr id="6" name="Arc 5"/>
            <p:cNvSpPr/>
            <p:nvPr/>
          </p:nvSpPr>
          <p:spPr>
            <a:xfrm>
              <a:off x="1066800" y="533400"/>
              <a:ext cx="4953000" cy="3429000"/>
            </a:xfrm>
            <a:prstGeom prst="arc">
              <a:avLst>
                <a:gd name="adj1" fmla="val 10733049"/>
                <a:gd name="adj2" fmla="val 19772954"/>
              </a:avLst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457200" y="267194"/>
              <a:ext cx="6477000" cy="1998973"/>
              <a:chOff x="457200" y="267194"/>
              <a:chExt cx="6477000" cy="1998973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457200" y="2266167"/>
                <a:ext cx="6477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V="1">
                <a:off x="1981200" y="914400"/>
                <a:ext cx="0" cy="135176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V="1">
                <a:off x="2362200" y="728859"/>
                <a:ext cx="0" cy="151904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2819400" y="609600"/>
                <a:ext cx="0" cy="165656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2362200" y="609600"/>
                <a:ext cx="457200" cy="119259"/>
              </a:xfrm>
              <a:prstGeom prst="straightConnector1">
                <a:avLst/>
              </a:prstGeom>
              <a:ln w="25400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1905000" y="762000"/>
                <a:ext cx="457200" cy="152400"/>
              </a:xfrm>
              <a:prstGeom prst="straightConnector1">
                <a:avLst/>
              </a:prstGeom>
              <a:ln w="25400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2971800" y="1359450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m(</a:t>
                </a:r>
                <a:r>
                  <a:rPr lang="en-US" sz="2400" dirty="0" err="1" smtClean="0"/>
                  <a:t>x,t</a:t>
                </a:r>
                <a:r>
                  <a:rPr lang="en-US" sz="2400" dirty="0" smtClean="0"/>
                  <a:t>)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362200" y="267194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t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457200" y="381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Transverse displacement:</a:t>
            </a:r>
          </a:p>
        </p:txBody>
      </p:sp>
    </p:spTree>
    <p:extLst>
      <p:ext uri="{BB962C8B-B14F-4D97-AF65-F5344CB8AC3E}">
        <p14:creationId xmlns:p14="http://schemas.microsoft.com/office/powerpoint/2010/main" val="420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45367"/>
              </p:ext>
            </p:extLst>
          </p:nvPr>
        </p:nvGraphicFramePr>
        <p:xfrm>
          <a:off x="1371600" y="887412"/>
          <a:ext cx="6850063" cy="513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61" name="数式" r:id="rId3" imgW="3035160" imgH="2273040" progId="Equation.3">
                  <p:embed/>
                </p:oleObj>
              </mc:Choice>
              <mc:Fallback>
                <p:oleObj name="数式" r:id="rId3" imgW="3035160" imgH="227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887412"/>
                        <a:ext cx="6850063" cy="513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86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9408"/>
              </p:ext>
            </p:extLst>
          </p:nvPr>
        </p:nvGraphicFramePr>
        <p:xfrm>
          <a:off x="990600" y="533400"/>
          <a:ext cx="6907213" cy="55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84" name="数式" r:id="rId3" imgW="3060360" imgH="2450880" progId="Equation.3">
                  <p:embed/>
                </p:oleObj>
              </mc:Choice>
              <mc:Fallback>
                <p:oleObj name="数式" r:id="rId3" imgW="3060360" imgH="2450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"/>
                        <a:ext cx="6907213" cy="553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3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777858"/>
              </p:ext>
            </p:extLst>
          </p:nvPr>
        </p:nvGraphicFramePr>
        <p:xfrm>
          <a:off x="1371600" y="533400"/>
          <a:ext cx="6303963" cy="349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08" name="数式" r:id="rId3" imgW="2793960" imgH="1549080" progId="Equation.3">
                  <p:embed/>
                </p:oleObj>
              </mc:Choice>
              <mc:Fallback>
                <p:oleObj name="数式" r:id="rId3" imgW="2793960" imgH="1549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33400"/>
                        <a:ext cx="6303963" cy="349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353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926081"/>
              </p:ext>
            </p:extLst>
          </p:nvPr>
        </p:nvGraphicFramePr>
        <p:xfrm>
          <a:off x="552450" y="392112"/>
          <a:ext cx="8439150" cy="593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32" name="数式" r:id="rId3" imgW="4127400" imgH="2920680" progId="Equation.3">
                  <p:embed/>
                </p:oleObj>
              </mc:Choice>
              <mc:Fallback>
                <p:oleObj name="数式" r:id="rId3" imgW="4127400" imgH="2920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392112"/>
                        <a:ext cx="8439150" cy="593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40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564554"/>
              </p:ext>
            </p:extLst>
          </p:nvPr>
        </p:nvGraphicFramePr>
        <p:xfrm>
          <a:off x="685800" y="76200"/>
          <a:ext cx="7062788" cy="649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52" name="数式" r:id="rId3" imgW="3454200" imgH="3200400" progId="Equation.3">
                  <p:embed/>
                </p:oleObj>
              </mc:Choice>
              <mc:Fallback>
                <p:oleObj name="数式" r:id="rId3" imgW="3454200" imgH="320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"/>
                        <a:ext cx="7062788" cy="649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3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2364" t="19115" r="14834" b="1928"/>
          <a:stretch/>
        </p:blipFill>
        <p:spPr>
          <a:xfrm>
            <a:off x="705853" y="280670"/>
            <a:ext cx="8077200" cy="598043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81000" y="5943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778215"/>
              </p:ext>
            </p:extLst>
          </p:nvPr>
        </p:nvGraphicFramePr>
        <p:xfrm>
          <a:off x="304800" y="609600"/>
          <a:ext cx="846455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76" name="数式" r:id="rId3" imgW="4140000" imgH="1041120" progId="Equation.3">
                  <p:embed/>
                </p:oleObj>
              </mc:Choice>
              <mc:Fallback>
                <p:oleObj name="数式" r:id="rId3" imgW="4140000" imgH="1041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09600"/>
                        <a:ext cx="8464550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46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135901"/>
              </p:ext>
            </p:extLst>
          </p:nvPr>
        </p:nvGraphicFramePr>
        <p:xfrm>
          <a:off x="152400" y="338138"/>
          <a:ext cx="8880475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7" name="数式" r:id="rId3" imgW="4343400" imgH="1447560" progId="Equation.3">
                  <p:embed/>
                </p:oleObj>
              </mc:Choice>
              <mc:Fallback>
                <p:oleObj name="数式" r:id="rId3" imgW="43434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8138"/>
                        <a:ext cx="8880475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052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204502"/>
              </p:ext>
            </p:extLst>
          </p:nvPr>
        </p:nvGraphicFramePr>
        <p:xfrm>
          <a:off x="457200" y="381000"/>
          <a:ext cx="7967662" cy="453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70" name="数式" r:id="rId3" imgW="3530520" imgH="2006280" progId="Equation.3">
                  <p:embed/>
                </p:oleObj>
              </mc:Choice>
              <mc:Fallback>
                <p:oleObj name="数式" r:id="rId3" imgW="3530520" imgH="2006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7967662" cy="453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880479"/>
              </p:ext>
            </p:extLst>
          </p:nvPr>
        </p:nvGraphicFramePr>
        <p:xfrm>
          <a:off x="609600" y="4876800"/>
          <a:ext cx="7537450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71" name="数式" r:id="rId5" imgW="3340080" imgH="672840" progId="Equation.3">
                  <p:embed/>
                </p:oleObj>
              </mc:Choice>
              <mc:Fallback>
                <p:oleObj name="数式" r:id="rId5" imgW="3340080" imgH="672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76800"/>
                        <a:ext cx="7537450" cy="151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120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769754"/>
              </p:ext>
            </p:extLst>
          </p:nvPr>
        </p:nvGraphicFramePr>
        <p:xfrm>
          <a:off x="100013" y="266700"/>
          <a:ext cx="8683625" cy="476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9" name="数式" r:id="rId3" imgW="3848040" imgH="2108160" progId="Equation.3">
                  <p:embed/>
                </p:oleObj>
              </mc:Choice>
              <mc:Fallback>
                <p:oleObj name="数式" r:id="rId3" imgW="3848040" imgH="2108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266700"/>
                        <a:ext cx="8683625" cy="476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636083"/>
              </p:ext>
            </p:extLst>
          </p:nvPr>
        </p:nvGraphicFramePr>
        <p:xfrm>
          <a:off x="2012950" y="5407025"/>
          <a:ext cx="472916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0" name="数式" r:id="rId5" imgW="2095200" imgH="203040" progId="Equation.3">
                  <p:embed/>
                </p:oleObj>
              </mc:Choice>
              <mc:Fallback>
                <p:oleObj name="数式" r:id="rId5" imgW="2095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5407025"/>
                        <a:ext cx="472916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18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1986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524000"/>
            <a:ext cx="86487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4175"/>
              </p:ext>
            </p:extLst>
          </p:nvPr>
        </p:nvGraphicFramePr>
        <p:xfrm>
          <a:off x="2590800" y="457200"/>
          <a:ext cx="326707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69" name="数式" r:id="rId4" imgW="1447560" imgH="393480" progId="Equation.3">
                  <p:embed/>
                </p:oleObj>
              </mc:Choice>
              <mc:Fallback>
                <p:oleObj name="数式" r:id="rId4" imgW="14475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57200"/>
                        <a:ext cx="326707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29200" y="5334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415744"/>
              </p:ext>
            </p:extLst>
          </p:nvPr>
        </p:nvGraphicFramePr>
        <p:xfrm>
          <a:off x="8094663" y="3459480"/>
          <a:ext cx="80168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70" name="数式" r:id="rId6" imgW="355320" imgH="177480" progId="Equation.3">
                  <p:embed/>
                </p:oleObj>
              </mc:Choice>
              <mc:Fallback>
                <p:oleObj name="数式" r:id="rId6" imgW="35532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4663" y="3459480"/>
                        <a:ext cx="80168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943024"/>
              </p:ext>
            </p:extLst>
          </p:nvPr>
        </p:nvGraphicFramePr>
        <p:xfrm>
          <a:off x="7391400" y="4495800"/>
          <a:ext cx="80168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71" name="数式" r:id="rId8" imgW="355320" imgH="177480" progId="Equation.3">
                  <p:embed/>
                </p:oleObj>
              </mc:Choice>
              <mc:Fallback>
                <p:oleObj name="数式" r:id="rId8" imgW="355320" imgH="177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495800"/>
                        <a:ext cx="80168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384465"/>
              </p:ext>
            </p:extLst>
          </p:nvPr>
        </p:nvGraphicFramePr>
        <p:xfrm>
          <a:off x="7543800" y="2057400"/>
          <a:ext cx="80168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72" name="数式" r:id="rId10" imgW="355320" imgH="177480" progId="Equation.3">
                  <p:embed/>
                </p:oleObj>
              </mc:Choice>
              <mc:Fallback>
                <p:oleObj name="数式" r:id="rId10" imgW="355320" imgH="177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057400"/>
                        <a:ext cx="80168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5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054919"/>
              </p:ext>
            </p:extLst>
          </p:nvPr>
        </p:nvGraphicFramePr>
        <p:xfrm>
          <a:off x="609600" y="381000"/>
          <a:ext cx="5100637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2" name="数式" r:id="rId3" imgW="2260440" imgH="1117440" progId="Equation.3">
                  <p:embed/>
                </p:oleObj>
              </mc:Choice>
              <mc:Fallback>
                <p:oleObj name="数式" r:id="rId3" imgW="226044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5100637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967233"/>
              </p:ext>
            </p:extLst>
          </p:nvPr>
        </p:nvGraphicFramePr>
        <p:xfrm>
          <a:off x="882650" y="2981325"/>
          <a:ext cx="455612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3" name="数式" r:id="rId5" imgW="2019240" imgH="1168200" progId="Equation.3">
                  <p:embed/>
                </p:oleObj>
              </mc:Choice>
              <mc:Fallback>
                <p:oleObj name="数式" r:id="rId5" imgW="2019240" imgH="116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2981325"/>
                        <a:ext cx="4556125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199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66300"/>
              </p:ext>
            </p:extLst>
          </p:nvPr>
        </p:nvGraphicFramePr>
        <p:xfrm>
          <a:off x="381000" y="228600"/>
          <a:ext cx="469900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2" name="数式" r:id="rId3" imgW="2082600" imgH="457200" progId="Equation.3">
                  <p:embed/>
                </p:oleObj>
              </mc:Choice>
              <mc:Fallback>
                <p:oleObj name="数式" r:id="rId3" imgW="208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8600"/>
                        <a:ext cx="4699000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006143"/>
              </p:ext>
            </p:extLst>
          </p:nvPr>
        </p:nvGraphicFramePr>
        <p:xfrm>
          <a:off x="304800" y="1371600"/>
          <a:ext cx="455612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3" name="数式" r:id="rId5" imgW="2019240" imgH="1168200" progId="Equation.3">
                  <p:embed/>
                </p:oleObj>
              </mc:Choice>
              <mc:Fallback>
                <p:oleObj name="数式" r:id="rId5" imgW="201924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4556125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109433"/>
              </p:ext>
            </p:extLst>
          </p:nvPr>
        </p:nvGraphicFramePr>
        <p:xfrm>
          <a:off x="5029200" y="849313"/>
          <a:ext cx="3895725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4" name="数式" r:id="rId7" imgW="1726920" imgH="634680" progId="Equation.3">
                  <p:embed/>
                </p:oleObj>
              </mc:Choice>
              <mc:Fallback>
                <p:oleObj name="数式" r:id="rId7" imgW="1726920" imgH="634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849313"/>
                        <a:ext cx="3895725" cy="143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033164"/>
              </p:ext>
            </p:extLst>
          </p:nvPr>
        </p:nvGraphicFramePr>
        <p:xfrm>
          <a:off x="5311775" y="2895600"/>
          <a:ext cx="3178175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5" name="数式" r:id="rId9" imgW="1409400" imgH="406080" progId="Equation.3">
                  <p:embed/>
                </p:oleObj>
              </mc:Choice>
              <mc:Fallback>
                <p:oleObj name="数式" r:id="rId9" imgW="1409400" imgH="406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775" y="2895600"/>
                        <a:ext cx="3178175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859787"/>
              </p:ext>
            </p:extLst>
          </p:nvPr>
        </p:nvGraphicFramePr>
        <p:xfrm>
          <a:off x="644525" y="4071938"/>
          <a:ext cx="8299450" cy="232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6" name="Equation" r:id="rId11" imgW="6997680" imgH="1955520" progId="Equation.DSMT4">
                  <p:embed/>
                </p:oleObj>
              </mc:Choice>
              <mc:Fallback>
                <p:oleObj name="Equation" r:id="rId11" imgW="6997680" imgH="19555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4071938"/>
                        <a:ext cx="8299450" cy="232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82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79510"/>
              </p:ext>
            </p:extLst>
          </p:nvPr>
        </p:nvGraphicFramePr>
        <p:xfrm>
          <a:off x="381000" y="228600"/>
          <a:ext cx="469900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18" name="数式" r:id="rId3" imgW="2082600" imgH="457200" progId="Equation.3">
                  <p:embed/>
                </p:oleObj>
              </mc:Choice>
              <mc:Fallback>
                <p:oleObj name="数式" r:id="rId3" imgW="208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8600"/>
                        <a:ext cx="4699000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58432"/>
              </p:ext>
            </p:extLst>
          </p:nvPr>
        </p:nvGraphicFramePr>
        <p:xfrm>
          <a:off x="519113" y="2201863"/>
          <a:ext cx="4125912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19" name="数式" r:id="rId5" imgW="1828800" imgH="431640" progId="Equation.3">
                  <p:embed/>
                </p:oleObj>
              </mc:Choice>
              <mc:Fallback>
                <p:oleObj name="数式" r:id="rId5" imgW="1828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01863"/>
                        <a:ext cx="4125912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841164"/>
              </p:ext>
            </p:extLst>
          </p:nvPr>
        </p:nvGraphicFramePr>
        <p:xfrm>
          <a:off x="5029200" y="849313"/>
          <a:ext cx="3895725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20" name="数式" r:id="rId7" imgW="1726920" imgH="634680" progId="Equation.3">
                  <p:embed/>
                </p:oleObj>
              </mc:Choice>
              <mc:Fallback>
                <p:oleObj name="数式" r:id="rId7" imgW="1726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849313"/>
                        <a:ext cx="3895725" cy="143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876176"/>
              </p:ext>
            </p:extLst>
          </p:nvPr>
        </p:nvGraphicFramePr>
        <p:xfrm>
          <a:off x="304800" y="3505200"/>
          <a:ext cx="8704817" cy="258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21" name="Equation" r:id="rId9" imgW="6997680" imgH="2070000" progId="Equation.DSMT4">
                  <p:embed/>
                </p:oleObj>
              </mc:Choice>
              <mc:Fallback>
                <p:oleObj name="Equation" r:id="rId9" imgW="6997680" imgH="2070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05200"/>
                        <a:ext cx="8704817" cy="258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53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178538"/>
              </p:ext>
            </p:extLst>
          </p:nvPr>
        </p:nvGraphicFramePr>
        <p:xfrm>
          <a:off x="381000" y="152400"/>
          <a:ext cx="8135938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5" name="数式" r:id="rId3" imgW="3606480" imgH="685800" progId="Equation.3">
                  <p:embed/>
                </p:oleObj>
              </mc:Choice>
              <mc:Fallback>
                <p:oleObj name="数式" r:id="rId3" imgW="36064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"/>
                        <a:ext cx="8135938" cy="155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399505"/>
              </p:ext>
            </p:extLst>
          </p:nvPr>
        </p:nvGraphicFramePr>
        <p:xfrm>
          <a:off x="1447800" y="1676400"/>
          <a:ext cx="6705600" cy="479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6" name="Equation" r:id="rId5" imgW="5105160" imgH="3644640" progId="Equation.DSMT4">
                  <p:embed/>
                </p:oleObj>
              </mc:Choice>
              <mc:Fallback>
                <p:oleObj name="Equation" r:id="rId5" imgW="5105160" imgH="3644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6705600" cy="479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127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12886</TotalTime>
  <Words>291</Words>
  <Application>Microsoft Office PowerPoint</Application>
  <PresentationFormat>On-screen Show (4:3)</PresentationFormat>
  <Paragraphs>88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645</cp:revision>
  <cp:lastPrinted>2014-10-03T08:40:29Z</cp:lastPrinted>
  <dcterms:created xsi:type="dcterms:W3CDTF">2012-01-10T18:32:24Z</dcterms:created>
  <dcterms:modified xsi:type="dcterms:W3CDTF">2014-10-03T08:40:44Z</dcterms:modified>
</cp:coreProperties>
</file>