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75" r:id="rId4"/>
    <p:sldId id="364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3" d="100"/>
          <a:sy n="53" d="100"/>
        </p:scale>
        <p:origin x="14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10/5/2014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hysicsclassroom.com/class/waves/u10l1c.cf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9" Type="http://schemas.openxmlformats.org/officeDocument/2006/relationships/image" Target="../media/image11.png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1" y="0"/>
            <a:ext cx="891539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18: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Finish reading Chapter 4 and start reading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Coupled </a:t>
            </a:r>
            <a:r>
              <a:rPr lang="en-US" sz="2800" b="1" dirty="0" smtClean="0">
                <a:solidFill>
                  <a:schemeClr val="folHlink"/>
                </a:solidFill>
              </a:rPr>
              <a:t>motion of extended systems; relationship to continuum models &amp; wave </a:t>
            </a:r>
            <a:r>
              <a:rPr lang="en-US" sz="2800" b="1" dirty="0" smtClean="0">
                <a:solidFill>
                  <a:schemeClr val="folHlink"/>
                </a:solidFill>
              </a:rPr>
              <a:t>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Analytic methods for solving Sturm-</a:t>
            </a:r>
            <a:r>
              <a:rPr lang="en-US" sz="2800" b="1" dirty="0" err="1" smtClean="0">
                <a:solidFill>
                  <a:schemeClr val="folHlink"/>
                </a:solidFill>
              </a:rPr>
              <a:t>Liouville</a:t>
            </a:r>
            <a:r>
              <a:rPr lang="en-US" sz="2800" b="1" dirty="0" smtClean="0">
                <a:solidFill>
                  <a:schemeClr val="folHlink"/>
                </a:solidFill>
              </a:rPr>
              <a:t> equations</a:t>
            </a:r>
            <a:endParaRPr lang="en-US" sz="28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3926081"/>
              </p:ext>
            </p:extLst>
          </p:nvPr>
        </p:nvGraphicFramePr>
        <p:xfrm>
          <a:off x="552450" y="392112"/>
          <a:ext cx="8439150" cy="593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46" name="数式" r:id="rId3" imgW="4127400" imgH="2920680" progId="Equation.3">
                  <p:embed/>
                </p:oleObj>
              </mc:Choice>
              <mc:Fallback>
                <p:oleObj name="数式" r:id="rId3" imgW="4127400" imgH="2920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392112"/>
                        <a:ext cx="8439150" cy="593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40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564554"/>
              </p:ext>
            </p:extLst>
          </p:nvPr>
        </p:nvGraphicFramePr>
        <p:xfrm>
          <a:off x="685800" y="76200"/>
          <a:ext cx="7062788" cy="649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565" name="数式" r:id="rId3" imgW="3454200" imgH="3200400" progId="Equation.3">
                  <p:embed/>
                </p:oleObj>
              </mc:Choice>
              <mc:Fallback>
                <p:oleObj name="数式" r:id="rId3" imgW="3454200" imgH="320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76200"/>
                        <a:ext cx="7062788" cy="649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39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778215"/>
              </p:ext>
            </p:extLst>
          </p:nvPr>
        </p:nvGraphicFramePr>
        <p:xfrm>
          <a:off x="304800" y="609600"/>
          <a:ext cx="846455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89" name="数式" r:id="rId3" imgW="4140000" imgH="1041120" progId="Equation.3">
                  <p:embed/>
                </p:oleObj>
              </mc:Choice>
              <mc:Fallback>
                <p:oleObj name="数式" r:id="rId3" imgW="414000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09600"/>
                        <a:ext cx="846455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46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135901"/>
              </p:ext>
            </p:extLst>
          </p:nvPr>
        </p:nvGraphicFramePr>
        <p:xfrm>
          <a:off x="152400" y="338138"/>
          <a:ext cx="8880475" cy="293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0" name="数式" r:id="rId3" imgW="4343400" imgH="1447560" progId="Equation.3">
                  <p:embed/>
                </p:oleObj>
              </mc:Choice>
              <mc:Fallback>
                <p:oleObj name="数式" r:id="rId3" imgW="434340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38138"/>
                        <a:ext cx="8880475" cy="293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052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076311"/>
              </p:ext>
            </p:extLst>
          </p:nvPr>
        </p:nvGraphicFramePr>
        <p:xfrm>
          <a:off x="184150" y="304800"/>
          <a:ext cx="8731250" cy="1579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3" name="Equation" r:id="rId3" imgW="5130720" imgH="927000" progId="Equation.DSMT4">
                  <p:embed/>
                </p:oleObj>
              </mc:Choice>
              <mc:Fallback>
                <p:oleObj name="Equation" r:id="rId3" imgW="513072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" y="304800"/>
                        <a:ext cx="8731250" cy="1579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653769"/>
              </p:ext>
            </p:extLst>
          </p:nvPr>
        </p:nvGraphicFramePr>
        <p:xfrm>
          <a:off x="609600" y="1884136"/>
          <a:ext cx="6745472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4" name="Equation" r:id="rId5" imgW="4203360" imgH="1638000" progId="Equation.DSMT4">
                  <p:embed/>
                </p:oleObj>
              </mc:Choice>
              <mc:Fallback>
                <p:oleObj name="Equation" r:id="rId5" imgW="4203360" imgH="1638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" y="1884136"/>
                        <a:ext cx="6745472" cy="262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380420"/>
              </p:ext>
            </p:extLst>
          </p:nvPr>
        </p:nvGraphicFramePr>
        <p:xfrm>
          <a:off x="1874136" y="4513036"/>
          <a:ext cx="5060064" cy="167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5" name="Equation" r:id="rId7" imgW="2869920" imgH="952200" progId="Equation.DSMT4">
                  <p:embed/>
                </p:oleObj>
              </mc:Choice>
              <mc:Fallback>
                <p:oleObj name="Equation" r:id="rId7" imgW="28699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74136" y="4513036"/>
                        <a:ext cx="5060064" cy="167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82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355816"/>
              </p:ext>
            </p:extLst>
          </p:nvPr>
        </p:nvGraphicFramePr>
        <p:xfrm>
          <a:off x="877888" y="381000"/>
          <a:ext cx="7119937" cy="139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6" name="Equation" r:id="rId3" imgW="5130720" imgH="1002960" progId="Equation.DSMT4">
                  <p:embed/>
                </p:oleObj>
              </mc:Choice>
              <mc:Fallback>
                <p:oleObj name="Equation" r:id="rId3" imgW="513072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7888" y="381000"/>
                        <a:ext cx="7119937" cy="1392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794717"/>
              </p:ext>
            </p:extLst>
          </p:nvPr>
        </p:nvGraphicFramePr>
        <p:xfrm>
          <a:off x="627062" y="1905000"/>
          <a:ext cx="7983538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47" name="Equation" r:id="rId5" imgW="5752800" imgH="2070000" progId="Equation.DSMT4">
                  <p:embed/>
                </p:oleObj>
              </mc:Choice>
              <mc:Fallback>
                <p:oleObj name="Equation" r:id="rId5" imgW="575280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7062" y="1905000"/>
                        <a:ext cx="7983538" cy="2873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7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707611"/>
              </p:ext>
            </p:extLst>
          </p:nvPr>
        </p:nvGraphicFramePr>
        <p:xfrm>
          <a:off x="609600" y="152400"/>
          <a:ext cx="8077200" cy="2101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2" name="Equation" r:id="rId3" imgW="6159240" imgH="1612800" progId="Equation.DSMT4">
                  <p:embed/>
                </p:oleObj>
              </mc:Choice>
              <mc:Fallback>
                <p:oleObj name="Equation" r:id="rId3" imgW="6159240" imgH="16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52400"/>
                        <a:ext cx="8077200" cy="21015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585714"/>
              </p:ext>
            </p:extLst>
          </p:nvPr>
        </p:nvGraphicFramePr>
        <p:xfrm>
          <a:off x="1098550" y="2414588"/>
          <a:ext cx="4921250" cy="284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3" name="Equation" r:id="rId5" imgW="3581280" imgH="2070000" progId="Equation.DSMT4">
                  <p:embed/>
                </p:oleObj>
              </mc:Choice>
              <mc:Fallback>
                <p:oleObj name="Equation" r:id="rId5" imgW="3581280" imgH="2070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8550" y="2414588"/>
                        <a:ext cx="4921250" cy="284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767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28322"/>
              </p:ext>
            </p:extLst>
          </p:nvPr>
        </p:nvGraphicFramePr>
        <p:xfrm>
          <a:off x="768350" y="228600"/>
          <a:ext cx="6013450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8" name="Equation" r:id="rId3" imgW="4584600" imgH="2031840" progId="Equation.DSMT4">
                  <p:embed/>
                </p:oleObj>
              </mc:Choice>
              <mc:Fallback>
                <p:oleObj name="Equation" r:id="rId3" imgW="4584600" imgH="2031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228600"/>
                        <a:ext cx="6013450" cy="264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57673"/>
              </p:ext>
            </p:extLst>
          </p:nvPr>
        </p:nvGraphicFramePr>
        <p:xfrm>
          <a:off x="1143000" y="3048000"/>
          <a:ext cx="373538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89" name="Equation" r:id="rId5" imgW="2717640" imgH="647640" progId="Equation.DSMT4">
                  <p:embed/>
                </p:oleObj>
              </mc:Choice>
              <mc:Fallback>
                <p:oleObj name="Equation" r:id="rId5" imgW="2717640" imgH="647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3048000"/>
                        <a:ext cx="3735387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511967"/>
              </p:ext>
            </p:extLst>
          </p:nvPr>
        </p:nvGraphicFramePr>
        <p:xfrm>
          <a:off x="1219200" y="4205287"/>
          <a:ext cx="6927850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90" name="Equation" r:id="rId7" imgW="5041800" imgH="1320480" progId="Equation.DSMT4">
                  <p:embed/>
                </p:oleObj>
              </mc:Choice>
              <mc:Fallback>
                <p:oleObj name="Equation" r:id="rId7" imgW="504180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9200" y="4205287"/>
                        <a:ext cx="6927850" cy="181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53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initial profile  --   </a:t>
            </a:r>
            <a:r>
              <a:rPr lang="en-US" sz="2400" i="1" dirty="0" smtClean="0">
                <a:latin typeface="Symbol" panose="05050102010706020507" pitchFamily="18" charset="2"/>
              </a:rPr>
              <a:t>f</a:t>
            </a:r>
            <a:r>
              <a:rPr lang="en-US" sz="2400" i="1" dirty="0" smtClean="0">
                <a:latin typeface="+mj-lt"/>
              </a:rPr>
              <a:t>(x</a:t>
            </a:r>
            <a:r>
              <a:rPr lang="en-US" sz="2400" dirty="0" smtClean="0">
                <a:latin typeface="+mj-lt"/>
              </a:rPr>
              <a:t>):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538" y="609600"/>
            <a:ext cx="6515862" cy="259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3772" y="3886200"/>
            <a:ext cx="6701409" cy="2514600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213503"/>
              </p:ext>
            </p:extLst>
          </p:nvPr>
        </p:nvGraphicFramePr>
        <p:xfrm>
          <a:off x="469900" y="3231344"/>
          <a:ext cx="5321300" cy="807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1" name="Equation" r:id="rId5" imgW="4101840" imgH="622080" progId="Equation.DSMT4">
                  <p:embed/>
                </p:oleObj>
              </mc:Choice>
              <mc:Fallback>
                <p:oleObj name="Equation" r:id="rId5" imgW="410184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900" y="3231344"/>
                        <a:ext cx="5321300" cy="807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10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1000" y="5729037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3750" t="17969" r="31458"/>
          <a:stretch/>
        </p:blipFill>
        <p:spPr>
          <a:xfrm>
            <a:off x="914400" y="319523"/>
            <a:ext cx="7515271" cy="600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186370" name="Picture 2" descr="http://www.physicsclassroom.com/class/waves/u10l1c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189" y="3962400"/>
            <a:ext cx="3960495" cy="1760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372" name="Picture 4" descr="http://www.physicsclassroom.com/class/waves/u10l1c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05000"/>
            <a:ext cx="3704177" cy="144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228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Returning to linear case;     continuum limit --</a:t>
            </a:r>
          </a:p>
          <a:p>
            <a:r>
              <a:rPr lang="en-US" sz="2400" dirty="0" smtClean="0">
                <a:latin typeface="+mj-lt"/>
              </a:rPr>
              <a:t>Longitudinal versus transverse vibrations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Images from web page:</a:t>
            </a:r>
          </a:p>
          <a:p>
            <a:r>
              <a:rPr lang="en-US" sz="2400" dirty="0">
                <a:latin typeface="+mj-lt"/>
              </a:rPr>
              <a:t>           </a:t>
            </a:r>
            <a:r>
              <a:rPr lang="en-US" sz="2000" dirty="0">
                <a:latin typeface="+mj-lt"/>
                <a:hlinkClick r:id="rId4"/>
              </a:rPr>
              <a:t>http://www.physicsclassroom.com/class/waves/u10l1c.cfm</a:t>
            </a:r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72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609600"/>
            <a:ext cx="8645576" cy="1944333"/>
            <a:chOff x="228600" y="1032805"/>
            <a:chExt cx="8645576" cy="1944333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618544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740" name="数式" r:id="rId3" imgW="241200" imgH="241200" progId="Equation.3">
                    <p:embed/>
                  </p:oleObj>
                </mc:Choice>
                <mc:Fallback>
                  <p:oleObj name="数式" r:id="rId3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566166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741" name="数式" r:id="rId5" imgW="177480" imgH="241200" progId="Equation.3">
                    <p:embed/>
                  </p:oleObj>
                </mc:Choice>
                <mc:Fallback>
                  <p:oleObj name="数式" r:id="rId5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3390054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742" name="数式" r:id="rId7" imgW="241200" imgH="241200" progId="Equation.3">
                    <p:embed/>
                  </p:oleObj>
                </mc:Choice>
                <mc:Fallback>
                  <p:oleObj name="数式" r:id="rId7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Longitudinal case: a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723863"/>
              </p:ext>
            </p:extLst>
          </p:nvPr>
        </p:nvGraphicFramePr>
        <p:xfrm>
          <a:off x="3927475" y="3473450"/>
          <a:ext cx="2587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3" name="数式" r:id="rId10" imgW="114120" imgH="215640" progId="Equation.3">
                  <p:embed/>
                </p:oleObj>
              </mc:Choice>
              <mc:Fallback>
                <p:oleObj name="数式" r:id="rId10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5" y="3473450"/>
                        <a:ext cx="2587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360632"/>
              </p:ext>
            </p:extLst>
          </p:nvPr>
        </p:nvGraphicFramePr>
        <p:xfrm>
          <a:off x="152400" y="2514600"/>
          <a:ext cx="5618163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4" name="数式" r:id="rId12" imgW="2489040" imgH="431640" progId="Equation.3">
                  <p:embed/>
                </p:oleObj>
              </mc:Choice>
              <mc:Fallback>
                <p:oleObj name="数式" r:id="rId12" imgW="248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514600"/>
                        <a:ext cx="5618163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825760"/>
              </p:ext>
            </p:extLst>
          </p:nvPr>
        </p:nvGraphicFramePr>
        <p:xfrm>
          <a:off x="114300" y="3352800"/>
          <a:ext cx="3725863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5" name="数式" r:id="rId14" imgW="1650960" imgH="406080" progId="Equation.3">
                  <p:embed/>
                </p:oleObj>
              </mc:Choice>
              <mc:Fallback>
                <p:oleObj name="数式" r:id="rId14" imgW="165096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3352800"/>
                        <a:ext cx="3725863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237259"/>
              </p:ext>
            </p:extLst>
          </p:nvPr>
        </p:nvGraphicFramePr>
        <p:xfrm>
          <a:off x="152400" y="4038600"/>
          <a:ext cx="7194550" cy="240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6" name="数式" r:id="rId16" imgW="3187440" imgH="1066680" progId="Equation.3">
                  <p:embed/>
                </p:oleObj>
              </mc:Choice>
              <mc:Fallback>
                <p:oleObj name="数式" r:id="rId16" imgW="318744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38600"/>
                        <a:ext cx="7194550" cy="240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4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460001"/>
              </p:ext>
            </p:extLst>
          </p:nvPr>
        </p:nvGraphicFramePr>
        <p:xfrm>
          <a:off x="685800" y="258763"/>
          <a:ext cx="62484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89" name="数式" r:id="rId3" imgW="2768400" imgH="1295280" progId="Equation.3">
                  <p:embed/>
                </p:oleObj>
              </mc:Choice>
              <mc:Fallback>
                <p:oleObj name="数式" r:id="rId3" imgW="2768400" imgH="1295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8763"/>
                        <a:ext cx="6248400" cy="292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Up Arrow 5"/>
          <p:cNvSpPr/>
          <p:nvPr/>
        </p:nvSpPr>
        <p:spPr>
          <a:xfrm rot="20104234">
            <a:off x="4013530" y="2713658"/>
            <a:ext cx="457200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0" y="3254527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system parameter with units of (velocity)</a:t>
            </a:r>
            <a:r>
              <a:rPr lang="en-US" sz="2400" baseline="30000" dirty="0" smtClean="0">
                <a:latin typeface="+mj-lt"/>
              </a:rPr>
              <a:t>2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4149760"/>
              </p:ext>
            </p:extLst>
          </p:nvPr>
        </p:nvGraphicFramePr>
        <p:xfrm>
          <a:off x="1139825" y="4373563"/>
          <a:ext cx="5187950" cy="240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90" name="数式" r:id="rId5" imgW="2298600" imgH="1066680" progId="Equation.3">
                  <p:embed/>
                </p:oleObj>
              </mc:Choice>
              <mc:Fallback>
                <p:oleObj name="数式" r:id="rId5" imgW="2298600" imgH="1066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4373563"/>
                        <a:ext cx="5187950" cy="240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49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172124"/>
              </p:ext>
            </p:extLst>
          </p:nvPr>
        </p:nvGraphicFramePr>
        <p:xfrm>
          <a:off x="685800" y="4114800"/>
          <a:ext cx="3897313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54" name="数式" r:id="rId3" imgW="1726920" imgH="825480" progId="Equation.3">
                  <p:embed/>
                </p:oleObj>
              </mc:Choice>
              <mc:Fallback>
                <p:oleObj name="数式" r:id="rId3" imgW="1726920" imgH="825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14800"/>
                        <a:ext cx="3897313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57200" y="1562594"/>
            <a:ext cx="6477000" cy="3695206"/>
            <a:chOff x="457200" y="267194"/>
            <a:chExt cx="6477000" cy="3695206"/>
          </a:xfrm>
        </p:grpSpPr>
        <p:sp>
          <p:nvSpPr>
            <p:cNvPr id="6" name="Arc 5"/>
            <p:cNvSpPr/>
            <p:nvPr/>
          </p:nvSpPr>
          <p:spPr>
            <a:xfrm>
              <a:off x="1066800" y="533400"/>
              <a:ext cx="4953000" cy="3429000"/>
            </a:xfrm>
            <a:prstGeom prst="arc">
              <a:avLst>
                <a:gd name="adj1" fmla="val 10733049"/>
                <a:gd name="adj2" fmla="val 19772954"/>
              </a:avLst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457200" y="267194"/>
              <a:ext cx="6477000" cy="1998973"/>
              <a:chOff x="457200" y="267194"/>
              <a:chExt cx="6477000" cy="1998973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457200" y="2266167"/>
                <a:ext cx="64770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1981200" y="914400"/>
                <a:ext cx="0" cy="13517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V="1">
                <a:off x="2362200" y="728859"/>
                <a:ext cx="0" cy="1519041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2819400" y="609600"/>
                <a:ext cx="0" cy="165656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 flipV="1">
                <a:off x="2362200" y="609600"/>
                <a:ext cx="457200" cy="119259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 flipH="1">
                <a:off x="1905000" y="762000"/>
                <a:ext cx="457200" cy="152400"/>
              </a:xfrm>
              <a:prstGeom prst="straightConnector1">
                <a:avLst/>
              </a:prstGeom>
              <a:ln w="25400">
                <a:solidFill>
                  <a:srgbClr val="92D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2971800" y="1359450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m(</a:t>
                </a:r>
                <a:r>
                  <a:rPr lang="en-US" sz="2400" dirty="0" err="1" smtClean="0"/>
                  <a:t>x,t</a:t>
                </a:r>
                <a:r>
                  <a:rPr lang="en-US" sz="2400" dirty="0" smtClean="0"/>
                  <a:t>)</a:t>
                </a:r>
                <a:endParaRPr lang="en-US" sz="2400" dirty="0" smtClean="0">
                  <a:latin typeface="Symbol" pitchFamily="18" charset="2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362200" y="267194"/>
                <a:ext cx="1143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Symbol" pitchFamily="18" charset="2"/>
                  </a:rPr>
                  <a:t>t</a:t>
                </a:r>
              </a:p>
            </p:txBody>
          </p:sp>
        </p:grpSp>
      </p:grpSp>
      <p:sp>
        <p:nvSpPr>
          <p:cNvPr id="31" name="TextBox 30"/>
          <p:cNvSpPr txBox="1"/>
          <p:nvPr/>
        </p:nvSpPr>
        <p:spPr>
          <a:xfrm>
            <a:off x="457200" y="38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Transverse displacement:</a:t>
            </a:r>
          </a:p>
        </p:txBody>
      </p:sp>
    </p:spTree>
    <p:extLst>
      <p:ext uri="{BB962C8B-B14F-4D97-AF65-F5344CB8AC3E}">
        <p14:creationId xmlns:p14="http://schemas.microsoft.com/office/powerpoint/2010/main" val="4204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45367"/>
              </p:ext>
            </p:extLst>
          </p:nvPr>
        </p:nvGraphicFramePr>
        <p:xfrm>
          <a:off x="1371600" y="887412"/>
          <a:ext cx="6850063" cy="513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74" name="数式" r:id="rId3" imgW="3035160" imgH="2273040" progId="Equation.3">
                  <p:embed/>
                </p:oleObj>
              </mc:Choice>
              <mc:Fallback>
                <p:oleObj name="数式" r:id="rId3" imgW="3035160" imgH="227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887412"/>
                        <a:ext cx="6850063" cy="513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8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9408"/>
              </p:ext>
            </p:extLst>
          </p:nvPr>
        </p:nvGraphicFramePr>
        <p:xfrm>
          <a:off x="990600" y="533400"/>
          <a:ext cx="6907213" cy="55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97" name="数式" r:id="rId3" imgW="3060360" imgH="2450880" progId="Equation.3">
                  <p:embed/>
                </p:oleObj>
              </mc:Choice>
              <mc:Fallback>
                <p:oleObj name="数式" r:id="rId3" imgW="3060360" imgH="2450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"/>
                        <a:ext cx="6907213" cy="553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3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10/06/2014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777858"/>
              </p:ext>
            </p:extLst>
          </p:nvPr>
        </p:nvGraphicFramePr>
        <p:xfrm>
          <a:off x="1371600" y="533400"/>
          <a:ext cx="6303963" cy="349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21" name="数式" r:id="rId3" imgW="2793960" imgH="1549080" progId="Equation.3">
                  <p:embed/>
                </p:oleObj>
              </mc:Choice>
              <mc:Fallback>
                <p:oleObj name="数式" r:id="rId3" imgW="279396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33400"/>
                        <a:ext cx="6303963" cy="349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53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13770</TotalTime>
  <Words>263</Words>
  <Application>Microsoft Office PowerPoint</Application>
  <PresentationFormat>On-screen Show (4:3)</PresentationFormat>
  <Paragraphs>76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657</cp:revision>
  <cp:lastPrinted>2014-10-06T13:28:53Z</cp:lastPrinted>
  <dcterms:created xsi:type="dcterms:W3CDTF">2012-01-10T18:32:24Z</dcterms:created>
  <dcterms:modified xsi:type="dcterms:W3CDTF">2014-10-06T15:30:40Z</dcterms:modified>
</cp:coreProperties>
</file>