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354" r:id="rId3"/>
    <p:sldId id="357" r:id="rId4"/>
    <p:sldId id="368" r:id="rId5"/>
    <p:sldId id="369" r:id="rId6"/>
    <p:sldId id="370" r:id="rId7"/>
    <p:sldId id="371" r:id="rId8"/>
    <p:sldId id="367" r:id="rId9"/>
    <p:sldId id="361" r:id="rId10"/>
    <p:sldId id="359" r:id="rId11"/>
    <p:sldId id="358" r:id="rId12"/>
    <p:sldId id="360" r:id="rId13"/>
    <p:sldId id="362" r:id="rId14"/>
    <p:sldId id="363" r:id="rId15"/>
    <p:sldId id="364" r:id="rId16"/>
    <p:sldId id="365" r:id="rId17"/>
    <p:sldId id="36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3" d="100"/>
          <a:sy n="53" d="100"/>
        </p:scale>
        <p:origin x="61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8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6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753" y="117693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Summary of mathematical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Sturm-</a:t>
            </a:r>
            <a:r>
              <a:rPr lang="en-US" sz="3200" b="1" dirty="0" err="1" smtClean="0">
                <a:solidFill>
                  <a:schemeClr val="folHlink"/>
                </a:solidFill>
              </a:rPr>
              <a:t>Liouville</a:t>
            </a:r>
            <a:r>
              <a:rPr lang="en-US" sz="3200" b="1" dirty="0" smtClean="0">
                <a:solidFill>
                  <a:schemeClr val="folHlink"/>
                </a:solidFill>
              </a:rPr>
              <a:t> equations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Green’s function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Laplace transform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smtClean="0">
                <a:solidFill>
                  <a:schemeClr val="folHlink"/>
                </a:solidFill>
              </a:rPr>
              <a:t>Contour integration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63123"/>
              </p:ext>
            </p:extLst>
          </p:nvPr>
        </p:nvGraphicFramePr>
        <p:xfrm>
          <a:off x="457200" y="2895600"/>
          <a:ext cx="7885113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84" name="数式" r:id="rId3" imgW="3492360" imgH="1091880" progId="Equation.3">
                  <p:embed/>
                </p:oleObj>
              </mc:Choice>
              <mc:Fallback>
                <p:oleObj name="数式" r:id="rId3" imgW="3492360" imgH="1091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95600"/>
                        <a:ext cx="7885113" cy="247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227877"/>
              </p:ext>
            </p:extLst>
          </p:nvPr>
        </p:nvGraphicFramePr>
        <p:xfrm>
          <a:off x="457200" y="9906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85" name="数式" r:id="rId5" imgW="3035160" imgH="660240" progId="Equation.3">
                  <p:embed/>
                </p:oleObj>
              </mc:Choice>
              <mc:Fallback>
                <p:oleObj name="数式" r:id="rId5" imgW="303516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9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63853"/>
              </p:ext>
            </p:extLst>
          </p:nvPr>
        </p:nvGraphicFramePr>
        <p:xfrm>
          <a:off x="661988" y="733425"/>
          <a:ext cx="6827837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3" name="数式" r:id="rId3" imgW="3517560" imgH="2793960" progId="Equation.3">
                  <p:embed/>
                </p:oleObj>
              </mc:Choice>
              <mc:Fallback>
                <p:oleObj name="数式" r:id="rId3" imgW="3517560" imgH="2793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733425"/>
                        <a:ext cx="6827837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0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17502"/>
              </p:ext>
            </p:extLst>
          </p:nvPr>
        </p:nvGraphicFramePr>
        <p:xfrm>
          <a:off x="654050" y="153987"/>
          <a:ext cx="8185150" cy="662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6" name="数式" r:id="rId3" imgW="4216320" imgH="3403440" progId="Equation.3">
                  <p:embed/>
                </p:oleObj>
              </mc:Choice>
              <mc:Fallback>
                <p:oleObj name="数式" r:id="rId3" imgW="4216320" imgH="3403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53987"/>
                        <a:ext cx="8185150" cy="662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44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1141" r="13094" b="57863"/>
          <a:stretch/>
        </p:blipFill>
        <p:spPr bwMode="auto">
          <a:xfrm>
            <a:off x="-13290" y="533400"/>
            <a:ext cx="9004890" cy="20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2536" r="14104" b="6398"/>
          <a:stretch/>
        </p:blipFill>
        <p:spPr bwMode="auto">
          <a:xfrm>
            <a:off x="-13290" y="2438400"/>
            <a:ext cx="8916254" cy="20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381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0" y="0"/>
            <a:ext cx="8921008" cy="49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66330"/>
              </p:ext>
            </p:extLst>
          </p:nvPr>
        </p:nvGraphicFramePr>
        <p:xfrm>
          <a:off x="990600" y="5029200"/>
          <a:ext cx="70469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4" name="数式" r:id="rId4" imgW="3670200" imgH="634680" progId="Equation.3">
                  <p:embed/>
                </p:oleObj>
              </mc:Choice>
              <mc:Fallback>
                <p:oleObj name="数式" r:id="rId4" imgW="36702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029200"/>
                        <a:ext cx="704697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20879"/>
              </p:ext>
            </p:extLst>
          </p:nvPr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0" name="数式" r:id="rId3" imgW="3657600" imgH="685800" progId="Equation.3">
                  <p:embed/>
                </p:oleObj>
              </mc:Choice>
              <mc:Fallback>
                <p:oleObj name="数式" r:id="rId3" imgW="3657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252216"/>
              </p:ext>
            </p:extLst>
          </p:nvPr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1" name="数式" r:id="rId5" imgW="2819160" imgH="1676160" progId="Equation.3">
                  <p:embed/>
                </p:oleObj>
              </mc:Choice>
              <mc:Fallback>
                <p:oleObj name="数式" r:id="rId5" imgW="2819160" imgH="1676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655123"/>
              </p:ext>
            </p:extLst>
          </p:nvPr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2" name="数式" r:id="rId7" imgW="2565360" imgH="939600" progId="Equation.3">
                  <p:embed/>
                </p:oleObj>
              </mc:Choice>
              <mc:Fallback>
                <p:oleObj name="数式" r:id="rId7" imgW="25653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5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05039"/>
              </p:ext>
            </p:extLst>
          </p:nvPr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8" name="数式" r:id="rId3" imgW="1676160" imgH="1180800" progId="Equation.3">
                  <p:embed/>
                </p:oleObj>
              </mc:Choice>
              <mc:Fallback>
                <p:oleObj name="数式" r:id="rId3" imgW="1676160" imgH="1180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12655"/>
              </p:ext>
            </p:extLst>
          </p:nvPr>
        </p:nvGraphicFramePr>
        <p:xfrm>
          <a:off x="663575" y="2722563"/>
          <a:ext cx="7366000" cy="375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9" name="数式" r:id="rId5" imgW="3416040" imgH="1930320" progId="Equation.3">
                  <p:embed/>
                </p:oleObj>
              </mc:Choice>
              <mc:Fallback>
                <p:oleObj name="数式" r:id="rId5" imgW="3416040" imgH="1930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722563"/>
                        <a:ext cx="7366000" cy="375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0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21921" y="5867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187" t="24110" r="14835" b="1376"/>
          <a:stretch/>
        </p:blipFill>
        <p:spPr>
          <a:xfrm>
            <a:off x="579121" y="279466"/>
            <a:ext cx="7985758" cy="58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equation  (assume all functions and constants are real):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21518"/>
              </p:ext>
            </p:extLst>
          </p:nvPr>
        </p:nvGraphicFramePr>
        <p:xfrm>
          <a:off x="389731" y="609600"/>
          <a:ext cx="8364538" cy="31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63" name="数式" r:id="rId3" imgW="4178160" imgH="1574640" progId="Equation.3">
                  <p:embed/>
                </p:oleObj>
              </mc:Choice>
              <mc:Fallback>
                <p:oleObj name="数式" r:id="rId3" imgW="4178160" imgH="1574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" y="609600"/>
                        <a:ext cx="8364538" cy="31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75439"/>
              </p:ext>
            </p:extLst>
          </p:nvPr>
        </p:nvGraphicFramePr>
        <p:xfrm>
          <a:off x="3759200" y="18796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64" name="Equation" r:id="rId5" imgW="914400" imgH="250560" progId="Equation.DSMT4">
                  <p:embed/>
                </p:oleObj>
              </mc:Choice>
              <mc:Fallback>
                <p:oleObj name="Equation" r:id="rId5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9200" y="18796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758815"/>
              </p:ext>
            </p:extLst>
          </p:nvPr>
        </p:nvGraphicFramePr>
        <p:xfrm>
          <a:off x="958516" y="4648200"/>
          <a:ext cx="5366084" cy="184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65" name="Equation" r:id="rId7" imgW="2844720" imgH="977760" progId="Equation.DSMT4">
                  <p:embed/>
                </p:oleObj>
              </mc:Choice>
              <mc:Fallback>
                <p:oleObj name="Equation" r:id="rId7" imgW="28447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8516" y="4648200"/>
                        <a:ext cx="5366084" cy="1844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768" y="3733800"/>
            <a:ext cx="8137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prove as a general property of the Sturm-</a:t>
            </a:r>
            <a:r>
              <a:rPr lang="en-US" sz="2400" dirty="0" err="1"/>
              <a:t>Liouville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system</a:t>
            </a:r>
            <a:r>
              <a:rPr lang="en-US" sz="2400" dirty="0"/>
              <a:t>, </a:t>
            </a:r>
            <a:r>
              <a:rPr lang="en-US" sz="2400" dirty="0" smtClean="0"/>
              <a:t>the </a:t>
            </a:r>
            <a:r>
              <a:rPr lang="en-US" sz="2400" dirty="0" err="1" smtClean="0"/>
              <a:t>eigenfunctions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(x) </a:t>
            </a:r>
            <a:r>
              <a:rPr lang="en-US" sz="2400" dirty="0" smtClean="0"/>
              <a:t>are </a:t>
            </a:r>
            <a:r>
              <a:rPr lang="en-US" sz="2400" dirty="0"/>
              <a:t>orthogonal</a:t>
            </a: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90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can be shown that for any reasonable function </a:t>
            </a:r>
            <a:r>
              <a:rPr lang="en-US" sz="2400" i="1" dirty="0" smtClean="0"/>
              <a:t>h(x)</a:t>
            </a:r>
            <a:r>
              <a:rPr lang="en-US" sz="2400" dirty="0" smtClean="0"/>
              <a:t>, </a:t>
            </a:r>
            <a:r>
              <a:rPr lang="en-US" sz="2400" dirty="0"/>
              <a:t>defined within the </a:t>
            </a:r>
            <a:r>
              <a:rPr lang="en-US" sz="2400" dirty="0" smtClean="0"/>
              <a:t>interval </a:t>
            </a:r>
            <a:r>
              <a:rPr lang="en-US" sz="2400" i="1" dirty="0" smtClean="0"/>
              <a:t>a &lt; x &lt;b</a:t>
            </a:r>
            <a:r>
              <a:rPr lang="en-US" sz="2400" dirty="0" smtClean="0"/>
              <a:t>, </a:t>
            </a:r>
            <a:r>
              <a:rPr lang="en-US" sz="2400" dirty="0"/>
              <a:t>we can expand that function as a linear </a:t>
            </a:r>
            <a:r>
              <a:rPr lang="en-US" sz="2400" dirty="0" smtClean="0"/>
              <a:t>combination of </a:t>
            </a:r>
            <a:r>
              <a:rPr lang="en-US" sz="2400" dirty="0"/>
              <a:t>the </a:t>
            </a:r>
            <a:r>
              <a:rPr lang="en-US" sz="2400" dirty="0" err="1"/>
              <a:t>eigenfunctions</a:t>
            </a:r>
            <a:r>
              <a:rPr lang="en-US" sz="2400" dirty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(x</a:t>
            </a:r>
            <a:r>
              <a:rPr lang="en-US" sz="2400" i="1" dirty="0"/>
              <a:t>)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19390"/>
              </p:ext>
            </p:extLst>
          </p:nvPr>
        </p:nvGraphicFramePr>
        <p:xfrm>
          <a:off x="725158" y="1731963"/>
          <a:ext cx="5370842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0" name="Equation" r:id="rId3" imgW="3657600" imgH="1155600" progId="Equation.DSMT4">
                  <p:embed/>
                </p:oleObj>
              </mc:Choice>
              <mc:Fallback>
                <p:oleObj name="Equation" r:id="rId3" imgW="365760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158" y="1731963"/>
                        <a:ext cx="5370842" cy="169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505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ideas lead to the notion that the set of </a:t>
            </a:r>
            <a:r>
              <a:rPr lang="en-US" sz="2400" dirty="0" err="1"/>
              <a:t>eigenfunctions</a:t>
            </a:r>
            <a:r>
              <a:rPr lang="en-US" sz="2400" dirty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(x)</a:t>
            </a:r>
            <a:r>
              <a:rPr lang="en-US" sz="2400" dirty="0"/>
              <a:t> </a:t>
            </a:r>
            <a:r>
              <a:rPr lang="en-US" sz="2400" dirty="0" smtClean="0"/>
              <a:t>form </a:t>
            </a:r>
            <a:r>
              <a:rPr lang="en-US" sz="2400" dirty="0"/>
              <a:t>a ``complete'' set in the sense of ``spanning'' the space </a:t>
            </a:r>
            <a:r>
              <a:rPr lang="en-US" sz="2400" dirty="0" smtClean="0"/>
              <a:t>of all </a:t>
            </a:r>
            <a:r>
              <a:rPr lang="en-US" sz="2400" dirty="0"/>
              <a:t>functions in the </a:t>
            </a:r>
            <a:r>
              <a:rPr lang="en-US" sz="2400" dirty="0" smtClean="0"/>
              <a:t>interval </a:t>
            </a:r>
          </a:p>
          <a:p>
            <a:r>
              <a:rPr lang="en-US" sz="2400" i="1" dirty="0" smtClean="0"/>
              <a:t>a </a:t>
            </a:r>
            <a:r>
              <a:rPr lang="en-US" sz="2400" i="1" dirty="0"/>
              <a:t>&lt; x &lt;</a:t>
            </a:r>
            <a:r>
              <a:rPr lang="en-US" sz="2400" i="1" dirty="0" smtClean="0"/>
              <a:t>b,</a:t>
            </a:r>
            <a:r>
              <a:rPr lang="en-US" sz="2400" dirty="0" smtClean="0"/>
              <a:t> as </a:t>
            </a:r>
            <a:r>
              <a:rPr lang="en-US" sz="2400" dirty="0"/>
              <a:t>summarized by </a:t>
            </a:r>
            <a:r>
              <a:rPr lang="en-US" sz="2400" dirty="0" smtClean="0"/>
              <a:t>the statement: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821611"/>
              </p:ext>
            </p:extLst>
          </p:nvPr>
        </p:nvGraphicFramePr>
        <p:xfrm>
          <a:off x="1219200" y="5105400"/>
          <a:ext cx="5334000" cy="115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1" name="Equation" r:id="rId5" imgW="2882880" imgH="622080" progId="Equation.DSMT4">
                  <p:embed/>
                </p:oleObj>
              </mc:Choice>
              <mc:Fallback>
                <p:oleObj name="Equation" r:id="rId5" imgW="28828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5105400"/>
                        <a:ext cx="5334000" cy="115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general, there are several techniques to determine the </a:t>
            </a:r>
            <a:r>
              <a:rPr lang="en-US" sz="2400" dirty="0" smtClean="0"/>
              <a:t>eigenvalues </a:t>
            </a:r>
            <a:r>
              <a:rPr lang="en-US" sz="2400" i="1" dirty="0" err="1" smtClean="0">
                <a:latin typeface="Symbol" panose="05050102010706020507" pitchFamily="18" charset="2"/>
              </a:rPr>
              <a:t>l</a:t>
            </a:r>
            <a:r>
              <a:rPr lang="en-US" sz="2400" i="1" baseline="-25000" dirty="0" err="1" smtClean="0"/>
              <a:t>n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 and </a:t>
            </a:r>
            <a:r>
              <a:rPr lang="en-US" sz="2400" dirty="0" err="1" smtClean="0"/>
              <a:t>eigenfunctions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(x)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When </a:t>
            </a:r>
            <a:r>
              <a:rPr lang="en-US" sz="2400" dirty="0"/>
              <a:t>it is not </a:t>
            </a:r>
            <a:r>
              <a:rPr lang="en-US" sz="2400" dirty="0" smtClean="0"/>
              <a:t>possible to </a:t>
            </a:r>
            <a:r>
              <a:rPr lang="en-US" sz="2400" dirty="0"/>
              <a:t>find the ``exact'' functions, there are several powerful </a:t>
            </a:r>
            <a:r>
              <a:rPr lang="en-US" sz="2400" dirty="0" smtClean="0"/>
              <a:t>approximation techniques</a:t>
            </a:r>
            <a:r>
              <a:rPr lang="en-US" sz="2400" dirty="0"/>
              <a:t>.    For example, the lowest eigenvalue can be </a:t>
            </a:r>
            <a:r>
              <a:rPr lang="en-US" sz="2400" dirty="0" smtClean="0"/>
              <a:t>approximated by </a:t>
            </a:r>
            <a:r>
              <a:rPr lang="en-US" sz="2400" dirty="0"/>
              <a:t>minimizing the function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91127"/>
              </p:ext>
            </p:extLst>
          </p:nvPr>
        </p:nvGraphicFramePr>
        <p:xfrm>
          <a:off x="1715199" y="2254347"/>
          <a:ext cx="2286000" cy="145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4" name="Equation" r:id="rId3" imgW="1295280" imgH="825480" progId="Equation.DSMT4">
                  <p:embed/>
                </p:oleObj>
              </mc:Choice>
              <mc:Fallback>
                <p:oleObj name="Equation" r:id="rId3" imgW="12952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5199" y="2254347"/>
                        <a:ext cx="2286000" cy="145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" y="3888441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</a:t>
            </a:r>
            <a:r>
              <a:rPr lang="en-US" sz="2400" dirty="0" smtClean="0"/>
              <a:t>         is </a:t>
            </a:r>
            <a:r>
              <a:rPr lang="en-US" sz="2400" dirty="0"/>
              <a:t>a variable function which satisfies the</a:t>
            </a:r>
          </a:p>
          <a:p>
            <a:r>
              <a:rPr lang="en-US" sz="2400" dirty="0"/>
              <a:t>correct boundary values.    The ``proof'' of this inequality is</a:t>
            </a:r>
          </a:p>
          <a:p>
            <a:r>
              <a:rPr lang="en-US" sz="2400" dirty="0"/>
              <a:t>based on the notion that </a:t>
            </a:r>
            <a:r>
              <a:rPr lang="en-US" sz="2400" dirty="0" smtClean="0"/>
              <a:t>       can </a:t>
            </a:r>
            <a:r>
              <a:rPr lang="en-US" sz="2400" dirty="0"/>
              <a:t>in </a:t>
            </a:r>
            <a:r>
              <a:rPr lang="en-US" sz="2400" dirty="0" smtClean="0"/>
              <a:t>principle </a:t>
            </a:r>
            <a:r>
              <a:rPr lang="en-US" sz="2400" dirty="0"/>
              <a:t>be expanded</a:t>
            </a:r>
          </a:p>
          <a:p>
            <a:r>
              <a:rPr lang="en-US" sz="2400" dirty="0"/>
              <a:t>in terms of the (unknown) exact </a:t>
            </a:r>
            <a:r>
              <a:rPr lang="en-US" sz="2400" dirty="0" err="1" smtClean="0"/>
              <a:t>eigenfunctions</a:t>
            </a:r>
            <a:r>
              <a:rPr lang="en-US" sz="2400" dirty="0" smtClean="0"/>
              <a:t>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i="1" dirty="0"/>
              <a:t>(x</a:t>
            </a:r>
            <a:r>
              <a:rPr lang="en-US" sz="2400" i="1" dirty="0" smtClean="0"/>
              <a:t>):</a:t>
            </a:r>
          </a:p>
          <a:p>
            <a:r>
              <a:rPr lang="en-US" sz="2400" dirty="0" smtClean="0"/>
              <a:t>                                   where </a:t>
            </a:r>
            <a:r>
              <a:rPr lang="en-US" sz="2400" dirty="0"/>
              <a:t>the coefficients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can </a:t>
            </a:r>
            <a:r>
              <a:rPr lang="en-US" sz="2400" dirty="0"/>
              <a:t>be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assumed </a:t>
            </a:r>
            <a:r>
              <a:rPr lang="en-US" sz="2400" dirty="0"/>
              <a:t>to be </a:t>
            </a:r>
            <a:r>
              <a:rPr lang="en-US" sz="2400" dirty="0" smtClean="0"/>
              <a:t>real.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850109"/>
              </p:ext>
            </p:extLst>
          </p:nvPr>
        </p:nvGraphicFramePr>
        <p:xfrm>
          <a:off x="1433157" y="3951941"/>
          <a:ext cx="548043" cy="39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5" name="Equation" r:id="rId5" imgW="444240" imgH="317160" progId="Equation.DSMT4">
                  <p:embed/>
                </p:oleObj>
              </mc:Choice>
              <mc:Fallback>
                <p:oleObj name="Equation" r:id="rId5" imgW="444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3157" y="3951941"/>
                        <a:ext cx="548043" cy="39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951276"/>
              </p:ext>
            </p:extLst>
          </p:nvPr>
        </p:nvGraphicFramePr>
        <p:xfrm>
          <a:off x="3719157" y="4637741"/>
          <a:ext cx="548043" cy="39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6" name="Equation" r:id="rId7" imgW="444240" imgH="317160" progId="Equation.DSMT4">
                  <p:embed/>
                </p:oleObj>
              </mc:Choice>
              <mc:Fallback>
                <p:oleObj name="Equation" r:id="rId7" imgW="444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9157" y="4637741"/>
                        <a:ext cx="548043" cy="39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18756"/>
              </p:ext>
            </p:extLst>
          </p:nvPr>
        </p:nvGraphicFramePr>
        <p:xfrm>
          <a:off x="457199" y="5334000"/>
          <a:ext cx="2641591" cy="76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7" name="Equation" r:id="rId8" imgW="1701720" imgH="495000" progId="Equation.DSMT4">
                  <p:embed/>
                </p:oleObj>
              </mc:Choice>
              <mc:Fallback>
                <p:oleObj name="Equation" r:id="rId8" imgW="17017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199" y="5334000"/>
                        <a:ext cx="2641591" cy="768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82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Estimation of the lowest eigenvalue – continued:</a:t>
            </a:r>
          </a:p>
          <a:p>
            <a:endParaRPr lang="en-US" sz="2400" dirty="0" smtClean="0"/>
          </a:p>
          <a:p>
            <a:r>
              <a:rPr lang="en-US" sz="2400" dirty="0" smtClean="0"/>
              <a:t>From the </a:t>
            </a:r>
            <a:r>
              <a:rPr lang="en-US" sz="2400" dirty="0" err="1" smtClean="0"/>
              <a:t>eigenfunction</a:t>
            </a:r>
            <a:r>
              <a:rPr lang="en-US" sz="2400" dirty="0" smtClean="0"/>
              <a:t> </a:t>
            </a:r>
            <a:r>
              <a:rPr lang="en-US" sz="2400" dirty="0"/>
              <a:t>equation, we know that 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700966"/>
              </p:ext>
            </p:extLst>
          </p:nvPr>
        </p:nvGraphicFramePr>
        <p:xfrm>
          <a:off x="704488" y="1524000"/>
          <a:ext cx="737271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0" name="Equation" r:id="rId3" imgW="4381200" imgH="495000" progId="Equation.DSMT4">
                  <p:embed/>
                </p:oleObj>
              </mc:Choice>
              <mc:Fallback>
                <p:oleObj name="Equation" r:id="rId3" imgW="43812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488" y="1524000"/>
                        <a:ext cx="737271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2404" y="234139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It follows that: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790288"/>
              </p:ext>
            </p:extLst>
          </p:nvPr>
        </p:nvGraphicFramePr>
        <p:xfrm>
          <a:off x="704488" y="2743200"/>
          <a:ext cx="7111846" cy="9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1" name="Equation" r:id="rId5" imgW="4089240" imgH="558720" progId="Equation.DSMT4">
                  <p:embed/>
                </p:oleObj>
              </mc:Choice>
              <mc:Fallback>
                <p:oleObj name="Equation" r:id="rId5" imgW="40892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488" y="2743200"/>
                        <a:ext cx="7111846" cy="9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75743"/>
              </p:ext>
            </p:extLst>
          </p:nvPr>
        </p:nvGraphicFramePr>
        <p:xfrm>
          <a:off x="761999" y="3657600"/>
          <a:ext cx="5821131" cy="129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2" name="Equation" r:id="rId7" imgW="3949560" imgH="876240" progId="Equation.DSMT4">
                  <p:embed/>
                </p:oleObj>
              </mc:Choice>
              <mc:Fallback>
                <p:oleObj name="Equation" r:id="rId7" imgW="394956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999" y="3657600"/>
                        <a:ext cx="5821131" cy="129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256868"/>
              </p:ext>
            </p:extLst>
          </p:nvPr>
        </p:nvGraphicFramePr>
        <p:xfrm>
          <a:off x="914400" y="5029200"/>
          <a:ext cx="4953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3" name="Equation" r:id="rId9" imgW="3962160" imgH="965160" progId="Equation.DSMT4">
                  <p:embed/>
                </p:oleObj>
              </mc:Choice>
              <mc:Fallback>
                <p:oleObj name="Equation" r:id="rId9" imgW="396216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5029200"/>
                        <a:ext cx="49530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99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Rayleigh-Ritz method of estimating the lowest eigenvalue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149893"/>
              </p:ext>
            </p:extLst>
          </p:nvPr>
        </p:nvGraphicFramePr>
        <p:xfrm>
          <a:off x="1532021" y="1219200"/>
          <a:ext cx="2286000" cy="145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0" name="Equation" r:id="rId3" imgW="1295280" imgH="825480" progId="Equation.DSMT4">
                  <p:embed/>
                </p:oleObj>
              </mc:Choice>
              <mc:Fallback>
                <p:oleObj name="Equation" r:id="rId3" imgW="12952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021" y="1219200"/>
                        <a:ext cx="2286000" cy="145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966" t="52217" r="2980" b="11248"/>
          <a:stretch/>
        </p:blipFill>
        <p:spPr>
          <a:xfrm>
            <a:off x="213348" y="2819400"/>
            <a:ext cx="8717304" cy="2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5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Recap:     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equation: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337385"/>
              </p:ext>
            </p:extLst>
          </p:nvPr>
        </p:nvGraphicFramePr>
        <p:xfrm>
          <a:off x="398462" y="575803"/>
          <a:ext cx="8364538" cy="31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8" name="数式" r:id="rId3" imgW="4178160" imgH="1574640" progId="Equation.3">
                  <p:embed/>
                </p:oleObj>
              </mc:Choice>
              <mc:Fallback>
                <p:oleObj name="数式" r:id="rId3" imgW="417816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" y="575803"/>
                        <a:ext cx="8364538" cy="31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807818"/>
              </p:ext>
            </p:extLst>
          </p:nvPr>
        </p:nvGraphicFramePr>
        <p:xfrm>
          <a:off x="304800" y="3808138"/>
          <a:ext cx="7543800" cy="26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9" name="数式" r:id="rId5" imgW="3886200" imgH="1371600" progId="Equation.3">
                  <p:embed/>
                </p:oleObj>
              </mc:Choice>
              <mc:Fallback>
                <p:oleObj name="数式" r:id="rId5" imgW="38862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08138"/>
                        <a:ext cx="7543800" cy="266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2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25665"/>
              </p:ext>
            </p:extLst>
          </p:nvPr>
        </p:nvGraphicFramePr>
        <p:xfrm>
          <a:off x="457200" y="192087"/>
          <a:ext cx="6794500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6" name="数式" r:id="rId3" imgW="3009600" imgH="1396800" progId="Equation.3">
                  <p:embed/>
                </p:oleObj>
              </mc:Choice>
              <mc:Fallback>
                <p:oleObj name="数式" r:id="rId3" imgW="300960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087"/>
                        <a:ext cx="6794500" cy="316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27229"/>
              </p:ext>
            </p:extLst>
          </p:nvPr>
        </p:nvGraphicFramePr>
        <p:xfrm>
          <a:off x="377825" y="3643313"/>
          <a:ext cx="7970838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7" name="数式" r:id="rId5" imgW="3530520" imgH="1104840" progId="Equation.3">
                  <p:embed/>
                </p:oleObj>
              </mc:Choice>
              <mc:Fallback>
                <p:oleObj name="数式" r:id="rId5" imgW="353052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643313"/>
                        <a:ext cx="7970838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3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13009</TotalTime>
  <Words>431</Words>
  <Application>Microsoft Office PowerPoint</Application>
  <PresentationFormat>On-screen Show (4:3)</PresentationFormat>
  <Paragraphs>84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Office Theme</vt:lpstr>
      <vt:lpstr>数式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668</cp:revision>
  <cp:lastPrinted>2014-10-10T04:21:41Z</cp:lastPrinted>
  <dcterms:created xsi:type="dcterms:W3CDTF">2012-01-10T18:32:24Z</dcterms:created>
  <dcterms:modified xsi:type="dcterms:W3CDTF">2014-10-10T04:22:19Z</dcterms:modified>
</cp:coreProperties>
</file>