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96" r:id="rId2"/>
    <p:sldId id="354" r:id="rId3"/>
    <p:sldId id="357" r:id="rId4"/>
    <p:sldId id="369" r:id="rId5"/>
    <p:sldId id="368" r:id="rId6"/>
    <p:sldId id="367" r:id="rId7"/>
    <p:sldId id="361" r:id="rId8"/>
    <p:sldId id="359" r:id="rId9"/>
    <p:sldId id="358" r:id="rId10"/>
    <p:sldId id="360" r:id="rId11"/>
    <p:sldId id="362" r:id="rId12"/>
    <p:sldId id="363" r:id="rId13"/>
    <p:sldId id="364" r:id="rId14"/>
    <p:sldId id="365" r:id="rId15"/>
    <p:sldId id="366" r:id="rId16"/>
    <p:sldId id="370" r:id="rId1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60"/>
  </p:normalViewPr>
  <p:slideViewPr>
    <p:cSldViewPr>
      <p:cViewPr varScale="1">
        <p:scale>
          <a:sx n="53" d="100"/>
          <a:sy n="53" d="100"/>
        </p:scale>
        <p:origin x="1408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10/12/2014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982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74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769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10/13/2014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711  Fall 2014 -- Lecture 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7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4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2753" y="117693"/>
            <a:ext cx="8229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</a:t>
            </a:r>
            <a:r>
              <a:rPr lang="en-US" sz="3200" b="1" dirty="0"/>
              <a:t>7</a:t>
            </a:r>
            <a:r>
              <a:rPr lang="en-US" sz="3200" b="1" dirty="0" smtClean="0"/>
              <a:t>11 Classical Mechanics and Mathematical Methods</a:t>
            </a:r>
          </a:p>
          <a:p>
            <a:pPr algn="ctr"/>
            <a:r>
              <a:rPr lang="en-US" sz="3200" b="1" dirty="0" smtClean="0"/>
              <a:t>10-10:50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21: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Summary of mathematical methods – continued: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Green’s function methods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Laplace transform methods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Motivation for contour integration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2717502"/>
              </p:ext>
            </p:extLst>
          </p:nvPr>
        </p:nvGraphicFramePr>
        <p:xfrm>
          <a:off x="654050" y="153987"/>
          <a:ext cx="8185150" cy="662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56" name="数式" r:id="rId3" imgW="4216320" imgH="3403440" progId="Equation.3">
                  <p:embed/>
                </p:oleObj>
              </mc:Choice>
              <mc:Fallback>
                <p:oleObj name="数式" r:id="rId3" imgW="4216320" imgH="34034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" y="153987"/>
                        <a:ext cx="8185150" cy="6627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3441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pic>
        <p:nvPicPr>
          <p:cNvPr id="2017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7" t="11141" r="13094" b="57863"/>
          <a:stretch/>
        </p:blipFill>
        <p:spPr bwMode="auto">
          <a:xfrm>
            <a:off x="-13290" y="533400"/>
            <a:ext cx="9004890" cy="2031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73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4" t="62536" r="14104" b="6398"/>
          <a:stretch/>
        </p:blipFill>
        <p:spPr bwMode="auto">
          <a:xfrm>
            <a:off x="-13290" y="2438400"/>
            <a:ext cx="8916254" cy="203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09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pic>
        <p:nvPicPr>
          <p:cNvPr id="20275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5" t="12304" r="12962" b="29513"/>
          <a:stretch/>
        </p:blipFill>
        <p:spPr bwMode="auto">
          <a:xfrm>
            <a:off x="51450" y="1140152"/>
            <a:ext cx="9016350" cy="381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4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pic>
        <p:nvPicPr>
          <p:cNvPr id="20377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5" t="13339" r="14414" b="11742"/>
          <a:stretch/>
        </p:blipFill>
        <p:spPr bwMode="auto">
          <a:xfrm>
            <a:off x="0" y="0"/>
            <a:ext cx="8921008" cy="4909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4366330"/>
              </p:ext>
            </p:extLst>
          </p:nvPr>
        </p:nvGraphicFramePr>
        <p:xfrm>
          <a:off x="990600" y="5029200"/>
          <a:ext cx="7046976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14" name="数式" r:id="rId4" imgW="3670200" imgH="634680" progId="Equation.3">
                  <p:embed/>
                </p:oleObj>
              </mc:Choice>
              <mc:Fallback>
                <p:oleObj name="数式" r:id="rId4" imgW="3670200" imgH="6346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5029200"/>
                        <a:ext cx="7046976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08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7720879"/>
              </p:ext>
            </p:extLst>
          </p:nvPr>
        </p:nvGraphicFramePr>
        <p:xfrm>
          <a:off x="457200" y="76200"/>
          <a:ext cx="7097713" cy="133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0" name="数式" r:id="rId3" imgW="3657600" imgH="685800" progId="Equation.3">
                  <p:embed/>
                </p:oleObj>
              </mc:Choice>
              <mc:Fallback>
                <p:oleObj name="数式" r:id="rId3" imgW="36576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76200"/>
                        <a:ext cx="7097713" cy="1335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6252216"/>
              </p:ext>
            </p:extLst>
          </p:nvPr>
        </p:nvGraphicFramePr>
        <p:xfrm>
          <a:off x="2300287" y="1371600"/>
          <a:ext cx="5472113" cy="326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1" name="数式" r:id="rId5" imgW="2819160" imgH="1676160" progId="Equation.3">
                  <p:embed/>
                </p:oleObj>
              </mc:Choice>
              <mc:Fallback>
                <p:oleObj name="数式" r:id="rId5" imgW="2819160" imgH="16761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0287" y="1371600"/>
                        <a:ext cx="5472113" cy="326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9655123"/>
              </p:ext>
            </p:extLst>
          </p:nvPr>
        </p:nvGraphicFramePr>
        <p:xfrm>
          <a:off x="685800" y="4648200"/>
          <a:ext cx="4979987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2" name="数式" r:id="rId7" imgW="2565360" imgH="939600" progId="Equation.3">
                  <p:embed/>
                </p:oleObj>
              </mc:Choice>
              <mc:Fallback>
                <p:oleObj name="数式" r:id="rId7" imgW="2565360" imgH="939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648200"/>
                        <a:ext cx="4979987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358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4605039"/>
              </p:ext>
            </p:extLst>
          </p:nvPr>
        </p:nvGraphicFramePr>
        <p:xfrm>
          <a:off x="685800" y="304800"/>
          <a:ext cx="3614737" cy="229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98" name="数式" r:id="rId3" imgW="1676160" imgH="1180800" progId="Equation.3">
                  <p:embed/>
                </p:oleObj>
              </mc:Choice>
              <mc:Fallback>
                <p:oleObj name="数式" r:id="rId3" imgW="1676160" imgH="1180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04800"/>
                        <a:ext cx="3614737" cy="229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312655"/>
              </p:ext>
            </p:extLst>
          </p:nvPr>
        </p:nvGraphicFramePr>
        <p:xfrm>
          <a:off x="663575" y="2722563"/>
          <a:ext cx="7366000" cy="375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99" name="数式" r:id="rId5" imgW="3416040" imgH="1930320" progId="Equation.3">
                  <p:embed/>
                </p:oleObj>
              </mc:Choice>
              <mc:Fallback>
                <p:oleObj name="数式" r:id="rId5" imgW="3416040" imgH="19303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" y="2722563"/>
                        <a:ext cx="7366000" cy="3754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800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370" t="26203" r="11815" b="19754"/>
          <a:stretch/>
        </p:blipFill>
        <p:spPr>
          <a:xfrm>
            <a:off x="533400" y="914400"/>
            <a:ext cx="8290539" cy="402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656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304800" y="5181600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3736" t="19317" r="14836" b="1005"/>
          <a:stretch/>
        </p:blipFill>
        <p:spPr>
          <a:xfrm>
            <a:off x="838200" y="50939"/>
            <a:ext cx="7924737" cy="603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762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Recap:       Sturm-</a:t>
            </a:r>
            <a:r>
              <a:rPr lang="en-US" sz="2400" dirty="0" err="1" smtClean="0">
                <a:latin typeface="+mj-lt"/>
              </a:rPr>
              <a:t>Liouville</a:t>
            </a:r>
            <a:r>
              <a:rPr lang="en-US" sz="2400" dirty="0" smtClean="0">
                <a:latin typeface="+mj-lt"/>
              </a:rPr>
              <a:t> equation  (assume all functions and constants are real):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317203"/>
              </p:ext>
            </p:extLst>
          </p:nvPr>
        </p:nvGraphicFramePr>
        <p:xfrm>
          <a:off x="389731" y="804403"/>
          <a:ext cx="8364538" cy="3157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93" name="数式" r:id="rId3" imgW="4178160" imgH="1574640" progId="Equation.3">
                  <p:embed/>
                </p:oleObj>
              </mc:Choice>
              <mc:Fallback>
                <p:oleObj name="数式" r:id="rId3" imgW="4178160" imgH="1574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731" y="804403"/>
                        <a:ext cx="8364538" cy="31579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775439"/>
              </p:ext>
            </p:extLst>
          </p:nvPr>
        </p:nvGraphicFramePr>
        <p:xfrm>
          <a:off x="3759200" y="1879600"/>
          <a:ext cx="914400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94" name="Equation" r:id="rId5" imgW="914400" imgH="250560" progId="Equation.DSMT4">
                  <p:embed/>
                </p:oleObj>
              </mc:Choice>
              <mc:Fallback>
                <p:oleObj name="Equation" r:id="rId5" imgW="914400" imgH="25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59200" y="1879600"/>
                        <a:ext cx="914400" cy="250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0985572"/>
              </p:ext>
            </p:extLst>
          </p:nvPr>
        </p:nvGraphicFramePr>
        <p:xfrm>
          <a:off x="685800" y="4953000"/>
          <a:ext cx="763272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95" name="Equation" r:id="rId7" imgW="5155920" imgH="977760" progId="Equation.DSMT4">
                  <p:embed/>
                </p:oleObj>
              </mc:Choice>
              <mc:Fallback>
                <p:oleObj name="Equation" r:id="rId7" imgW="5155920" imgH="977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5800" y="4953000"/>
                        <a:ext cx="7632723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96403" y="3969603"/>
            <a:ext cx="80626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 </a:t>
            </a:r>
            <a:r>
              <a:rPr lang="en-US" sz="2400" dirty="0" smtClean="0"/>
              <a:t>proved several properties of the </a:t>
            </a:r>
            <a:r>
              <a:rPr lang="en-US" sz="2400" dirty="0" err="1" smtClean="0"/>
              <a:t>eigenfunctions</a:t>
            </a:r>
            <a:r>
              <a:rPr lang="en-US" sz="2400" dirty="0" smtClean="0"/>
              <a:t> </a:t>
            </a:r>
            <a:r>
              <a:rPr lang="en-US" sz="2400" i="1" dirty="0" err="1" smtClean="0"/>
              <a:t>f</a:t>
            </a:r>
            <a:r>
              <a:rPr lang="en-US" sz="2400" i="1" baseline="-25000" dirty="0" err="1" smtClean="0"/>
              <a:t>n</a:t>
            </a:r>
            <a:r>
              <a:rPr lang="en-US" sz="2400" i="1" dirty="0" smtClean="0"/>
              <a:t>(x) –</a:t>
            </a:r>
          </a:p>
          <a:p>
            <a:r>
              <a:rPr lang="en-US" sz="2400" i="1" dirty="0"/>
              <a:t> </a:t>
            </a:r>
            <a:r>
              <a:rPr lang="en-US" sz="2400" i="1" dirty="0" smtClean="0"/>
              <a:t>  including </a:t>
            </a:r>
            <a:r>
              <a:rPr lang="en-US" sz="2400" dirty="0" err="1" smtClean="0"/>
              <a:t>orthogonality</a:t>
            </a:r>
            <a:r>
              <a:rPr lang="en-US" sz="2400" dirty="0" smtClean="0"/>
              <a:t> and completeness.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901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687158"/>
              </p:ext>
            </p:extLst>
          </p:nvPr>
        </p:nvGraphicFramePr>
        <p:xfrm>
          <a:off x="396374" y="381000"/>
          <a:ext cx="4777902" cy="1515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12" name="Equation" r:id="rId3" imgW="3009600" imgH="952200" progId="Equation.DSMT4">
                  <p:embed/>
                </p:oleObj>
              </mc:Choice>
              <mc:Fallback>
                <p:oleObj name="Equation" r:id="rId3" imgW="3009600" imgH="952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374" y="381000"/>
                        <a:ext cx="4777902" cy="15159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7615879"/>
              </p:ext>
            </p:extLst>
          </p:nvPr>
        </p:nvGraphicFramePr>
        <p:xfrm>
          <a:off x="368300" y="2057400"/>
          <a:ext cx="8783638" cy="144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13" name="Equation" r:id="rId5" imgW="5803560" imgH="952200" progId="Equation.DSMT4">
                  <p:embed/>
                </p:oleObj>
              </mc:Choice>
              <mc:Fallback>
                <p:oleObj name="Equation" r:id="rId5" imgW="5803560" imgH="952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" y="2057400"/>
                        <a:ext cx="8783638" cy="1443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1501389"/>
              </p:ext>
            </p:extLst>
          </p:nvPr>
        </p:nvGraphicFramePr>
        <p:xfrm>
          <a:off x="346075" y="3810000"/>
          <a:ext cx="8493125" cy="248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14" name="Equation" r:id="rId7" imgW="5613120" imgH="1638000" progId="Equation.DSMT4">
                  <p:embed/>
                </p:oleObj>
              </mc:Choice>
              <mc:Fallback>
                <p:oleObj name="Equation" r:id="rId7" imgW="5613120" imgH="163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075" y="3810000"/>
                        <a:ext cx="8493125" cy="2481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6879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88178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Solution to inhomogeneous problem by using Green’s functions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1368248"/>
              </p:ext>
            </p:extLst>
          </p:nvPr>
        </p:nvGraphicFramePr>
        <p:xfrm>
          <a:off x="609600" y="1144638"/>
          <a:ext cx="6156325" cy="151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94" name="Equation" r:id="rId3" imgW="3873240" imgH="952200" progId="Equation.DSMT4">
                  <p:embed/>
                </p:oleObj>
              </mc:Choice>
              <mc:Fallback>
                <p:oleObj name="Equation" r:id="rId3" imgW="3873240" imgH="952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144638"/>
                        <a:ext cx="6156325" cy="151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8778909"/>
              </p:ext>
            </p:extLst>
          </p:nvPr>
        </p:nvGraphicFramePr>
        <p:xfrm>
          <a:off x="457200" y="2660700"/>
          <a:ext cx="7140781" cy="155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95" name="数式" r:id="rId5" imgW="3035160" imgH="660240" progId="Equation.3">
                  <p:embed/>
                </p:oleObj>
              </mc:Choice>
              <mc:Fallback>
                <p:oleObj name="数式" r:id="rId5" imgW="303516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660700"/>
                        <a:ext cx="7140781" cy="155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016101"/>
              </p:ext>
            </p:extLst>
          </p:nvPr>
        </p:nvGraphicFramePr>
        <p:xfrm>
          <a:off x="534988" y="4343400"/>
          <a:ext cx="5443537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96" name="Equation" r:id="rId7" imgW="3251160" imgH="1002960" progId="Equation.DSMT4">
                  <p:embed/>
                </p:oleObj>
              </mc:Choice>
              <mc:Fallback>
                <p:oleObj name="Equation" r:id="rId7" imgW="3251160" imgH="1002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4343400"/>
                        <a:ext cx="5443537" cy="168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09800" y="59436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Solution to homogeneous problem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2286000" y="5562600"/>
            <a:ext cx="304800" cy="46662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97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376198"/>
              </p:ext>
            </p:extLst>
          </p:nvPr>
        </p:nvGraphicFramePr>
        <p:xfrm>
          <a:off x="457200" y="1066800"/>
          <a:ext cx="7543800" cy="266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04" name="数式" r:id="rId3" imgW="3886200" imgH="1371600" progId="Equation.3">
                  <p:embed/>
                </p:oleObj>
              </mc:Choice>
              <mc:Fallback>
                <p:oleObj name="数式" r:id="rId3" imgW="3886200" imgH="137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066800"/>
                        <a:ext cx="7543800" cy="2668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" y="3810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Sturm-</a:t>
            </a:r>
            <a:r>
              <a:rPr lang="en-US" sz="2400" dirty="0" err="1" smtClean="0">
                <a:latin typeface="+mj-lt"/>
              </a:rPr>
              <a:t>Liouville</a:t>
            </a:r>
            <a:r>
              <a:rPr lang="en-US" sz="2400" dirty="0" smtClean="0">
                <a:latin typeface="+mj-lt"/>
              </a:rPr>
              <a:t> problem:</a:t>
            </a:r>
          </a:p>
        </p:txBody>
      </p:sp>
    </p:spTree>
    <p:extLst>
      <p:ext uri="{BB962C8B-B14F-4D97-AF65-F5344CB8AC3E}">
        <p14:creationId xmlns:p14="http://schemas.microsoft.com/office/powerpoint/2010/main" val="87929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225665"/>
              </p:ext>
            </p:extLst>
          </p:nvPr>
        </p:nvGraphicFramePr>
        <p:xfrm>
          <a:off x="457200" y="192087"/>
          <a:ext cx="6794500" cy="316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38" name="数式" r:id="rId3" imgW="3009600" imgH="1396800" progId="Equation.3">
                  <p:embed/>
                </p:oleObj>
              </mc:Choice>
              <mc:Fallback>
                <p:oleObj name="数式" r:id="rId3" imgW="3009600" imgH="139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2087"/>
                        <a:ext cx="6794500" cy="316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2627229"/>
              </p:ext>
            </p:extLst>
          </p:nvPr>
        </p:nvGraphicFramePr>
        <p:xfrm>
          <a:off x="377825" y="3643313"/>
          <a:ext cx="7970838" cy="250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39" name="数式" r:id="rId5" imgW="3530520" imgH="1104840" progId="Equation.3">
                  <p:embed/>
                </p:oleObj>
              </mc:Choice>
              <mc:Fallback>
                <p:oleObj name="数式" r:id="rId5" imgW="3530520" imgH="1104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" y="3643313"/>
                        <a:ext cx="7970838" cy="2500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234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469602"/>
              </p:ext>
            </p:extLst>
          </p:nvPr>
        </p:nvGraphicFramePr>
        <p:xfrm>
          <a:off x="477253" y="2133600"/>
          <a:ext cx="7885113" cy="247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10" name="数式" r:id="rId3" imgW="3492360" imgH="1091880" progId="Equation.3">
                  <p:embed/>
                </p:oleObj>
              </mc:Choice>
              <mc:Fallback>
                <p:oleObj name="数式" r:id="rId3" imgW="3492360" imgH="10918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253" y="2133600"/>
                        <a:ext cx="7885113" cy="247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323065"/>
              </p:ext>
            </p:extLst>
          </p:nvPr>
        </p:nvGraphicFramePr>
        <p:xfrm>
          <a:off x="304800" y="457200"/>
          <a:ext cx="7140781" cy="155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11" name="数式" r:id="rId5" imgW="3035160" imgH="660240" progId="Equation.3">
                  <p:embed/>
                </p:oleObj>
              </mc:Choice>
              <mc:Fallback>
                <p:oleObj name="数式" r:id="rId5" imgW="3035160" imgH="6602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57200"/>
                        <a:ext cx="7140781" cy="155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792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6363853"/>
              </p:ext>
            </p:extLst>
          </p:nvPr>
        </p:nvGraphicFramePr>
        <p:xfrm>
          <a:off x="661988" y="733425"/>
          <a:ext cx="6827837" cy="543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23" name="数式" r:id="rId3" imgW="3517560" imgH="2793960" progId="Equation.3">
                  <p:embed/>
                </p:oleObj>
              </mc:Choice>
              <mc:Fallback>
                <p:oleObj name="数式" r:id="rId3" imgW="3517560" imgH="27939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988" y="733425"/>
                        <a:ext cx="6827837" cy="543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709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14025</TotalTime>
  <Words>227</Words>
  <Application>Microsoft Office PowerPoint</Application>
  <PresentationFormat>On-screen Show (4:3)</PresentationFormat>
  <Paragraphs>66</Paragraphs>
  <Slides>16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Office Theme</vt:lpstr>
      <vt:lpstr>数式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679</cp:revision>
  <cp:lastPrinted>2014-10-13T02:50:53Z</cp:lastPrinted>
  <dcterms:created xsi:type="dcterms:W3CDTF">2012-01-10T18:32:24Z</dcterms:created>
  <dcterms:modified xsi:type="dcterms:W3CDTF">2014-10-13T02:52:19Z</dcterms:modified>
</cp:coreProperties>
</file>