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8"/>
  </p:notesMasterIdLst>
  <p:handoutMasterIdLst>
    <p:handoutMasterId r:id="rId29"/>
  </p:handoutMasterIdLst>
  <p:sldIdLst>
    <p:sldId id="296" r:id="rId2"/>
    <p:sldId id="354" r:id="rId3"/>
    <p:sldId id="367" r:id="rId4"/>
    <p:sldId id="369" r:id="rId5"/>
    <p:sldId id="370" r:id="rId6"/>
    <p:sldId id="372" r:id="rId7"/>
    <p:sldId id="373" r:id="rId8"/>
    <p:sldId id="374" r:id="rId9"/>
    <p:sldId id="375" r:id="rId10"/>
    <p:sldId id="371" r:id="rId11"/>
    <p:sldId id="376" r:id="rId12"/>
    <p:sldId id="392" r:id="rId13"/>
    <p:sldId id="380" r:id="rId14"/>
    <p:sldId id="381" r:id="rId15"/>
    <p:sldId id="388" r:id="rId16"/>
    <p:sldId id="390" r:id="rId17"/>
    <p:sldId id="389" r:id="rId18"/>
    <p:sldId id="382" r:id="rId19"/>
    <p:sldId id="383" r:id="rId20"/>
    <p:sldId id="391" r:id="rId21"/>
    <p:sldId id="393" r:id="rId22"/>
    <p:sldId id="394" r:id="rId23"/>
    <p:sldId id="384" r:id="rId24"/>
    <p:sldId id="385" r:id="rId25"/>
    <p:sldId id="386" r:id="rId26"/>
    <p:sldId id="387" r:id="rId27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32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6" autoAdjust="0"/>
    <p:restoredTop sz="94660"/>
  </p:normalViewPr>
  <p:slideViewPr>
    <p:cSldViewPr>
      <p:cViewPr varScale="1">
        <p:scale>
          <a:sx n="53" d="100"/>
          <a:sy n="53" d="100"/>
        </p:scale>
        <p:origin x="1408" y="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Relationship Id="rId4" Type="http://schemas.openxmlformats.org/officeDocument/2006/relationships/image" Target="../media/image28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wmf"/><Relationship Id="rId1" Type="http://schemas.openxmlformats.org/officeDocument/2006/relationships/image" Target="../media/image29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9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image" Target="../media/image12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4727C-8B30-4386-9703-61EF7B04C9A7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357BCF-F272-4C79-9BBA-DF21EFA30F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5871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10/14/2014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44589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738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1836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2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9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7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9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2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3.w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8.wmf"/><Relationship Id="rId4" Type="http://schemas.openxmlformats.org/officeDocument/2006/relationships/image" Target="../media/image25.wmf"/><Relationship Id="rId9" Type="http://schemas.openxmlformats.org/officeDocument/2006/relationships/oleObject" Target="../embeddings/oleObject21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7" Type="http://schemas.openxmlformats.org/officeDocument/2006/relationships/image" Target="../media/image3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9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3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image" Target="../media/image33.png"/><Relationship Id="rId7" Type="http://schemas.openxmlformats.org/officeDocument/2006/relationships/image" Target="../media/image3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5.wmf"/><Relationship Id="rId4" Type="http://schemas.openxmlformats.org/officeDocument/2006/relationships/oleObject" Target="../embeddings/oleObject25.bin"/><Relationship Id="rId9" Type="http://schemas.openxmlformats.org/officeDocument/2006/relationships/image" Target="../media/image37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3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4" Type="http://schemas.openxmlformats.org/officeDocument/2006/relationships/image" Target="../media/image39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40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42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7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6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22753" y="117693"/>
            <a:ext cx="8229600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/>
              <a:t>PHY </a:t>
            </a:r>
            <a:r>
              <a:rPr lang="en-US" sz="3200" b="1" dirty="0"/>
              <a:t>7</a:t>
            </a:r>
            <a:r>
              <a:rPr lang="en-US" sz="3200" b="1" dirty="0" smtClean="0"/>
              <a:t>11 Classical Mechanics and Mathematical Methods</a:t>
            </a:r>
          </a:p>
          <a:p>
            <a:pPr algn="ctr"/>
            <a:r>
              <a:rPr lang="en-US" sz="3200" b="1" dirty="0" smtClean="0"/>
              <a:t>10-10:50 AM  MWF  Olin 103</a:t>
            </a:r>
          </a:p>
          <a:p>
            <a:pPr algn="ctr"/>
            <a:endParaRPr lang="en-US" sz="3200" b="1" dirty="0"/>
          </a:p>
          <a:p>
            <a:pPr algn="ctr"/>
            <a:r>
              <a:rPr lang="en-US" sz="3200" b="1" dirty="0" smtClean="0"/>
              <a:t>Plan for Lecture 22:</a:t>
            </a:r>
            <a:endParaRPr lang="en-US" sz="3200" b="1" dirty="0">
              <a:solidFill>
                <a:schemeClr val="folHlink"/>
              </a:solidFill>
            </a:endParaRPr>
          </a:p>
          <a:p>
            <a:pPr marL="457200" lvl="2">
              <a:spcBef>
                <a:spcPct val="50000"/>
              </a:spcBef>
            </a:pPr>
            <a:r>
              <a:rPr lang="en-US" sz="3200" b="1" dirty="0" smtClean="0">
                <a:solidFill>
                  <a:schemeClr val="folHlink"/>
                </a:solidFill>
              </a:rPr>
              <a:t>Summary of some mathematical tools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Contour integration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Fourier transforms</a:t>
            </a:r>
          </a:p>
          <a:p>
            <a:pPr marL="1428750" lvl="3" indent="-514350">
              <a:spcBef>
                <a:spcPct val="50000"/>
              </a:spcBef>
              <a:buFont typeface="+mj-lt"/>
              <a:buAutoNum type="arabicPeriod"/>
            </a:pPr>
            <a:r>
              <a:rPr lang="en-US" sz="3200" b="1" dirty="0" smtClean="0">
                <a:solidFill>
                  <a:schemeClr val="folHlink"/>
                </a:solidFill>
              </a:rPr>
              <a:t>Fast Fourier transforms</a:t>
            </a:r>
          </a:p>
        </p:txBody>
      </p:sp>
    </p:spTree>
    <p:extLst>
      <p:ext uri="{BB962C8B-B14F-4D97-AF65-F5344CB8AC3E}">
        <p14:creationId xmlns:p14="http://schemas.microsoft.com/office/powerpoint/2010/main" val="3799874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 dirty="0"/>
          </a:p>
        </p:txBody>
      </p:sp>
      <p:pic>
        <p:nvPicPr>
          <p:cNvPr id="2119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89" t="35065" r="13958" b="9878"/>
          <a:stretch/>
        </p:blipFill>
        <p:spPr bwMode="auto">
          <a:xfrm>
            <a:off x="76200" y="1192605"/>
            <a:ext cx="8955390" cy="3607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295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3048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8110620"/>
              </p:ext>
            </p:extLst>
          </p:nvPr>
        </p:nvGraphicFramePr>
        <p:xfrm>
          <a:off x="2498725" y="164008"/>
          <a:ext cx="3613150" cy="120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41" name="数式" r:id="rId3" imgW="1409400" imgH="469800" progId="Equation.3">
                  <p:embed/>
                </p:oleObj>
              </mc:Choice>
              <mc:Fallback>
                <p:oleObj name="数式" r:id="rId3" imgW="140940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98725" y="164008"/>
                        <a:ext cx="3613150" cy="120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198120" y="1181100"/>
            <a:ext cx="8610600" cy="3581400"/>
            <a:chOff x="228600" y="2667000"/>
            <a:chExt cx="8610600" cy="3581400"/>
          </a:xfrm>
        </p:grpSpPr>
        <p:sp>
          <p:nvSpPr>
            <p:cNvPr id="8" name="Oval 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0" name="Group 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12" name="Straight Arrow Connector 11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Re(z)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+mj-lt"/>
                  </a:rPr>
                  <a:t>Im</a:t>
                </a:r>
                <a:r>
                  <a:rPr lang="en-US" sz="2400" dirty="0" smtClean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1" name="Straight Arrow Connector 10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" name="Oval 15"/>
          <p:cNvSpPr/>
          <p:nvPr/>
        </p:nvSpPr>
        <p:spPr>
          <a:xfrm>
            <a:off x="484632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3505200" y="2057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4038600" y="2971800"/>
            <a:ext cx="609600" cy="1752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27000022"/>
              </p:ext>
            </p:extLst>
          </p:nvPr>
        </p:nvGraphicFramePr>
        <p:xfrm>
          <a:off x="127000" y="3048000"/>
          <a:ext cx="6731000" cy="35089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142" name="数式" r:id="rId5" imgW="3022560" imgH="1574640" progId="Equation.3">
                  <p:embed/>
                </p:oleObj>
              </mc:Choice>
              <mc:Fallback>
                <p:oleObj name="数式" r:id="rId5" imgW="3022560" imgH="157464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" y="3048000"/>
                        <a:ext cx="6731000" cy="35089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07234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7416" t="49949" r="4519" b="24668"/>
          <a:stretch/>
        </p:blipFill>
        <p:spPr>
          <a:xfrm>
            <a:off x="457200" y="1295400"/>
            <a:ext cx="7239000" cy="23622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" y="1064567"/>
            <a:ext cx="822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Contour integral for homework: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280228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0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3200400"/>
            <a:ext cx="72961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71735"/>
            <a:ext cx="792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Fourier transforms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2539974"/>
              </p:ext>
            </p:extLst>
          </p:nvPr>
        </p:nvGraphicFramePr>
        <p:xfrm>
          <a:off x="864350" y="533400"/>
          <a:ext cx="3754437" cy="2682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37" name="数式" r:id="rId4" imgW="1955520" imgH="1396800" progId="Equation.3">
                  <p:embed/>
                </p:oleObj>
              </mc:Choice>
              <mc:Fallback>
                <p:oleObj name="数式" r:id="rId4" imgW="1955520" imgH="1396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4350" y="533400"/>
                        <a:ext cx="3754437" cy="2682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77548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2532597"/>
              </p:ext>
            </p:extLst>
          </p:nvPr>
        </p:nvGraphicFramePr>
        <p:xfrm>
          <a:off x="685800" y="228600"/>
          <a:ext cx="6534150" cy="5095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62" name="数式" r:id="rId3" imgW="3403440" imgH="2654280" progId="Equation.3">
                  <p:embed/>
                </p:oleObj>
              </mc:Choice>
              <mc:Fallback>
                <p:oleObj name="数式" r:id="rId3" imgW="3403440" imgH="26542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228600"/>
                        <a:ext cx="6534150" cy="5095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09600" y="5715000"/>
            <a:ext cx="7848600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The location of the 2</a:t>
            </a:r>
            <a:r>
              <a:rPr lang="en-US" sz="2400" dirty="0" smtClean="0">
                <a:latin typeface="Symbol" panose="05050102010706020507" pitchFamily="18" charset="2"/>
              </a:rPr>
              <a:t>p</a:t>
            </a:r>
            <a:r>
              <a:rPr lang="en-US" sz="2400" dirty="0" smtClean="0">
                <a:latin typeface="+mj-lt"/>
              </a:rPr>
              <a:t> factor varies among texts.</a:t>
            </a:r>
          </a:p>
        </p:txBody>
      </p:sp>
    </p:spTree>
    <p:extLst>
      <p:ext uri="{BB962C8B-B14F-4D97-AF65-F5344CB8AC3E}">
        <p14:creationId xmlns:p14="http://schemas.microsoft.com/office/powerpoint/2010/main" val="33745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8886811"/>
              </p:ext>
            </p:extLst>
          </p:nvPr>
        </p:nvGraphicFramePr>
        <p:xfrm>
          <a:off x="228600" y="801687"/>
          <a:ext cx="8686800" cy="4989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22" name="Equation" r:id="rId3" imgW="7061040" imgH="4051080" progId="Equation.DSMT4">
                  <p:embed/>
                </p:oleObj>
              </mc:Choice>
              <mc:Fallback>
                <p:oleObj name="Equation" r:id="rId3" imgW="7061040" imgH="4051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801687"/>
                        <a:ext cx="8686800" cy="4989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3139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9057567"/>
              </p:ext>
            </p:extLst>
          </p:nvPr>
        </p:nvGraphicFramePr>
        <p:xfrm>
          <a:off x="939799" y="838200"/>
          <a:ext cx="8014913" cy="205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6" name="数式" r:id="rId3" imgW="4356000" imgH="1117440" progId="Equation.3">
                  <p:embed/>
                </p:oleObj>
              </mc:Choice>
              <mc:Fallback>
                <p:oleObj name="数式" r:id="rId3" imgW="435600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39799" y="838200"/>
                        <a:ext cx="8014913" cy="205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087199"/>
              </p:ext>
            </p:extLst>
          </p:nvPr>
        </p:nvGraphicFramePr>
        <p:xfrm>
          <a:off x="1066800" y="3265487"/>
          <a:ext cx="7297738" cy="283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47" name="数式" r:id="rId5" imgW="4063680" imgH="1574640" progId="Equation.3">
                  <p:embed/>
                </p:oleObj>
              </mc:Choice>
              <mc:Fallback>
                <p:oleObj name="数式" r:id="rId5" imgW="4063680" imgH="1574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265487"/>
                        <a:ext cx="7297738" cy="2830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685800" y="228600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Use of Fourier transforms to solve wave equation</a:t>
            </a:r>
          </a:p>
        </p:txBody>
      </p:sp>
    </p:spTree>
    <p:extLst>
      <p:ext uri="{BB962C8B-B14F-4D97-AF65-F5344CB8AC3E}">
        <p14:creationId xmlns:p14="http://schemas.microsoft.com/office/powerpoint/2010/main" val="6255577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1705061"/>
              </p:ext>
            </p:extLst>
          </p:nvPr>
        </p:nvGraphicFramePr>
        <p:xfrm>
          <a:off x="838200" y="755650"/>
          <a:ext cx="6864350" cy="218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0" name="数式" r:id="rId3" imgW="3822480" imgH="1218960" progId="Equation.3">
                  <p:embed/>
                </p:oleObj>
              </mc:Choice>
              <mc:Fallback>
                <p:oleObj name="数式" r:id="rId3" imgW="3822480" imgH="121896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38200" y="755650"/>
                        <a:ext cx="6864350" cy="2189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6521801"/>
              </p:ext>
            </p:extLst>
          </p:nvPr>
        </p:nvGraphicFramePr>
        <p:xfrm>
          <a:off x="838200" y="3352800"/>
          <a:ext cx="6659563" cy="234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71" name="数式" r:id="rId5" imgW="3708360" imgH="1307880" progId="Equation.3">
                  <p:embed/>
                </p:oleObj>
              </mc:Choice>
              <mc:Fallback>
                <p:oleObj name="数式" r:id="rId5" imgW="3708360" imgH="1307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352800"/>
                        <a:ext cx="6659563" cy="2349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52400" y="228600"/>
            <a:ext cx="8839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Use of Fourier transforms to solve wave equation -- continued</a:t>
            </a:r>
          </a:p>
        </p:txBody>
      </p:sp>
    </p:spTree>
    <p:extLst>
      <p:ext uri="{BB962C8B-B14F-4D97-AF65-F5344CB8AC3E}">
        <p14:creationId xmlns:p14="http://schemas.microsoft.com/office/powerpoint/2010/main" val="42732329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6159961"/>
              </p:ext>
            </p:extLst>
          </p:nvPr>
        </p:nvGraphicFramePr>
        <p:xfrm>
          <a:off x="762000" y="304800"/>
          <a:ext cx="5632450" cy="1806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22" name="数式" r:id="rId3" imgW="2933640" imgH="939600" progId="Equation.3">
                  <p:embed/>
                </p:oleObj>
              </mc:Choice>
              <mc:Fallback>
                <p:oleObj name="数式" r:id="rId3" imgW="293364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304800"/>
                        <a:ext cx="5632450" cy="1806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6756098"/>
              </p:ext>
            </p:extLst>
          </p:nvPr>
        </p:nvGraphicFramePr>
        <p:xfrm>
          <a:off x="908843" y="2296778"/>
          <a:ext cx="5338763" cy="127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223" name="数式" r:id="rId5" imgW="2781000" imgH="660240" progId="Equation.3">
                  <p:embed/>
                </p:oleObj>
              </mc:Choice>
              <mc:Fallback>
                <p:oleObj name="数式" r:id="rId5" imgW="27810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843" y="2296778"/>
                        <a:ext cx="5338763" cy="1270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28808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7867551"/>
              </p:ext>
            </p:extLst>
          </p:nvPr>
        </p:nvGraphicFramePr>
        <p:xfrm>
          <a:off x="481263" y="304800"/>
          <a:ext cx="7359650" cy="222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2" name="数式" r:id="rId3" imgW="3835080" imgH="1155600" progId="Equation.3">
                  <p:embed/>
                </p:oleObj>
              </mc:Choice>
              <mc:Fallback>
                <p:oleObj name="数式" r:id="rId3" imgW="3835080" imgH="1155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263" y="304800"/>
                        <a:ext cx="7359650" cy="2222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7371254"/>
              </p:ext>
            </p:extLst>
          </p:nvPr>
        </p:nvGraphicFramePr>
        <p:xfrm>
          <a:off x="762000" y="2871786"/>
          <a:ext cx="56800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3" name="数式" r:id="rId5" imgW="2958840" imgH="431640" progId="Equation.3">
                  <p:embed/>
                </p:oleObj>
              </mc:Choice>
              <mc:Fallback>
                <p:oleObj name="数式" r:id="rId5" imgW="295884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871786"/>
                        <a:ext cx="5680075" cy="830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194449"/>
              </p:ext>
            </p:extLst>
          </p:nvPr>
        </p:nvGraphicFramePr>
        <p:xfrm>
          <a:off x="731420" y="3953669"/>
          <a:ext cx="6924675" cy="976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4" name="数式" r:id="rId7" imgW="3606480" imgH="507960" progId="Equation.3">
                  <p:embed/>
                </p:oleObj>
              </mc:Choice>
              <mc:Fallback>
                <p:oleObj name="数式" r:id="rId7" imgW="36064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420" y="3953669"/>
                        <a:ext cx="6924675" cy="9763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3293518"/>
              </p:ext>
            </p:extLst>
          </p:nvPr>
        </p:nvGraphicFramePr>
        <p:xfrm>
          <a:off x="685800" y="4953000"/>
          <a:ext cx="3855244" cy="1378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265" name="Equation" r:id="rId9" imgW="2666880" imgH="952200" progId="Equation.DSMT4">
                  <p:embed/>
                </p:oleObj>
              </mc:Choice>
              <mc:Fallback>
                <p:oleObj name="Equation" r:id="rId9" imgW="2666880" imgH="952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953000"/>
                        <a:ext cx="3855244" cy="1378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379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Right Arrow 4"/>
          <p:cNvSpPr/>
          <p:nvPr/>
        </p:nvSpPr>
        <p:spPr>
          <a:xfrm>
            <a:off x="356937" y="5486400"/>
            <a:ext cx="457200" cy="3810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13736" t="19317" r="14836" b="1005"/>
          <a:stretch/>
        </p:blipFill>
        <p:spPr>
          <a:xfrm>
            <a:off x="838200" y="50939"/>
            <a:ext cx="7924737" cy="603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3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102215"/>
            <a:ext cx="6172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8078011"/>
              </p:ext>
            </p:extLst>
          </p:nvPr>
        </p:nvGraphicFramePr>
        <p:xfrm>
          <a:off x="790575" y="347663"/>
          <a:ext cx="7831138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2" name="数式" r:id="rId3" imgW="4076640" imgH="825480" progId="Equation.3">
                  <p:embed/>
                </p:oleObj>
              </mc:Choice>
              <mc:Fallback>
                <p:oleObj name="数式" r:id="rId3" imgW="4076640" imgH="825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90575" y="347663"/>
                        <a:ext cx="7831138" cy="1585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0652652"/>
              </p:ext>
            </p:extLst>
          </p:nvPr>
        </p:nvGraphicFramePr>
        <p:xfrm>
          <a:off x="1371600" y="2209800"/>
          <a:ext cx="7119938" cy="900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93" name="数式" r:id="rId5" imgW="3708360" imgH="469800" progId="Equation.3">
                  <p:embed/>
                </p:oleObj>
              </mc:Choice>
              <mc:Fallback>
                <p:oleObj name="数式" r:id="rId5" imgW="37083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209800"/>
                        <a:ext cx="7119938" cy="900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00" y="3505200"/>
            <a:ext cx="7353300" cy="232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444732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8350" y="4354286"/>
            <a:ext cx="4248150" cy="2427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2057400"/>
            <a:ext cx="8458200" cy="23495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52663" y="89545"/>
            <a:ext cx="449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6436177"/>
              </p:ext>
            </p:extLst>
          </p:nvPr>
        </p:nvGraphicFramePr>
        <p:xfrm>
          <a:off x="874962" y="261534"/>
          <a:ext cx="7747001" cy="1927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7" name="Equation" r:id="rId5" imgW="4952880" imgH="1231560" progId="Equation.DSMT4">
                  <p:embed/>
                </p:oleObj>
              </mc:Choice>
              <mc:Fallback>
                <p:oleObj name="Equation" r:id="rId5" imgW="4952880" imgH="12315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74962" y="261534"/>
                        <a:ext cx="7747001" cy="19272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74962" y="2667000"/>
            <a:ext cx="5597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+mj-lt"/>
              </a:rPr>
              <a:t>f</a:t>
            </a:r>
            <a:r>
              <a:rPr lang="en-US" sz="2400" i="1" dirty="0" smtClean="0">
                <a:latin typeface="+mj-lt"/>
              </a:rPr>
              <a:t>(t)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716831" y="479613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F(</a:t>
            </a:r>
            <a:r>
              <a:rPr lang="en-US" sz="2400" i="1" dirty="0" err="1" smtClean="0">
                <a:latin typeface="Symbol" panose="05050102010706020507" pitchFamily="18" charset="2"/>
              </a:rPr>
              <a:t>nW</a:t>
            </a:r>
            <a:r>
              <a:rPr lang="en-US" sz="2400" i="1" dirty="0" smtClean="0">
                <a:latin typeface="+mj-lt"/>
              </a:rPr>
              <a:t>)</a:t>
            </a:r>
            <a:endParaRPr lang="en-US" sz="2400" i="1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38010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795" y="3150434"/>
            <a:ext cx="3534566" cy="201975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9946905"/>
              </p:ext>
            </p:extLst>
          </p:nvPr>
        </p:nvGraphicFramePr>
        <p:xfrm>
          <a:off x="381000" y="76200"/>
          <a:ext cx="80454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6" name="Equation" r:id="rId4" imgW="5143320" imgH="622080" progId="Equation.DSMT4">
                  <p:embed/>
                </p:oleObj>
              </mc:Choice>
              <mc:Fallback>
                <p:oleObj name="Equation" r:id="rId4" imgW="51433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1000" y="76200"/>
                        <a:ext cx="8045450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1053" y="1050925"/>
            <a:ext cx="3448050" cy="19703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09600" y="1214735"/>
            <a:ext cx="9733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F(</a:t>
            </a:r>
            <a:r>
              <a:rPr lang="en-US" sz="2400" i="1" dirty="0" err="1" smtClean="0">
                <a:latin typeface="Symbol" panose="05050102010706020507" pitchFamily="18" charset="2"/>
              </a:rPr>
              <a:t>nW</a:t>
            </a:r>
            <a:r>
              <a:rPr lang="en-US" sz="2400" i="1" dirty="0" smtClean="0">
                <a:latin typeface="+mj-lt"/>
              </a:rPr>
              <a:t>)</a:t>
            </a:r>
            <a:endParaRPr lang="en-US" sz="2400" i="1" dirty="0" smtClean="0">
              <a:latin typeface="+mj-lt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8234" y="3161848"/>
            <a:ext cx="3534566" cy="20197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/>
          <a:srcRect r="45273"/>
          <a:stretch/>
        </p:blipFill>
        <p:spPr>
          <a:xfrm>
            <a:off x="6981034" y="3124200"/>
            <a:ext cx="1934366" cy="2019752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28600" y="51054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n</a:t>
            </a:r>
            <a:r>
              <a:rPr lang="en-US" sz="2400" i="1" dirty="0" smtClean="0">
                <a:latin typeface="+mj-lt"/>
              </a:rPr>
              <a:t>=-M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200400" y="5029200"/>
            <a:ext cx="1143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Symbol" panose="05050102010706020507" pitchFamily="18" charset="2"/>
              </a:rPr>
              <a:t>n</a:t>
            </a:r>
            <a:r>
              <a:rPr lang="en-US" sz="2400" i="1" dirty="0" smtClean="0">
                <a:latin typeface="+mj-lt"/>
              </a:rPr>
              <a:t>=M</a:t>
            </a:r>
            <a:endParaRPr lang="en-US" sz="2400" i="1" dirty="0" smtClean="0">
              <a:latin typeface="+mj-lt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710385"/>
              </p:ext>
            </p:extLst>
          </p:nvPr>
        </p:nvGraphicFramePr>
        <p:xfrm>
          <a:off x="3981116" y="1357312"/>
          <a:ext cx="448945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7" name="Equation" r:id="rId6" imgW="2869920" imgH="622080" progId="Equation.DSMT4">
                  <p:embed/>
                </p:oleObj>
              </mc:Choice>
              <mc:Fallback>
                <p:oleObj name="Equation" r:id="rId6" imgW="286992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981116" y="1357312"/>
                        <a:ext cx="4489450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482696"/>
              </p:ext>
            </p:extLst>
          </p:nvPr>
        </p:nvGraphicFramePr>
        <p:xfrm>
          <a:off x="1371600" y="5514139"/>
          <a:ext cx="5819775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8" name="Equation" r:id="rId8" imgW="3720960" imgH="622080" progId="Equation.DSMT4">
                  <p:embed/>
                </p:oleObj>
              </mc:Choice>
              <mc:Fallback>
                <p:oleObj name="Equation" r:id="rId8" imgW="3720960" imgH="6220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1371600" y="5514139"/>
                        <a:ext cx="5819775" cy="9747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469100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2221581"/>
              </p:ext>
            </p:extLst>
          </p:nvPr>
        </p:nvGraphicFramePr>
        <p:xfrm>
          <a:off x="533400" y="762000"/>
          <a:ext cx="7970838" cy="4440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33" name="数式" r:id="rId3" imgW="4152600" imgH="2311200" progId="Equation.3">
                  <p:embed/>
                </p:oleObj>
              </mc:Choice>
              <mc:Fallback>
                <p:oleObj name="数式" r:id="rId3" imgW="4152600" imgH="231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762000"/>
                        <a:ext cx="7970838" cy="44402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78408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6682766"/>
              </p:ext>
            </p:extLst>
          </p:nvPr>
        </p:nvGraphicFramePr>
        <p:xfrm>
          <a:off x="931863" y="685800"/>
          <a:ext cx="5264150" cy="427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57" name="数式" r:id="rId3" imgW="1879560" imgH="1523880" progId="Equation.3">
                  <p:embed/>
                </p:oleObj>
              </mc:Choice>
              <mc:Fallback>
                <p:oleObj name="数式" r:id="rId3" imgW="1879560" imgH="15238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1863" y="685800"/>
                        <a:ext cx="5264150" cy="427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74198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065660"/>
              </p:ext>
            </p:extLst>
          </p:nvPr>
        </p:nvGraphicFramePr>
        <p:xfrm>
          <a:off x="381000" y="0"/>
          <a:ext cx="4516438" cy="3775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4" name="数式" r:id="rId3" imgW="1612800" imgH="1346040" progId="Equation.3">
                  <p:embed/>
                </p:oleObj>
              </mc:Choice>
              <mc:Fallback>
                <p:oleObj name="数式" r:id="rId3" imgW="1612800" imgH="1346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0"/>
                        <a:ext cx="4516438" cy="37750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2580862"/>
              </p:ext>
            </p:extLst>
          </p:nvPr>
        </p:nvGraphicFramePr>
        <p:xfrm>
          <a:off x="457200" y="3657600"/>
          <a:ext cx="654367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305" name="数式" r:id="rId5" imgW="2336760" imgH="1015920" progId="Equation.3">
                  <p:embed/>
                </p:oleObj>
              </mc:Choice>
              <mc:Fallback>
                <p:oleObj name="数式" r:id="rId5" imgW="23367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657600"/>
                        <a:ext cx="6543675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8864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8101445"/>
              </p:ext>
            </p:extLst>
          </p:nvPr>
        </p:nvGraphicFramePr>
        <p:xfrm>
          <a:off x="533400" y="304800"/>
          <a:ext cx="6543675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8" name="数式" r:id="rId3" imgW="2336760" imgH="1015920" progId="Equation.3">
                  <p:embed/>
                </p:oleObj>
              </mc:Choice>
              <mc:Fallback>
                <p:oleObj name="数式" r:id="rId3" imgW="2336760" imgH="10159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04800"/>
                        <a:ext cx="6543675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9608848"/>
              </p:ext>
            </p:extLst>
          </p:nvPr>
        </p:nvGraphicFramePr>
        <p:xfrm>
          <a:off x="914400" y="3505200"/>
          <a:ext cx="5726112" cy="1495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329" name="数式" r:id="rId5" imgW="2044440" imgH="533160" progId="Equation.3">
                  <p:embed/>
                </p:oleObj>
              </mc:Choice>
              <mc:Fallback>
                <p:oleObj name="数式" r:id="rId5" imgW="2044440" imgH="533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3505200"/>
                        <a:ext cx="5726112" cy="1495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76844" y="510093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Cooley-</a:t>
            </a:r>
            <a:r>
              <a:rPr lang="en-US" sz="2400" dirty="0" err="1" smtClean="0">
                <a:latin typeface="+mj-lt"/>
              </a:rPr>
              <a:t>Tukey</a:t>
            </a:r>
            <a:r>
              <a:rPr lang="en-US" sz="2400" dirty="0" smtClean="0">
                <a:latin typeface="+mj-lt"/>
              </a:rPr>
              <a:t> algorithm:  J. W. Cooley and J. W. </a:t>
            </a:r>
            <a:r>
              <a:rPr lang="en-US" sz="2400" dirty="0" err="1" smtClean="0">
                <a:latin typeface="+mj-lt"/>
              </a:rPr>
              <a:t>Tukey</a:t>
            </a:r>
            <a:r>
              <a:rPr lang="en-US" sz="2400" dirty="0" smtClean="0">
                <a:latin typeface="+mj-lt"/>
              </a:rPr>
              <a:t>, “An algorithm for machine calculation of complex Fourier series”   Math. </a:t>
            </a:r>
            <a:r>
              <a:rPr lang="en-US" sz="2400" smtClean="0">
                <a:latin typeface="+mj-lt"/>
              </a:rPr>
              <a:t>Computation 19, 297-301 (1965)  </a:t>
            </a:r>
            <a:endParaRPr lang="en-US" sz="2400" dirty="0" smtClean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0440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3626" t="16096" r="3298" b="7446"/>
          <a:stretch/>
        </p:blipFill>
        <p:spPr>
          <a:xfrm>
            <a:off x="541644" y="534936"/>
            <a:ext cx="8107578" cy="5791143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172200" y="2590800"/>
            <a:ext cx="2374232" cy="19812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601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 dirty="0"/>
          </a:p>
        </p:txBody>
      </p:sp>
      <p:pic>
        <p:nvPicPr>
          <p:cNvPr id="2099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27" t="12312" r="14864" b="12228"/>
          <a:stretch/>
        </p:blipFill>
        <p:spPr bwMode="auto">
          <a:xfrm>
            <a:off x="212262" y="922355"/>
            <a:ext cx="8779338" cy="4945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24740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 dirty="0"/>
          </a:p>
        </p:txBody>
      </p:sp>
      <p:pic>
        <p:nvPicPr>
          <p:cNvPr id="2109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07" t="12598" r="14000" b="32124"/>
          <a:stretch/>
        </p:blipFill>
        <p:spPr bwMode="auto">
          <a:xfrm>
            <a:off x="217262" y="1371600"/>
            <a:ext cx="8850538" cy="3622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81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Oval 17"/>
          <p:cNvSpPr/>
          <p:nvPr/>
        </p:nvSpPr>
        <p:spPr>
          <a:xfrm>
            <a:off x="876300" y="3276600"/>
            <a:ext cx="7200900" cy="1828800"/>
          </a:xfrm>
          <a:prstGeom prst="ellipse">
            <a:avLst/>
          </a:prstGeom>
          <a:noFill/>
          <a:ln w="50800">
            <a:solidFill>
              <a:srgbClr val="DA32A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/>
          <p:cNvSpPr/>
          <p:nvPr/>
        </p:nvSpPr>
        <p:spPr>
          <a:xfrm>
            <a:off x="228600" y="4191000"/>
            <a:ext cx="86106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57200" y="38100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720399"/>
              </p:ext>
            </p:extLst>
          </p:nvPr>
        </p:nvGraphicFramePr>
        <p:xfrm>
          <a:off x="762000" y="1066800"/>
          <a:ext cx="7071895" cy="1460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24" name="数式" r:id="rId3" imgW="2336760" imgH="482400" progId="Equation.3">
                  <p:embed/>
                </p:oleObj>
              </mc:Choice>
              <mc:Fallback>
                <p:oleObj name="数式" r:id="rId3" imgW="23367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066800"/>
                        <a:ext cx="7071895" cy="1460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838200" y="2667000"/>
            <a:ext cx="7848600" cy="3581400"/>
            <a:chOff x="838200" y="2667000"/>
            <a:chExt cx="7848600" cy="3581400"/>
          </a:xfrm>
        </p:grpSpPr>
        <p:cxnSp>
          <p:nvCxnSpPr>
            <p:cNvPr id="8" name="Straight Arrow Connector 7"/>
            <p:cNvCxnSpPr/>
            <p:nvPr/>
          </p:nvCxnSpPr>
          <p:spPr>
            <a:xfrm flipV="1">
              <a:off x="4305300" y="2743200"/>
              <a:ext cx="0" cy="350520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/>
            <p:cNvCxnSpPr/>
            <p:nvPr/>
          </p:nvCxnSpPr>
          <p:spPr>
            <a:xfrm>
              <a:off x="838200" y="4343400"/>
              <a:ext cx="7315200" cy="0"/>
            </a:xfrm>
            <a:prstGeom prst="straightConnector1">
              <a:avLst/>
            </a:prstGeom>
            <a:ln w="254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91400" y="46482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Re(z)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343400" y="2667000"/>
              <a:ext cx="1295400" cy="4572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latin typeface="+mj-lt"/>
                </a:rPr>
                <a:t>Im</a:t>
              </a:r>
              <a:r>
                <a:rPr lang="en-US" sz="2400" dirty="0" smtClean="0">
                  <a:latin typeface="+mj-lt"/>
                </a:rPr>
                <a:t>(z)</a:t>
              </a:r>
            </a:p>
          </p:txBody>
        </p:sp>
      </p:grpSp>
      <p:cxnSp>
        <p:nvCxnSpPr>
          <p:cNvPr id="14" name="Straight Arrow Connector 13"/>
          <p:cNvCxnSpPr/>
          <p:nvPr/>
        </p:nvCxnSpPr>
        <p:spPr>
          <a:xfrm>
            <a:off x="838200" y="4191000"/>
            <a:ext cx="7315200" cy="0"/>
          </a:xfrm>
          <a:prstGeom prst="straightConnector1">
            <a:avLst/>
          </a:prstGeom>
          <a:ln w="50800">
            <a:solidFill>
              <a:srgbClr val="DA32AA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185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9033978"/>
              </p:ext>
            </p:extLst>
          </p:nvPr>
        </p:nvGraphicFramePr>
        <p:xfrm>
          <a:off x="908113" y="609600"/>
          <a:ext cx="8007287" cy="100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9" name="数式" r:id="rId3" imgW="3124080" imgH="393480" progId="Equation.3">
                  <p:embed/>
                </p:oleObj>
              </mc:Choice>
              <mc:Fallback>
                <p:oleObj name="数式" r:id="rId3" imgW="3124080" imgH="39348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08113" y="609600"/>
                        <a:ext cx="8007287" cy="10096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228600" y="16764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Re(z)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+mj-lt"/>
                  </a:rPr>
                  <a:t>Im</a:t>
                </a:r>
                <a:r>
                  <a:rPr lang="en-US" sz="2400" dirty="0" smtClean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8777059"/>
              </p:ext>
            </p:extLst>
          </p:nvPr>
        </p:nvGraphicFramePr>
        <p:xfrm>
          <a:off x="1781175" y="5218113"/>
          <a:ext cx="5664200" cy="1204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80" name="数式" r:id="rId5" imgW="2209680" imgH="469800" progId="Equation.3">
                  <p:embed/>
                </p:oleObj>
              </mc:Choice>
              <mc:Fallback>
                <p:oleObj name="数式" r:id="rId5" imgW="2209680" imgH="469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81175" y="5218113"/>
                        <a:ext cx="5664200" cy="1204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0361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-- continued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28600" y="609600"/>
            <a:ext cx="8610600" cy="3581400"/>
            <a:chOff x="228600" y="2667000"/>
            <a:chExt cx="8610600" cy="3581400"/>
          </a:xfrm>
        </p:grpSpPr>
        <p:sp>
          <p:nvSpPr>
            <p:cNvPr id="18" name="Oval 17"/>
            <p:cNvSpPr/>
            <p:nvPr/>
          </p:nvSpPr>
          <p:spPr>
            <a:xfrm>
              <a:off x="876300" y="3276600"/>
              <a:ext cx="7200900" cy="1828800"/>
            </a:xfrm>
            <a:prstGeom prst="ellipse">
              <a:avLst/>
            </a:prstGeom>
            <a:noFill/>
            <a:ln w="50800">
              <a:solidFill>
                <a:srgbClr val="DA32AA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28600" y="4191000"/>
              <a:ext cx="8610600" cy="1524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0" name="Group 19"/>
            <p:cNvGrpSpPr/>
            <p:nvPr/>
          </p:nvGrpSpPr>
          <p:grpSpPr>
            <a:xfrm>
              <a:off x="838200" y="2667000"/>
              <a:ext cx="7848600" cy="3581400"/>
              <a:chOff x="838200" y="2667000"/>
              <a:chExt cx="7848600" cy="3581400"/>
            </a:xfrm>
          </p:grpSpPr>
          <p:cxnSp>
            <p:nvCxnSpPr>
              <p:cNvPr id="8" name="Straight Arrow Connector 7"/>
              <p:cNvCxnSpPr/>
              <p:nvPr/>
            </p:nvCxnSpPr>
            <p:spPr>
              <a:xfrm flipV="1">
                <a:off x="4305300" y="2743200"/>
                <a:ext cx="0" cy="350520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Arrow Connector 9"/>
              <p:cNvCxnSpPr/>
              <p:nvPr/>
            </p:nvCxnSpPr>
            <p:spPr>
              <a:xfrm>
                <a:off x="838200" y="4343400"/>
                <a:ext cx="7315200" cy="0"/>
              </a:xfrm>
              <a:prstGeom prst="straightConnector1">
                <a:avLst/>
              </a:prstGeom>
              <a:ln w="2540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" name="TextBox 10"/>
              <p:cNvSpPr txBox="1"/>
              <p:nvPr/>
            </p:nvSpPr>
            <p:spPr>
              <a:xfrm>
                <a:off x="7391400" y="46482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+mj-lt"/>
                  </a:rPr>
                  <a:t>Re(z)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4343400" y="2667000"/>
                <a:ext cx="1295400" cy="4572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>
                    <a:latin typeface="+mj-lt"/>
                  </a:rPr>
                  <a:t>Im</a:t>
                </a:r>
                <a:r>
                  <a:rPr lang="en-US" sz="2400" dirty="0" smtClean="0">
                    <a:latin typeface="+mj-lt"/>
                  </a:rPr>
                  <a:t>(z)</a:t>
                </a:r>
              </a:p>
            </p:txBody>
          </p:sp>
        </p:grpSp>
        <p:cxnSp>
          <p:nvCxnSpPr>
            <p:cNvPr id="14" name="Straight Arrow Connector 13"/>
            <p:cNvCxnSpPr/>
            <p:nvPr/>
          </p:nvCxnSpPr>
          <p:spPr>
            <a:xfrm>
              <a:off x="838200" y="4191000"/>
              <a:ext cx="7315200" cy="0"/>
            </a:xfrm>
            <a:prstGeom prst="straightConnector1">
              <a:avLst/>
            </a:prstGeom>
            <a:ln w="50800">
              <a:solidFill>
                <a:srgbClr val="DA32AA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Oval 12"/>
          <p:cNvSpPr/>
          <p:nvPr/>
        </p:nvSpPr>
        <p:spPr>
          <a:xfrm>
            <a:off x="5715000" y="20193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638800" y="2375207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x’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733800" y="2590800"/>
            <a:ext cx="1143000" cy="1676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0682433"/>
              </p:ext>
            </p:extLst>
          </p:nvPr>
        </p:nvGraphicFramePr>
        <p:xfrm>
          <a:off x="533400" y="3200400"/>
          <a:ext cx="78136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72" name="数式" r:id="rId3" imgW="3047760" imgH="965160" progId="Equation.3">
                  <p:embed/>
                </p:oleObj>
              </mc:Choice>
              <mc:Fallback>
                <p:oleObj name="数式" r:id="rId3" imgW="304776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00400"/>
                        <a:ext cx="781367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2739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10/15/2015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711  Fall 2014 -- Lecture 22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0"/>
            <a:ext cx="769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 --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72955"/>
              </p:ext>
            </p:extLst>
          </p:nvPr>
        </p:nvGraphicFramePr>
        <p:xfrm>
          <a:off x="838200" y="461665"/>
          <a:ext cx="7813675" cy="247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3" name="数式" r:id="rId3" imgW="3047760" imgH="965160" progId="Equation.3">
                  <p:embed/>
                </p:oleObj>
              </mc:Choice>
              <mc:Fallback>
                <p:oleObj name="数式" r:id="rId3" imgW="3047760" imgH="965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461665"/>
                        <a:ext cx="7813675" cy="247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7724474"/>
              </p:ext>
            </p:extLst>
          </p:nvPr>
        </p:nvGraphicFramePr>
        <p:xfrm>
          <a:off x="1109662" y="3276600"/>
          <a:ext cx="7577138" cy="22071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4" name="数式" r:id="rId5" imgW="3314520" imgH="965160" progId="Equation.3">
                  <p:embed/>
                </p:oleObj>
              </mc:Choice>
              <mc:Fallback>
                <p:oleObj name="数式" r:id="rId5" imgW="3314520" imgH="96516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2" y="3276600"/>
                        <a:ext cx="7577138" cy="220716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81000" y="56388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Kramers-Kronig</a:t>
            </a:r>
            <a:r>
              <a:rPr lang="en-US" sz="2400" dirty="0" smtClean="0">
                <a:latin typeface="+mj-lt"/>
              </a:rPr>
              <a:t>   relationship</a:t>
            </a:r>
          </a:p>
        </p:txBody>
      </p:sp>
    </p:spTree>
    <p:extLst>
      <p:ext uri="{BB962C8B-B14F-4D97-AF65-F5344CB8AC3E}">
        <p14:creationId xmlns:p14="http://schemas.microsoft.com/office/powerpoint/2010/main" val="71632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>
            <a:latin typeface="+mj-lt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13459</TotalTime>
  <Words>384</Words>
  <Application>Microsoft Office PowerPoint</Application>
  <PresentationFormat>On-screen Show (4:3)</PresentationFormat>
  <Paragraphs>117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26</vt:i4>
      </vt:variant>
    </vt:vector>
  </HeadingPairs>
  <TitlesOfParts>
    <vt:vector size="33" baseType="lpstr">
      <vt:lpstr>Arial</vt:lpstr>
      <vt:lpstr>Calibri</vt:lpstr>
      <vt:lpstr>Symbol</vt:lpstr>
      <vt:lpstr>Office Theme</vt:lpstr>
      <vt:lpstr>数式</vt:lpstr>
      <vt:lpstr>Equation</vt:lpstr>
      <vt:lpstr>MathType 6.0 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Holzwarth, Natalie</cp:lastModifiedBy>
  <cp:revision>682</cp:revision>
  <cp:lastPrinted>2013-10-16T13:02:13Z</cp:lastPrinted>
  <dcterms:created xsi:type="dcterms:W3CDTF">2012-01-10T18:32:24Z</dcterms:created>
  <dcterms:modified xsi:type="dcterms:W3CDTF">2014-10-15T02:02:49Z</dcterms:modified>
</cp:coreProperties>
</file>