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80" r:id="rId4"/>
    <p:sldId id="381" r:id="rId5"/>
    <p:sldId id="388" r:id="rId6"/>
    <p:sldId id="390" r:id="rId7"/>
    <p:sldId id="389" r:id="rId8"/>
    <p:sldId id="382" r:id="rId9"/>
    <p:sldId id="383" r:id="rId10"/>
    <p:sldId id="391" r:id="rId11"/>
    <p:sldId id="393" r:id="rId12"/>
    <p:sldId id="394" r:id="rId13"/>
    <p:sldId id="384" r:id="rId14"/>
    <p:sldId id="385" r:id="rId15"/>
    <p:sldId id="386" r:id="rId16"/>
    <p:sldId id="387" r:id="rId17"/>
    <p:sldId id="395" r:id="rId18"/>
    <p:sldId id="396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15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5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3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More mathematical </a:t>
            </a:r>
            <a:r>
              <a:rPr lang="en-US" sz="3200" b="1" dirty="0" smtClean="0">
                <a:solidFill>
                  <a:schemeClr val="folHlink"/>
                </a:solidFill>
              </a:rPr>
              <a:t>tools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Fourier transforms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Fast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221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78011"/>
              </p:ext>
            </p:extLst>
          </p:nvPr>
        </p:nvGraphicFramePr>
        <p:xfrm>
          <a:off x="790575" y="347663"/>
          <a:ext cx="7831138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8" name="数式" r:id="rId3" imgW="4076640" imgH="825480" progId="Equation.3">
                  <p:embed/>
                </p:oleObj>
              </mc:Choice>
              <mc:Fallback>
                <p:oleObj name="数式" r:id="rId3" imgW="4076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47663"/>
                        <a:ext cx="7831138" cy="158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52652"/>
              </p:ext>
            </p:extLst>
          </p:nvPr>
        </p:nvGraphicFramePr>
        <p:xfrm>
          <a:off x="1371600" y="2209800"/>
          <a:ext cx="711993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9" name="数式" r:id="rId5" imgW="3708360" imgH="469800" progId="Equation.3">
                  <p:embed/>
                </p:oleObj>
              </mc:Choice>
              <mc:Fallback>
                <p:oleObj name="数式" r:id="rId5" imgW="3708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7119938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505200"/>
            <a:ext cx="73533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4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4354286"/>
            <a:ext cx="4248150" cy="2427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8458200" cy="2349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663" y="8954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436177"/>
              </p:ext>
            </p:extLst>
          </p:nvPr>
        </p:nvGraphicFramePr>
        <p:xfrm>
          <a:off x="874962" y="261534"/>
          <a:ext cx="7747001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0" name="Equation" r:id="rId5" imgW="4952880" imgH="1231560" progId="Equation.DSMT4">
                  <p:embed/>
                </p:oleObj>
              </mc:Choice>
              <mc:Fallback>
                <p:oleObj name="Equation" r:id="rId5" imgW="495288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962" y="261534"/>
                        <a:ext cx="7747001" cy="192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4962" y="26670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  <a:r>
              <a:rPr lang="en-US" sz="2400" i="1" dirty="0" smtClean="0">
                <a:latin typeface="+mj-lt"/>
              </a:rPr>
              <a:t>(t)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6831" y="47961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80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95" y="3150434"/>
            <a:ext cx="3534566" cy="20197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46905"/>
              </p:ext>
            </p:extLst>
          </p:nvPr>
        </p:nvGraphicFramePr>
        <p:xfrm>
          <a:off x="381000" y="76200"/>
          <a:ext cx="8045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5" name="Equation" r:id="rId4" imgW="5143320" imgH="622080" progId="Equation.DSMT4">
                  <p:embed/>
                </p:oleObj>
              </mc:Choice>
              <mc:Fallback>
                <p:oleObj name="Equation" r:id="rId4" imgW="51433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76200"/>
                        <a:ext cx="8045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1050925"/>
            <a:ext cx="3448050" cy="19703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" y="12147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F(</a:t>
            </a:r>
            <a:r>
              <a:rPr lang="en-US" sz="2400" i="1" dirty="0" err="1" smtClean="0">
                <a:latin typeface="Symbol" panose="05050102010706020507" pitchFamily="18" charset="2"/>
              </a:rPr>
              <a:t>nW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234" y="3161848"/>
            <a:ext cx="3534566" cy="20197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45273"/>
          <a:stretch/>
        </p:blipFill>
        <p:spPr>
          <a:xfrm>
            <a:off x="6981034" y="3124200"/>
            <a:ext cx="1934366" cy="20197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=-M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n</a:t>
            </a:r>
            <a:r>
              <a:rPr lang="en-US" sz="2400" i="1" dirty="0" smtClean="0">
                <a:latin typeface="+mj-lt"/>
              </a:rPr>
              <a:t>=M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710385"/>
              </p:ext>
            </p:extLst>
          </p:nvPr>
        </p:nvGraphicFramePr>
        <p:xfrm>
          <a:off x="3981116" y="1357312"/>
          <a:ext cx="4489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6" name="Equation" r:id="rId6" imgW="2869920" imgH="622080" progId="Equation.DSMT4">
                  <p:embed/>
                </p:oleObj>
              </mc:Choice>
              <mc:Fallback>
                <p:oleObj name="Equation" r:id="rId6" imgW="2869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1116" y="1357312"/>
                        <a:ext cx="4489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482696"/>
              </p:ext>
            </p:extLst>
          </p:nvPr>
        </p:nvGraphicFramePr>
        <p:xfrm>
          <a:off x="1371600" y="5514139"/>
          <a:ext cx="5819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07" name="Equation" r:id="rId8" imgW="3720960" imgH="622080" progId="Equation.DSMT4">
                  <p:embed/>
                </p:oleObj>
              </mc:Choice>
              <mc:Fallback>
                <p:oleObj name="Equation" r:id="rId8" imgW="37209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1600" y="5514139"/>
                        <a:ext cx="5819775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21581"/>
              </p:ext>
            </p:extLst>
          </p:nvPr>
        </p:nvGraphicFramePr>
        <p:xfrm>
          <a:off x="533400" y="762000"/>
          <a:ext cx="7970838" cy="444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6" name="数式" r:id="rId3" imgW="4152600" imgH="2311200" progId="Equation.3">
                  <p:embed/>
                </p:oleObj>
              </mc:Choice>
              <mc:Fallback>
                <p:oleObj name="数式" r:id="rId3" imgW="41526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970838" cy="444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0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50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51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4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5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Cooley-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 algorithm:  J. W. Cooley and J. W. 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, “An algorithm for machine calculation of complex Fourier series”   Math. </a:t>
            </a:r>
            <a:r>
              <a:rPr lang="en-US" sz="2400" smtClean="0">
                <a:latin typeface="+mj-lt"/>
              </a:rPr>
              <a:t>Computation 19, 297-301 (1965)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52164"/>
              </p:ext>
            </p:extLst>
          </p:nvPr>
        </p:nvGraphicFramePr>
        <p:xfrm>
          <a:off x="685800" y="381000"/>
          <a:ext cx="4432300" cy="25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6" name="Equation" r:id="rId3" imgW="3225600" imgH="1841400" progId="Equation.DSMT4">
                  <p:embed/>
                </p:oleObj>
              </mc:Choice>
              <mc:Fallback>
                <p:oleObj name="Equation" r:id="rId3" imgW="322560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381000"/>
                        <a:ext cx="4432300" cy="25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798707"/>
              </p:ext>
            </p:extLst>
          </p:nvPr>
        </p:nvGraphicFramePr>
        <p:xfrm>
          <a:off x="717884" y="4038600"/>
          <a:ext cx="4119563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7" name="Equation" r:id="rId5" imgW="2997000" imgH="1511280" progId="Equation.DSMT4">
                  <p:embed/>
                </p:oleObj>
              </mc:Choice>
              <mc:Fallback>
                <p:oleObj name="Equation" r:id="rId5" imgW="299700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7884" y="4038600"/>
                        <a:ext cx="4119563" cy="207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15348"/>
              </p:ext>
            </p:extLst>
          </p:nvPr>
        </p:nvGraphicFramePr>
        <p:xfrm>
          <a:off x="5867400" y="344905"/>
          <a:ext cx="254923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8" name="Equation" r:id="rId7" imgW="1168200" imgH="279360" progId="Equation.DSMT4">
                  <p:embed/>
                </p:oleObj>
              </mc:Choice>
              <mc:Fallback>
                <p:oleObj name="Equation" r:id="rId7" imgW="1168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7400" y="344905"/>
                        <a:ext cx="254923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5853" y="2906816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16 complex multiplications and additions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Some simplifications: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92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25653"/>
              </p:ext>
            </p:extLst>
          </p:nvPr>
        </p:nvGraphicFramePr>
        <p:xfrm>
          <a:off x="1066800" y="381000"/>
          <a:ext cx="6248400" cy="518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9" name="Equation" r:id="rId3" imgW="4546440" imgH="3771720" progId="Equation.DSMT4">
                  <p:embed/>
                </p:oleObj>
              </mc:Choice>
              <mc:Fallback>
                <p:oleObj name="Equation" r:id="rId3" imgW="4546440" imgH="377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381000"/>
                        <a:ext cx="6248400" cy="518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549860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 complex multiplications and 8 complex additions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77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099" t="16097" r="6405" b="2415"/>
          <a:stretch/>
        </p:blipFill>
        <p:spPr>
          <a:xfrm>
            <a:off x="701054" y="76200"/>
            <a:ext cx="7985746" cy="61721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5943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676400"/>
            <a:ext cx="805815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96493"/>
              </p:ext>
            </p:extLst>
          </p:nvPr>
        </p:nvGraphicFramePr>
        <p:xfrm>
          <a:off x="1143000" y="179770"/>
          <a:ext cx="6477000" cy="2068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6" name="Equation" r:id="rId4" imgW="4495680" imgH="1434960" progId="Equation.DSMT4">
                  <p:embed/>
                </p:oleObj>
              </mc:Choice>
              <mc:Fallback>
                <p:oleObj name="Equation" r:id="rId4" imgW="449568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9770"/>
                        <a:ext cx="6477000" cy="2068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0" y="2667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T=</a:t>
            </a:r>
            <a:r>
              <a:rPr lang="en-US" sz="2400" b="1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4343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T=20</a:t>
            </a:r>
            <a:r>
              <a:rPr lang="en-US" sz="2400" b="1" i="1" dirty="0" smtClean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003816"/>
              </p:ext>
            </p:extLst>
          </p:nvPr>
        </p:nvGraphicFramePr>
        <p:xfrm>
          <a:off x="990600" y="5539563"/>
          <a:ext cx="5310418" cy="935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7" name="Equation" r:id="rId6" imgW="4038480" imgH="711000" progId="Equation.DSMT4">
                  <p:embed/>
                </p:oleObj>
              </mc:Choice>
              <mc:Fallback>
                <p:oleObj name="Equation" r:id="rId6" imgW="40384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0600" y="5539563"/>
                        <a:ext cx="5310418" cy="935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32597"/>
              </p:ext>
            </p:extLst>
          </p:nvPr>
        </p:nvGraphicFramePr>
        <p:xfrm>
          <a:off x="685800" y="228600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5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7848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The location of the 2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dirty="0" smtClean="0">
                <a:latin typeface="+mj-lt"/>
              </a:rPr>
              <a:t> factor varies among texts.</a:t>
            </a:r>
          </a:p>
        </p:txBody>
      </p:sp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886811"/>
              </p:ext>
            </p:extLst>
          </p:nvPr>
        </p:nvGraphicFramePr>
        <p:xfrm>
          <a:off x="228600" y="801687"/>
          <a:ext cx="8686800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5" name="Equation" r:id="rId3" imgW="7061040" imgH="4051080" progId="Equation.DSMT4">
                  <p:embed/>
                </p:oleObj>
              </mc:Choice>
              <mc:Fallback>
                <p:oleObj name="Equation" r:id="rId3" imgW="706104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01687"/>
                        <a:ext cx="8686800" cy="498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3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057567"/>
              </p:ext>
            </p:extLst>
          </p:nvPr>
        </p:nvGraphicFramePr>
        <p:xfrm>
          <a:off x="939799" y="838200"/>
          <a:ext cx="80149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2" name="数式" r:id="rId3" imgW="4356000" imgH="1117440" progId="Equation.3">
                  <p:embed/>
                </p:oleObj>
              </mc:Choice>
              <mc:Fallback>
                <p:oleObj name="数式" r:id="rId3" imgW="435600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799" y="838200"/>
                        <a:ext cx="8014913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87199"/>
              </p:ext>
            </p:extLst>
          </p:nvPr>
        </p:nvGraphicFramePr>
        <p:xfrm>
          <a:off x="1066800" y="3265487"/>
          <a:ext cx="72977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3" name="数式" r:id="rId5" imgW="4063680" imgH="1574640" progId="Equation.3">
                  <p:embed/>
                </p:oleObj>
              </mc:Choice>
              <mc:Fallback>
                <p:oleObj name="数式" r:id="rId5" imgW="4063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65487"/>
                        <a:ext cx="7297738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</a:t>
            </a:r>
          </a:p>
        </p:txBody>
      </p:sp>
    </p:spTree>
    <p:extLst>
      <p:ext uri="{BB962C8B-B14F-4D97-AF65-F5344CB8AC3E}">
        <p14:creationId xmlns:p14="http://schemas.microsoft.com/office/powerpoint/2010/main" val="6255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05061"/>
              </p:ext>
            </p:extLst>
          </p:nvPr>
        </p:nvGraphicFramePr>
        <p:xfrm>
          <a:off x="838200" y="755650"/>
          <a:ext cx="686435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6" name="数式" r:id="rId3" imgW="3822480" imgH="1218960" progId="Equation.3">
                  <p:embed/>
                </p:oleObj>
              </mc:Choice>
              <mc:Fallback>
                <p:oleObj name="数式" r:id="rId3" imgW="382248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55650"/>
                        <a:ext cx="6864350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21801"/>
              </p:ext>
            </p:extLst>
          </p:nvPr>
        </p:nvGraphicFramePr>
        <p:xfrm>
          <a:off x="838200" y="3352800"/>
          <a:ext cx="66595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7" name="数式" r:id="rId5" imgW="3708360" imgH="1307880" progId="Equation.3">
                  <p:embed/>
                </p:oleObj>
              </mc:Choice>
              <mc:Fallback>
                <p:oleObj name="数式" r:id="rId5" imgW="37083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66595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42732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458720"/>
            <a:ext cx="6408390" cy="18976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159961"/>
              </p:ext>
            </p:extLst>
          </p:nvPr>
        </p:nvGraphicFramePr>
        <p:xfrm>
          <a:off x="762000" y="304800"/>
          <a:ext cx="563245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79" name="数式" r:id="rId4" imgW="2933640" imgH="939600" progId="Equation.3">
                  <p:embed/>
                </p:oleObj>
              </mc:Choice>
              <mc:Fallback>
                <p:oleObj name="数式" r:id="rId4" imgW="2933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"/>
                        <a:ext cx="5632450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441601"/>
              </p:ext>
            </p:extLst>
          </p:nvPr>
        </p:nvGraphicFramePr>
        <p:xfrm>
          <a:off x="685800" y="1981200"/>
          <a:ext cx="53387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0" name="数式" r:id="rId6" imgW="2781000" imgH="660240" progId="Equation.3">
                  <p:embed/>
                </p:oleObj>
              </mc:Choice>
              <mc:Fallback>
                <p:oleObj name="数式" r:id="rId6" imgW="2781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53387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409838"/>
              </p:ext>
            </p:extLst>
          </p:nvPr>
        </p:nvGraphicFramePr>
        <p:xfrm>
          <a:off x="609600" y="3368764"/>
          <a:ext cx="3124200" cy="12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1" name="Equation" r:id="rId8" imgW="2552400" imgH="1054080" progId="Equation.DSMT4">
                  <p:embed/>
                </p:oleObj>
              </mc:Choice>
              <mc:Fallback>
                <p:oleObj name="Equation" r:id="rId8" imgW="255240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68764"/>
                        <a:ext cx="3124200" cy="12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867551"/>
              </p:ext>
            </p:extLst>
          </p:nvPr>
        </p:nvGraphicFramePr>
        <p:xfrm>
          <a:off x="481263" y="304800"/>
          <a:ext cx="73596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54" name="数式" r:id="rId3" imgW="3835080" imgH="1155600" progId="Equation.3">
                  <p:embed/>
                </p:oleObj>
              </mc:Choice>
              <mc:Fallback>
                <p:oleObj name="数式" r:id="rId3" imgW="383508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63" y="304800"/>
                        <a:ext cx="73596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371254"/>
              </p:ext>
            </p:extLst>
          </p:nvPr>
        </p:nvGraphicFramePr>
        <p:xfrm>
          <a:off x="762000" y="2871786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55" name="数式" r:id="rId5" imgW="2958840" imgH="431640" progId="Equation.3">
                  <p:embed/>
                </p:oleObj>
              </mc:Choice>
              <mc:Fallback>
                <p:oleObj name="数式" r:id="rId5" imgW="295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1786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4449"/>
              </p:ext>
            </p:extLst>
          </p:nvPr>
        </p:nvGraphicFramePr>
        <p:xfrm>
          <a:off x="731420" y="3953669"/>
          <a:ext cx="692467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56" name="数式" r:id="rId7" imgW="3606480" imgH="507960" progId="Equation.3">
                  <p:embed/>
                </p:oleObj>
              </mc:Choice>
              <mc:Fallback>
                <p:oleObj name="数式" r:id="rId7" imgW="3606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20" y="3953669"/>
                        <a:ext cx="692467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93518"/>
              </p:ext>
            </p:extLst>
          </p:nvPr>
        </p:nvGraphicFramePr>
        <p:xfrm>
          <a:off x="685800" y="4953000"/>
          <a:ext cx="3855244" cy="1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57" name="Equation" r:id="rId9" imgW="2666880" imgH="952200" progId="Equation.DSMT4">
                  <p:embed/>
                </p:oleObj>
              </mc:Choice>
              <mc:Fallback>
                <p:oleObj name="Equation" r:id="rId9" imgW="26668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3855244" cy="1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14257</TotalTime>
  <Words>288</Words>
  <Application>Microsoft Office PowerPoint</Application>
  <PresentationFormat>On-screen Show (4:3)</PresentationFormat>
  <Paragraphs>81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695</cp:revision>
  <cp:lastPrinted>2014-10-20T16:32:13Z</cp:lastPrinted>
  <dcterms:created xsi:type="dcterms:W3CDTF">2012-01-10T18:32:24Z</dcterms:created>
  <dcterms:modified xsi:type="dcterms:W3CDTF">2014-10-20T16:33:15Z</dcterms:modified>
</cp:coreProperties>
</file>