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354" r:id="rId3"/>
    <p:sldId id="380" r:id="rId4"/>
    <p:sldId id="381" r:id="rId5"/>
    <p:sldId id="388" r:id="rId6"/>
    <p:sldId id="390" r:id="rId7"/>
    <p:sldId id="389" r:id="rId8"/>
    <p:sldId id="382" r:id="rId9"/>
    <p:sldId id="383" r:id="rId10"/>
    <p:sldId id="391" r:id="rId11"/>
    <p:sldId id="393" r:id="rId12"/>
    <p:sldId id="394" r:id="rId13"/>
    <p:sldId id="384" r:id="rId14"/>
    <p:sldId id="385" r:id="rId15"/>
    <p:sldId id="386" r:id="rId16"/>
    <p:sldId id="387" r:id="rId17"/>
    <p:sldId id="395" r:id="rId18"/>
    <p:sldId id="396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3" d="100"/>
          <a:sy n="53" d="100"/>
        </p:scale>
        <p:origin x="115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458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23.png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4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2753" y="117693"/>
            <a:ext cx="8229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23: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More mathematical </a:t>
            </a:r>
            <a:r>
              <a:rPr lang="en-US" sz="3200" b="1" dirty="0" smtClean="0">
                <a:solidFill>
                  <a:schemeClr val="folHlink"/>
                </a:solidFill>
              </a:rPr>
              <a:t>tools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Fourier transforms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Fast Fourier transforms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02215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078011"/>
              </p:ext>
            </p:extLst>
          </p:nvPr>
        </p:nvGraphicFramePr>
        <p:xfrm>
          <a:off x="790575" y="347663"/>
          <a:ext cx="7831138" cy="158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38" name="数式" r:id="rId3" imgW="4076640" imgH="825480" progId="Equation.3">
                  <p:embed/>
                </p:oleObj>
              </mc:Choice>
              <mc:Fallback>
                <p:oleObj name="数式" r:id="rId3" imgW="407664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347663"/>
                        <a:ext cx="7831138" cy="158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652652"/>
              </p:ext>
            </p:extLst>
          </p:nvPr>
        </p:nvGraphicFramePr>
        <p:xfrm>
          <a:off x="1371600" y="2209800"/>
          <a:ext cx="7119938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39" name="数式" r:id="rId5" imgW="3708360" imgH="469800" progId="Equation.3">
                  <p:embed/>
                </p:oleObj>
              </mc:Choice>
              <mc:Fallback>
                <p:oleObj name="数式" r:id="rId5" imgW="37083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09800"/>
                        <a:ext cx="7119938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3505200"/>
            <a:ext cx="7353300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444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8350" y="4354286"/>
            <a:ext cx="4248150" cy="24275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057400"/>
            <a:ext cx="8458200" cy="23495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2663" y="89545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436177"/>
              </p:ext>
            </p:extLst>
          </p:nvPr>
        </p:nvGraphicFramePr>
        <p:xfrm>
          <a:off x="874962" y="261534"/>
          <a:ext cx="7747001" cy="192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30" name="Equation" r:id="rId5" imgW="4952880" imgH="1231560" progId="Equation.DSMT4">
                  <p:embed/>
                </p:oleObj>
              </mc:Choice>
              <mc:Fallback>
                <p:oleObj name="Equation" r:id="rId5" imgW="495288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4962" y="261534"/>
                        <a:ext cx="7747001" cy="192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74962" y="2667000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f</a:t>
            </a:r>
            <a:r>
              <a:rPr lang="en-US" sz="2400" i="1" dirty="0" smtClean="0">
                <a:latin typeface="+mj-lt"/>
              </a:rPr>
              <a:t>(t)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16831" y="4796135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F(</a:t>
            </a:r>
            <a:r>
              <a:rPr lang="en-US" sz="2400" i="1" dirty="0" err="1" smtClean="0">
                <a:latin typeface="Symbol" panose="05050102010706020507" pitchFamily="18" charset="2"/>
              </a:rPr>
              <a:t>nW</a:t>
            </a:r>
            <a:r>
              <a:rPr lang="en-US" sz="2400" i="1" dirty="0" smtClean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3801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795" y="3150434"/>
            <a:ext cx="3534566" cy="201975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946905"/>
              </p:ext>
            </p:extLst>
          </p:nvPr>
        </p:nvGraphicFramePr>
        <p:xfrm>
          <a:off x="381000" y="76200"/>
          <a:ext cx="804545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05" name="Equation" r:id="rId4" imgW="5143320" imgH="622080" progId="Equation.DSMT4">
                  <p:embed/>
                </p:oleObj>
              </mc:Choice>
              <mc:Fallback>
                <p:oleObj name="Equation" r:id="rId4" imgW="51433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76200"/>
                        <a:ext cx="8045450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53" y="1050925"/>
            <a:ext cx="3448050" cy="19703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09600" y="1214735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F(</a:t>
            </a:r>
            <a:r>
              <a:rPr lang="en-US" sz="2400" i="1" dirty="0" err="1" smtClean="0">
                <a:latin typeface="Symbol" panose="05050102010706020507" pitchFamily="18" charset="2"/>
              </a:rPr>
              <a:t>nW</a:t>
            </a:r>
            <a:r>
              <a:rPr lang="en-US" sz="2400" i="1" dirty="0" smtClean="0">
                <a:latin typeface="+mj-lt"/>
              </a:rPr>
              <a:t>)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234" y="3161848"/>
            <a:ext cx="3534566" cy="20197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r="45273"/>
          <a:stretch/>
        </p:blipFill>
        <p:spPr>
          <a:xfrm>
            <a:off x="6981034" y="3124200"/>
            <a:ext cx="1934366" cy="201975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28600" y="510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n</a:t>
            </a:r>
            <a:r>
              <a:rPr lang="en-US" sz="2400" i="1" dirty="0" smtClean="0">
                <a:latin typeface="+mj-lt"/>
              </a:rPr>
              <a:t>=-M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00400" y="5029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n</a:t>
            </a:r>
            <a:r>
              <a:rPr lang="en-US" sz="2400" i="1" dirty="0" smtClean="0">
                <a:latin typeface="+mj-lt"/>
              </a:rPr>
              <a:t>=M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710385"/>
              </p:ext>
            </p:extLst>
          </p:nvPr>
        </p:nvGraphicFramePr>
        <p:xfrm>
          <a:off x="3981116" y="1357312"/>
          <a:ext cx="448945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06" name="Equation" r:id="rId6" imgW="2869920" imgH="622080" progId="Equation.DSMT4">
                  <p:embed/>
                </p:oleObj>
              </mc:Choice>
              <mc:Fallback>
                <p:oleObj name="Equation" r:id="rId6" imgW="28699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81116" y="1357312"/>
                        <a:ext cx="4489450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482696"/>
              </p:ext>
            </p:extLst>
          </p:nvPr>
        </p:nvGraphicFramePr>
        <p:xfrm>
          <a:off x="1371600" y="5514139"/>
          <a:ext cx="581977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07" name="Equation" r:id="rId8" imgW="3720960" imgH="622080" progId="Equation.DSMT4">
                  <p:embed/>
                </p:oleObj>
              </mc:Choice>
              <mc:Fallback>
                <p:oleObj name="Equation" r:id="rId8" imgW="372096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71600" y="5514139"/>
                        <a:ext cx="5819775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469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221581"/>
              </p:ext>
            </p:extLst>
          </p:nvPr>
        </p:nvGraphicFramePr>
        <p:xfrm>
          <a:off x="533400" y="762000"/>
          <a:ext cx="7970838" cy="444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56" name="数式" r:id="rId3" imgW="4152600" imgH="2311200" progId="Equation.3">
                  <p:embed/>
                </p:oleObj>
              </mc:Choice>
              <mc:Fallback>
                <p:oleObj name="数式" r:id="rId3" imgW="4152600" imgH="23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62000"/>
                        <a:ext cx="7970838" cy="444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840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682766"/>
              </p:ext>
            </p:extLst>
          </p:nvPr>
        </p:nvGraphicFramePr>
        <p:xfrm>
          <a:off x="931863" y="685800"/>
          <a:ext cx="5264150" cy="427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80" name="数式" r:id="rId3" imgW="1879560" imgH="1523880" progId="Equation.3">
                  <p:embed/>
                </p:oleObj>
              </mc:Choice>
              <mc:Fallback>
                <p:oleObj name="数式" r:id="rId3" imgW="1879560" imgH="1523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863" y="685800"/>
                        <a:ext cx="5264150" cy="427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41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065660"/>
              </p:ext>
            </p:extLst>
          </p:nvPr>
        </p:nvGraphicFramePr>
        <p:xfrm>
          <a:off x="381000" y="0"/>
          <a:ext cx="4516438" cy="377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50" name="数式" r:id="rId3" imgW="1612800" imgH="1346040" progId="Equation.3">
                  <p:embed/>
                </p:oleObj>
              </mc:Choice>
              <mc:Fallback>
                <p:oleObj name="数式" r:id="rId3" imgW="16128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0"/>
                        <a:ext cx="4516438" cy="377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580862"/>
              </p:ext>
            </p:extLst>
          </p:nvPr>
        </p:nvGraphicFramePr>
        <p:xfrm>
          <a:off x="457200" y="3657600"/>
          <a:ext cx="6543675" cy="284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51" name="数式" r:id="rId5" imgW="2336760" imgH="1015920" progId="Equation.3">
                  <p:embed/>
                </p:oleObj>
              </mc:Choice>
              <mc:Fallback>
                <p:oleObj name="数式" r:id="rId5" imgW="233676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657600"/>
                        <a:ext cx="6543675" cy="284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886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101445"/>
              </p:ext>
            </p:extLst>
          </p:nvPr>
        </p:nvGraphicFramePr>
        <p:xfrm>
          <a:off x="533400" y="304800"/>
          <a:ext cx="6543675" cy="284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4" name="数式" r:id="rId3" imgW="2336760" imgH="1015920" progId="Equation.3">
                  <p:embed/>
                </p:oleObj>
              </mc:Choice>
              <mc:Fallback>
                <p:oleObj name="数式" r:id="rId3" imgW="233676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4800"/>
                        <a:ext cx="6543675" cy="284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608848"/>
              </p:ext>
            </p:extLst>
          </p:nvPr>
        </p:nvGraphicFramePr>
        <p:xfrm>
          <a:off x="914400" y="3505200"/>
          <a:ext cx="5726112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5" name="数式" r:id="rId5" imgW="2044440" imgH="533160" progId="Equation.3">
                  <p:embed/>
                </p:oleObj>
              </mc:Choice>
              <mc:Fallback>
                <p:oleObj name="数式" r:id="rId5" imgW="204444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05200"/>
                        <a:ext cx="5726112" cy="149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6844" y="5100935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Cooley-</a:t>
            </a:r>
            <a:r>
              <a:rPr lang="en-US" sz="2400" dirty="0" err="1" smtClean="0">
                <a:latin typeface="+mj-lt"/>
              </a:rPr>
              <a:t>Tukey</a:t>
            </a:r>
            <a:r>
              <a:rPr lang="en-US" sz="2400" dirty="0" smtClean="0">
                <a:latin typeface="+mj-lt"/>
              </a:rPr>
              <a:t> algorithm:  J. W. Cooley and J. W. </a:t>
            </a:r>
            <a:r>
              <a:rPr lang="en-US" sz="2400" dirty="0" err="1" smtClean="0">
                <a:latin typeface="+mj-lt"/>
              </a:rPr>
              <a:t>Tukey</a:t>
            </a:r>
            <a:r>
              <a:rPr lang="en-US" sz="2400" dirty="0" smtClean="0">
                <a:latin typeface="+mj-lt"/>
              </a:rPr>
              <a:t>, “An algorithm for machine calculation of complex Fourier series”   Math. </a:t>
            </a:r>
            <a:r>
              <a:rPr lang="en-US" sz="2400" smtClean="0">
                <a:latin typeface="+mj-lt"/>
              </a:rPr>
              <a:t>Computation 19, 297-301 (1965)  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044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552164"/>
              </p:ext>
            </p:extLst>
          </p:nvPr>
        </p:nvGraphicFramePr>
        <p:xfrm>
          <a:off x="685800" y="381000"/>
          <a:ext cx="4432300" cy="25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66" name="Equation" r:id="rId3" imgW="3225600" imgH="1841400" progId="Equation.DSMT4">
                  <p:embed/>
                </p:oleObj>
              </mc:Choice>
              <mc:Fallback>
                <p:oleObj name="Equation" r:id="rId3" imgW="3225600" imgH="1841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381000"/>
                        <a:ext cx="4432300" cy="253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798707"/>
              </p:ext>
            </p:extLst>
          </p:nvPr>
        </p:nvGraphicFramePr>
        <p:xfrm>
          <a:off x="717884" y="4038600"/>
          <a:ext cx="4119563" cy="207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67" name="Equation" r:id="rId5" imgW="2997000" imgH="1511280" progId="Equation.DSMT4">
                  <p:embed/>
                </p:oleObj>
              </mc:Choice>
              <mc:Fallback>
                <p:oleObj name="Equation" r:id="rId5" imgW="2997000" imgH="151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7884" y="4038600"/>
                        <a:ext cx="4119563" cy="207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415348"/>
              </p:ext>
            </p:extLst>
          </p:nvPr>
        </p:nvGraphicFramePr>
        <p:xfrm>
          <a:off x="5867400" y="344905"/>
          <a:ext cx="2549236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68" name="Equation" r:id="rId7" imgW="1168200" imgH="279360" progId="Equation.DSMT4">
                  <p:embed/>
                </p:oleObj>
              </mc:Choice>
              <mc:Fallback>
                <p:oleObj name="Equation" r:id="rId7" imgW="11682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67400" y="344905"/>
                        <a:ext cx="2549236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5853" y="2906816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16 complex multiplications and additions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    Some simplifications: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922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025653"/>
              </p:ext>
            </p:extLst>
          </p:nvPr>
        </p:nvGraphicFramePr>
        <p:xfrm>
          <a:off x="1066800" y="381000"/>
          <a:ext cx="6248400" cy="518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79" name="Equation" r:id="rId3" imgW="4546440" imgH="3771720" progId="Equation.DSMT4">
                  <p:embed/>
                </p:oleObj>
              </mc:Choice>
              <mc:Fallback>
                <p:oleObj name="Equation" r:id="rId3" imgW="4546440" imgH="3771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381000"/>
                        <a:ext cx="6248400" cy="5183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400" y="5498603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4 complex multiplications and 8 complex additions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5771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4099" t="16097" r="6405" b="2415"/>
          <a:stretch/>
        </p:blipFill>
        <p:spPr>
          <a:xfrm>
            <a:off x="701054" y="76200"/>
            <a:ext cx="7985746" cy="617213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04800" y="5943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676400"/>
            <a:ext cx="8058150" cy="3810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7173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Fourier transforms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596493"/>
              </p:ext>
            </p:extLst>
          </p:nvPr>
        </p:nvGraphicFramePr>
        <p:xfrm>
          <a:off x="1143000" y="179770"/>
          <a:ext cx="6477000" cy="2068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76" name="Equation" r:id="rId4" imgW="4495680" imgH="1434960" progId="Equation.DSMT4">
                  <p:embed/>
                </p:oleObj>
              </mc:Choice>
              <mc:Fallback>
                <p:oleObj name="Equation" r:id="rId4" imgW="4495680" imgH="1434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79770"/>
                        <a:ext cx="6477000" cy="20680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10000" y="26670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+mj-lt"/>
              </a:rPr>
              <a:t>T=</a:t>
            </a:r>
            <a:r>
              <a:rPr lang="en-US" sz="2400" b="1" i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00600" y="43434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  <a:latin typeface="+mj-lt"/>
              </a:rPr>
              <a:t>T=20</a:t>
            </a:r>
            <a:r>
              <a:rPr lang="en-US" sz="2400" b="1" i="1" dirty="0" smtClean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003816"/>
              </p:ext>
            </p:extLst>
          </p:nvPr>
        </p:nvGraphicFramePr>
        <p:xfrm>
          <a:off x="990600" y="5539563"/>
          <a:ext cx="5310418" cy="935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77" name="Equation" r:id="rId6" imgW="4038480" imgH="711000" progId="Equation.DSMT4">
                  <p:embed/>
                </p:oleObj>
              </mc:Choice>
              <mc:Fallback>
                <p:oleObj name="Equation" r:id="rId6" imgW="403848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90600" y="5539563"/>
                        <a:ext cx="5310418" cy="9351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754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532597"/>
              </p:ext>
            </p:extLst>
          </p:nvPr>
        </p:nvGraphicFramePr>
        <p:xfrm>
          <a:off x="685800" y="228600"/>
          <a:ext cx="6534150" cy="509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85" name="数式" r:id="rId3" imgW="3403440" imgH="2654280" progId="Equation.3">
                  <p:embed/>
                </p:oleObj>
              </mc:Choice>
              <mc:Fallback>
                <p:oleObj name="数式" r:id="rId3" imgW="3403440" imgH="2654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8600"/>
                        <a:ext cx="6534150" cy="509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5715000"/>
            <a:ext cx="7848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The location of the 2</a:t>
            </a:r>
            <a:r>
              <a:rPr lang="en-US" sz="2400" dirty="0" smtClean="0">
                <a:latin typeface="Symbol" panose="05050102010706020507" pitchFamily="18" charset="2"/>
              </a:rPr>
              <a:t>p</a:t>
            </a:r>
            <a:r>
              <a:rPr lang="en-US" sz="2400" dirty="0" smtClean="0">
                <a:latin typeface="+mj-lt"/>
              </a:rPr>
              <a:t> factor varies among texts.</a:t>
            </a:r>
          </a:p>
        </p:txBody>
      </p:sp>
    </p:spTree>
    <p:extLst>
      <p:ext uri="{BB962C8B-B14F-4D97-AF65-F5344CB8AC3E}">
        <p14:creationId xmlns:p14="http://schemas.microsoft.com/office/powerpoint/2010/main" val="33745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886811"/>
              </p:ext>
            </p:extLst>
          </p:nvPr>
        </p:nvGraphicFramePr>
        <p:xfrm>
          <a:off x="228600" y="801687"/>
          <a:ext cx="8686800" cy="498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45" name="Equation" r:id="rId3" imgW="7061040" imgH="4051080" progId="Equation.DSMT4">
                  <p:embed/>
                </p:oleObj>
              </mc:Choice>
              <mc:Fallback>
                <p:oleObj name="Equation" r:id="rId3" imgW="7061040" imgH="4051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801687"/>
                        <a:ext cx="8686800" cy="498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139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9057567"/>
              </p:ext>
            </p:extLst>
          </p:nvPr>
        </p:nvGraphicFramePr>
        <p:xfrm>
          <a:off x="939799" y="838200"/>
          <a:ext cx="801491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92" name="数式" r:id="rId3" imgW="4356000" imgH="1117440" progId="Equation.3">
                  <p:embed/>
                </p:oleObj>
              </mc:Choice>
              <mc:Fallback>
                <p:oleObj name="数式" r:id="rId3" imgW="4356000" imgH="1117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9799" y="838200"/>
                        <a:ext cx="8014913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087199"/>
              </p:ext>
            </p:extLst>
          </p:nvPr>
        </p:nvGraphicFramePr>
        <p:xfrm>
          <a:off x="1066800" y="3265487"/>
          <a:ext cx="7297738" cy="283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93" name="数式" r:id="rId5" imgW="4063680" imgH="1574640" progId="Equation.3">
                  <p:embed/>
                </p:oleObj>
              </mc:Choice>
              <mc:Fallback>
                <p:oleObj name="数式" r:id="rId5" imgW="4063680" imgH="1574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265487"/>
                        <a:ext cx="7297738" cy="283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 of Fourier transforms to solve wave equation</a:t>
            </a:r>
          </a:p>
        </p:txBody>
      </p:sp>
    </p:spTree>
    <p:extLst>
      <p:ext uri="{BB962C8B-B14F-4D97-AF65-F5344CB8AC3E}">
        <p14:creationId xmlns:p14="http://schemas.microsoft.com/office/powerpoint/2010/main" val="62555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705061"/>
              </p:ext>
            </p:extLst>
          </p:nvPr>
        </p:nvGraphicFramePr>
        <p:xfrm>
          <a:off x="838200" y="755650"/>
          <a:ext cx="6864350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16" name="数式" r:id="rId3" imgW="3822480" imgH="1218960" progId="Equation.3">
                  <p:embed/>
                </p:oleObj>
              </mc:Choice>
              <mc:Fallback>
                <p:oleObj name="数式" r:id="rId3" imgW="3822480" imgH="1218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755650"/>
                        <a:ext cx="6864350" cy="2189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521801"/>
              </p:ext>
            </p:extLst>
          </p:nvPr>
        </p:nvGraphicFramePr>
        <p:xfrm>
          <a:off x="838200" y="3352800"/>
          <a:ext cx="6659563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17" name="数式" r:id="rId5" imgW="3708360" imgH="1307880" progId="Equation.3">
                  <p:embed/>
                </p:oleObj>
              </mc:Choice>
              <mc:Fallback>
                <p:oleObj name="数式" r:id="rId5" imgW="370836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52800"/>
                        <a:ext cx="6659563" cy="234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286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 of Fourier transforms to solve wave equation -- continued</a:t>
            </a:r>
          </a:p>
        </p:txBody>
      </p:sp>
    </p:spTree>
    <p:extLst>
      <p:ext uri="{BB962C8B-B14F-4D97-AF65-F5344CB8AC3E}">
        <p14:creationId xmlns:p14="http://schemas.microsoft.com/office/powerpoint/2010/main" val="427323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4458720"/>
            <a:ext cx="6408390" cy="189763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159961"/>
              </p:ext>
            </p:extLst>
          </p:nvPr>
        </p:nvGraphicFramePr>
        <p:xfrm>
          <a:off x="762000" y="304800"/>
          <a:ext cx="5632450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79" name="数式" r:id="rId4" imgW="2933640" imgH="939600" progId="Equation.3">
                  <p:embed/>
                </p:oleObj>
              </mc:Choice>
              <mc:Fallback>
                <p:oleObj name="数式" r:id="rId4" imgW="293364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04800"/>
                        <a:ext cx="5632450" cy="180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441601"/>
              </p:ext>
            </p:extLst>
          </p:nvPr>
        </p:nvGraphicFramePr>
        <p:xfrm>
          <a:off x="685800" y="1981200"/>
          <a:ext cx="5338763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0" name="数式" r:id="rId6" imgW="2781000" imgH="660240" progId="Equation.3">
                  <p:embed/>
                </p:oleObj>
              </mc:Choice>
              <mc:Fallback>
                <p:oleObj name="数式" r:id="rId6" imgW="278100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981200"/>
                        <a:ext cx="5338763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409838"/>
              </p:ext>
            </p:extLst>
          </p:nvPr>
        </p:nvGraphicFramePr>
        <p:xfrm>
          <a:off x="609600" y="3368764"/>
          <a:ext cx="3124200" cy="129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1" name="Equation" r:id="rId8" imgW="2552400" imgH="1054080" progId="Equation.DSMT4">
                  <p:embed/>
                </p:oleObj>
              </mc:Choice>
              <mc:Fallback>
                <p:oleObj name="Equation" r:id="rId8" imgW="255240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368764"/>
                        <a:ext cx="3124200" cy="129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880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867551"/>
              </p:ext>
            </p:extLst>
          </p:nvPr>
        </p:nvGraphicFramePr>
        <p:xfrm>
          <a:off x="481263" y="304800"/>
          <a:ext cx="7359650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54" name="数式" r:id="rId3" imgW="3835080" imgH="1155600" progId="Equation.3">
                  <p:embed/>
                </p:oleObj>
              </mc:Choice>
              <mc:Fallback>
                <p:oleObj name="数式" r:id="rId3" imgW="3835080" imgH="11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263" y="304800"/>
                        <a:ext cx="7359650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371254"/>
              </p:ext>
            </p:extLst>
          </p:nvPr>
        </p:nvGraphicFramePr>
        <p:xfrm>
          <a:off x="762000" y="2871786"/>
          <a:ext cx="568007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55" name="数式" r:id="rId5" imgW="2958840" imgH="431640" progId="Equation.3">
                  <p:embed/>
                </p:oleObj>
              </mc:Choice>
              <mc:Fallback>
                <p:oleObj name="数式" r:id="rId5" imgW="29588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71786"/>
                        <a:ext cx="5680075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94449"/>
              </p:ext>
            </p:extLst>
          </p:nvPr>
        </p:nvGraphicFramePr>
        <p:xfrm>
          <a:off x="731420" y="3953669"/>
          <a:ext cx="6924675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56" name="数式" r:id="rId7" imgW="3606480" imgH="507960" progId="Equation.3">
                  <p:embed/>
                </p:oleObj>
              </mc:Choice>
              <mc:Fallback>
                <p:oleObj name="数式" r:id="rId7" imgW="36064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420" y="3953669"/>
                        <a:ext cx="6924675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293518"/>
              </p:ext>
            </p:extLst>
          </p:nvPr>
        </p:nvGraphicFramePr>
        <p:xfrm>
          <a:off x="685800" y="4953000"/>
          <a:ext cx="3855244" cy="137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57" name="Equation" r:id="rId9" imgW="2666880" imgH="952200" progId="Equation.DSMT4">
                  <p:embed/>
                </p:oleObj>
              </mc:Choice>
              <mc:Fallback>
                <p:oleObj name="Equation" r:id="rId9" imgW="266688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953000"/>
                        <a:ext cx="3855244" cy="137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79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14257</TotalTime>
  <Words>288</Words>
  <Application>Microsoft Office PowerPoint</Application>
  <PresentationFormat>On-screen Show (4:3)</PresentationFormat>
  <Paragraphs>81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Symbol</vt:lpstr>
      <vt:lpstr>Office Theme</vt:lpstr>
      <vt:lpstr>Equation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695</cp:revision>
  <cp:lastPrinted>2014-10-20T16:32:13Z</cp:lastPrinted>
  <dcterms:created xsi:type="dcterms:W3CDTF">2012-01-10T18:32:24Z</dcterms:created>
  <dcterms:modified xsi:type="dcterms:W3CDTF">2014-10-20T16:33:15Z</dcterms:modified>
</cp:coreProperties>
</file>