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54" r:id="rId3"/>
    <p:sldId id="397" r:id="rId4"/>
    <p:sldId id="398" r:id="rId5"/>
    <p:sldId id="375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41" d="100"/>
          <a:sy n="41" d="100"/>
        </p:scale>
        <p:origin x="1492" y="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8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1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</a:t>
            </a:r>
            <a:r>
              <a:rPr lang="en-US" sz="3200" b="1" dirty="0" smtClean="0">
                <a:solidFill>
                  <a:schemeClr val="folHlink"/>
                </a:solidFill>
              </a:rPr>
              <a:t>otational motion (Chapter 5)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Rigid body motion</a:t>
            </a:r>
            <a:endParaRPr lang="en-US" sz="32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Moment of inertia tensor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489505"/>
              </p:ext>
            </p:extLst>
          </p:nvPr>
        </p:nvGraphicFramePr>
        <p:xfrm>
          <a:off x="609600" y="457200"/>
          <a:ext cx="4808538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6" name="数式" r:id="rId3" imgW="2234880" imgH="660240" progId="Equation.3">
                  <p:embed/>
                </p:oleObj>
              </mc:Choice>
              <mc:Fallback>
                <p:oleObj name="数式" r:id="rId3" imgW="2234880" imgH="660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808538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8983"/>
              </p:ext>
            </p:extLst>
          </p:nvPr>
        </p:nvGraphicFramePr>
        <p:xfrm>
          <a:off x="533400" y="1905000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7" name="数式" r:id="rId5" imgW="2641320" imgH="583920" progId="Equation.3">
                  <p:embed/>
                </p:oleObj>
              </mc:Choice>
              <mc:Fallback>
                <p:oleObj name="数式" r:id="rId5" imgW="264132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23344"/>
              </p:ext>
            </p:extLst>
          </p:nvPr>
        </p:nvGraphicFramePr>
        <p:xfrm>
          <a:off x="685800" y="3581400"/>
          <a:ext cx="39878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8" name="数式" r:id="rId7" imgW="1854000" imgH="1333440" progId="Equation.3">
                  <p:embed/>
                </p:oleObj>
              </mc:Choice>
              <mc:Fallback>
                <p:oleObj name="数式" r:id="rId7" imgW="1854000" imgH="1333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39878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76200"/>
            <a:ext cx="4800600" cy="4428530"/>
            <a:chOff x="1143000" y="452735"/>
            <a:chExt cx="4800600" cy="4428530"/>
          </a:xfrm>
        </p:grpSpPr>
        <p:sp>
          <p:nvSpPr>
            <p:cNvPr id="5" name="Cube 4"/>
            <p:cNvSpPr/>
            <p:nvPr/>
          </p:nvSpPr>
          <p:spPr>
            <a:xfrm rot="10800000" flipV="1">
              <a:off x="1462658" y="1909480"/>
              <a:ext cx="2819400" cy="1734662"/>
            </a:xfrm>
            <a:prstGeom prst="cube">
              <a:avLst>
                <a:gd name="adj" fmla="val 38449"/>
              </a:avLst>
            </a:prstGeom>
            <a:solidFill>
              <a:schemeClr val="accent6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447800" y="838200"/>
              <a:ext cx="0" cy="2133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47800" y="2971800"/>
              <a:ext cx="1524000" cy="1447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47800" y="2971800"/>
              <a:ext cx="3886200" cy="76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24200" y="4419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4527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2819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3124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2281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0" y="35769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90061"/>
              </p:ext>
            </p:extLst>
          </p:nvPr>
        </p:nvGraphicFramePr>
        <p:xfrm>
          <a:off x="2962275" y="3840163"/>
          <a:ext cx="5953125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1" name="数式" r:id="rId3" imgW="2768400" imgH="1143000" progId="Equation.3">
                  <p:embed/>
                </p:oleObj>
              </mc:Choice>
              <mc:Fallback>
                <p:oleObj name="数式" r:id="rId3" imgW="276840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3840163"/>
                        <a:ext cx="5953125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152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853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moment of inertia tensor: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Symmetric matrix </a:t>
            </a:r>
            <a:r>
              <a:rPr lang="en-US" sz="2400" dirty="0" smtClean="0">
                <a:latin typeface="+mj-lt"/>
                <a:sym typeface="Wingdings" pitchFamily="2" charset="2"/>
              </a:rPr>
              <a:t>real eigenvalues </a:t>
            </a:r>
            <a:r>
              <a:rPr lang="en-US" sz="2400" i="1" dirty="0" smtClean="0">
                <a:latin typeface="+mj-lt"/>
                <a:sym typeface="Wingdings" pitchFamily="2" charset="2"/>
              </a:rPr>
              <a:t>I</a:t>
            </a:r>
            <a:r>
              <a:rPr lang="en-US" sz="2400" i="1" baseline="-25000" dirty="0" smtClean="0">
                <a:latin typeface="+mj-lt"/>
                <a:sym typeface="Wingdings" pitchFamily="2" charset="2"/>
              </a:rPr>
              <a:t>1</a:t>
            </a:r>
            <a:r>
              <a:rPr lang="en-US" sz="2400" i="1" dirty="0" smtClean="0">
                <a:latin typeface="+mj-lt"/>
                <a:sym typeface="Wingdings" pitchFamily="2" charset="2"/>
              </a:rPr>
              <a:t>,I</a:t>
            </a:r>
            <a:r>
              <a:rPr lang="en-US" sz="2400" i="1" baseline="-25000" dirty="0" smtClean="0">
                <a:latin typeface="+mj-lt"/>
                <a:sym typeface="Wingdings" pitchFamily="2" charset="2"/>
              </a:rPr>
              <a:t>2</a:t>
            </a:r>
            <a:r>
              <a:rPr lang="en-US" sz="2400" i="1" dirty="0" smtClean="0">
                <a:latin typeface="+mj-lt"/>
                <a:sym typeface="Wingdings" pitchFamily="2" charset="2"/>
              </a:rPr>
              <a:t>,I</a:t>
            </a:r>
            <a:r>
              <a:rPr lang="en-US" sz="2400" i="1" baseline="-25000" dirty="0" smtClean="0">
                <a:latin typeface="+mj-lt"/>
                <a:sym typeface="Wingdings" pitchFamily="2" charset="2"/>
              </a:rPr>
              <a:t>3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i="1" dirty="0">
                <a:latin typeface="+mj-lt"/>
                <a:sym typeface="Wingdings" pitchFamily="2" charset="2"/>
              </a:rPr>
              <a:t> </a:t>
            </a:r>
            <a:r>
              <a:rPr lang="en-US" sz="2400" i="1" dirty="0" smtClean="0">
                <a:latin typeface="+mj-lt"/>
                <a:sym typeface="Wingdings" pitchFamily="2" charset="2"/>
              </a:rPr>
              <a:t>                            </a:t>
            </a:r>
            <a:r>
              <a:rPr lang="en-US" sz="2400" dirty="0" smtClean="0">
                <a:latin typeface="+mj-lt"/>
                <a:sym typeface="Wingdings" pitchFamily="2" charset="2"/>
              </a:rPr>
              <a:t>orthogonal eigenvectors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90413"/>
              </p:ext>
            </p:extLst>
          </p:nvPr>
        </p:nvGraphicFramePr>
        <p:xfrm>
          <a:off x="990600" y="1733729"/>
          <a:ext cx="33607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1" name="数式" r:id="rId3" imgW="1562040" imgH="253800" progId="Equation.3">
                  <p:embed/>
                </p:oleObj>
              </mc:Choice>
              <mc:Fallback>
                <p:oleObj name="数式" r:id="rId3" imgW="15620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33729"/>
                        <a:ext cx="33607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51124"/>
              </p:ext>
            </p:extLst>
          </p:nvPr>
        </p:nvGraphicFramePr>
        <p:xfrm>
          <a:off x="640080" y="2514600"/>
          <a:ext cx="5953125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2" name="数式" r:id="rId5" imgW="2768400" imgH="1143000" progId="Equation.3">
                  <p:embed/>
                </p:oleObj>
              </mc:Choice>
              <mc:Fallback>
                <p:oleObj name="数式" r:id="rId5" imgW="2768400" imgH="1143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" y="2514600"/>
                        <a:ext cx="5953125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61998"/>
              </p:ext>
            </p:extLst>
          </p:nvPr>
        </p:nvGraphicFramePr>
        <p:xfrm>
          <a:off x="1231900" y="4727575"/>
          <a:ext cx="56261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3" name="数式" r:id="rId7" imgW="2616120" imgH="799920" progId="Equation.3">
                  <p:embed/>
                </p:oleObj>
              </mc:Choice>
              <mc:Fallback>
                <p:oleObj name="数式" r:id="rId7" imgW="2616120" imgH="799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727575"/>
                        <a:ext cx="562610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1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Changing origin of rotation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80367"/>
              </p:ext>
            </p:extLst>
          </p:nvPr>
        </p:nvGraphicFramePr>
        <p:xfrm>
          <a:off x="5029200" y="762000"/>
          <a:ext cx="39878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8" name="数式" r:id="rId3" imgW="1854000" imgH="736560" progId="Equation.3">
                  <p:embed/>
                </p:oleObj>
              </mc:Choice>
              <mc:Fallback>
                <p:oleObj name="数式" r:id="rId3" imgW="1854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2000"/>
                        <a:ext cx="398780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959855"/>
              </p:ext>
            </p:extLst>
          </p:nvPr>
        </p:nvGraphicFramePr>
        <p:xfrm>
          <a:off x="5116513" y="2438400"/>
          <a:ext cx="3659187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9" name="数式" r:id="rId5" imgW="1701720" imgH="1180800" progId="Equation.3">
                  <p:embed/>
                </p:oleObj>
              </mc:Choice>
              <mc:Fallback>
                <p:oleObj name="数式" r:id="rId5" imgW="170172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2438400"/>
                        <a:ext cx="3659187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3751"/>
              </p:ext>
            </p:extLst>
          </p:nvPr>
        </p:nvGraphicFramePr>
        <p:xfrm>
          <a:off x="644525" y="5486400"/>
          <a:ext cx="79771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0" name="数式" r:id="rId7" imgW="3708360" imgH="253800" progId="Equation.3">
                  <p:embed/>
                </p:oleObj>
              </mc:Choice>
              <mc:Fallback>
                <p:oleObj name="数式" r:id="rId7" imgW="3708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5486400"/>
                        <a:ext cx="79771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228600" y="753070"/>
            <a:ext cx="4800600" cy="4428530"/>
            <a:chOff x="228600" y="753070"/>
            <a:chExt cx="4800600" cy="4428530"/>
          </a:xfrm>
        </p:grpSpPr>
        <p:grpSp>
          <p:nvGrpSpPr>
            <p:cNvPr id="35" name="Group 34"/>
            <p:cNvGrpSpPr/>
            <p:nvPr/>
          </p:nvGrpSpPr>
          <p:grpSpPr>
            <a:xfrm>
              <a:off x="228600" y="753070"/>
              <a:ext cx="4800600" cy="4428530"/>
              <a:chOff x="228600" y="753070"/>
              <a:chExt cx="4800600" cy="442853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28600" y="753070"/>
                <a:ext cx="4800600" cy="4428530"/>
                <a:chOff x="228600" y="753070"/>
                <a:chExt cx="4800600" cy="442853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28600" y="753070"/>
                  <a:ext cx="4800600" cy="4428530"/>
                  <a:chOff x="1143000" y="452735"/>
                  <a:chExt cx="4800600" cy="4428530"/>
                </a:xfrm>
              </p:grpSpPr>
              <p:sp>
                <p:nvSpPr>
                  <p:cNvPr id="7" name="Cube 6"/>
                  <p:cNvSpPr/>
                  <p:nvPr/>
                </p:nvSpPr>
                <p:spPr>
                  <a:xfrm rot="10800000" flipV="1">
                    <a:off x="1462658" y="1909480"/>
                    <a:ext cx="2819400" cy="1734662"/>
                  </a:xfrm>
                  <a:prstGeom prst="cube">
                    <a:avLst>
                      <a:gd name="adj" fmla="val 38449"/>
                    </a:avLst>
                  </a:prstGeom>
                  <a:solidFill>
                    <a:schemeClr val="accent6">
                      <a:alpha val="24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1447800" y="838200"/>
                    <a:ext cx="0" cy="21336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1447800" y="2971800"/>
                    <a:ext cx="1524000" cy="14478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1447800" y="2971800"/>
                    <a:ext cx="3886200" cy="762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124200" y="44196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x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447800" y="4527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z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334000" y="28194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y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371600" y="31242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a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43000" y="22815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c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048000" y="35769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1905000" y="983902"/>
                  <a:ext cx="2138362" cy="2826098"/>
                  <a:chOff x="1905000" y="983902"/>
                  <a:chExt cx="2138362" cy="2826098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1905000" y="1143000"/>
                    <a:ext cx="0" cy="1905000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1905000" y="3048000"/>
                    <a:ext cx="762000" cy="757535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905000" y="3048000"/>
                    <a:ext cx="1524000" cy="0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57400" y="983902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z’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433762" y="281047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y’</a:t>
                    </a: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667000" y="33483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DA32AA"/>
                        </a:solidFill>
                        <a:latin typeface="+mj-lt"/>
                      </a:rPr>
                      <a:t>x</a:t>
                    </a:r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’</a:t>
                    </a:r>
                  </a:p>
                </p:txBody>
              </p:sp>
            </p:grpSp>
          </p:grpSp>
          <p:cxnSp>
            <p:nvCxnSpPr>
              <p:cNvPr id="31" name="Straight Arrow Connector 30"/>
              <p:cNvCxnSpPr/>
              <p:nvPr/>
            </p:nvCxnSpPr>
            <p:spPr>
              <a:xfrm flipH="1">
                <a:off x="548258" y="3043535"/>
                <a:ext cx="1356742" cy="22860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853058" y="2743200"/>
                <a:ext cx="518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R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48258" y="2281535"/>
              <a:ext cx="2123504" cy="995065"/>
              <a:chOff x="548258" y="2281535"/>
              <a:chExt cx="2123504" cy="99506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548258" y="2433935"/>
                <a:ext cx="1737742" cy="8426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957958" y="2433935"/>
                <a:ext cx="328042" cy="5400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143000" y="2281535"/>
                <a:ext cx="53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r</a:t>
                </a:r>
                <a:r>
                  <a:rPr lang="en-US" sz="2400" b="1" baseline="-25000" dirty="0" err="1" smtClean="0">
                    <a:latin typeface="+mj-lt"/>
                  </a:rPr>
                  <a:t>p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33600" y="2438400"/>
                <a:ext cx="53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r’</a:t>
                </a:r>
                <a:r>
                  <a:rPr lang="en-US" sz="2400" b="1" baseline="-25000" dirty="0" err="1" smtClean="0">
                    <a:latin typeface="+mj-lt"/>
                  </a:rPr>
                  <a:t>p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2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216205"/>
              </p:ext>
            </p:extLst>
          </p:nvPr>
        </p:nvGraphicFramePr>
        <p:xfrm>
          <a:off x="373063" y="457200"/>
          <a:ext cx="7975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6" name="数式" r:id="rId3" imgW="3708360" imgH="253800" progId="Equation.3">
                  <p:embed/>
                </p:oleObj>
              </mc:Choice>
              <mc:Fallback>
                <p:oleObj name="数式" r:id="rId3" imgW="3708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57200"/>
                        <a:ext cx="7975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60775"/>
              </p:ext>
            </p:extLst>
          </p:nvPr>
        </p:nvGraphicFramePr>
        <p:xfrm>
          <a:off x="4448175" y="1392238"/>
          <a:ext cx="43148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7" name="数式" r:id="rId5" imgW="2006280" imgH="457200" progId="Equation.3">
                  <p:embed/>
                </p:oleObj>
              </mc:Choice>
              <mc:Fallback>
                <p:oleObj name="数式" r:id="rId5" imgW="2006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1392238"/>
                        <a:ext cx="431482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93592"/>
              </p:ext>
            </p:extLst>
          </p:nvPr>
        </p:nvGraphicFramePr>
        <p:xfrm>
          <a:off x="4568825" y="2514600"/>
          <a:ext cx="36591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8" name="数式" r:id="rId7" imgW="1701720" imgH="253800" progId="Equation.3">
                  <p:embed/>
                </p:oleObj>
              </mc:Choice>
              <mc:Fallback>
                <p:oleObj name="数式" r:id="rId7" imgW="1701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2514600"/>
                        <a:ext cx="36591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77624"/>
              </p:ext>
            </p:extLst>
          </p:nvPr>
        </p:nvGraphicFramePr>
        <p:xfrm>
          <a:off x="4140200" y="3740150"/>
          <a:ext cx="47752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9" name="数式" r:id="rId9" imgW="2705040" imgH="1498320" progId="Equation.3">
                  <p:embed/>
                </p:oleObj>
              </mc:Choice>
              <mc:Fallback>
                <p:oleObj name="数式" r:id="rId9" imgW="270504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740150"/>
                        <a:ext cx="47752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8600" y="981670"/>
            <a:ext cx="4800600" cy="4428530"/>
            <a:chOff x="228600" y="753070"/>
            <a:chExt cx="4800600" cy="4428530"/>
          </a:xfrm>
        </p:grpSpPr>
        <p:grpSp>
          <p:nvGrpSpPr>
            <p:cNvPr id="33" name="Group 32"/>
            <p:cNvGrpSpPr/>
            <p:nvPr/>
          </p:nvGrpSpPr>
          <p:grpSpPr>
            <a:xfrm>
              <a:off x="228600" y="753070"/>
              <a:ext cx="4800600" cy="4428530"/>
              <a:chOff x="228600" y="753070"/>
              <a:chExt cx="4800600" cy="442853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28600" y="753070"/>
                <a:ext cx="4800600" cy="4428530"/>
                <a:chOff x="228600" y="753070"/>
                <a:chExt cx="4800600" cy="442853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228600" y="753070"/>
                  <a:ext cx="4800600" cy="4428530"/>
                  <a:chOff x="1143000" y="452735"/>
                  <a:chExt cx="4800600" cy="4428530"/>
                </a:xfrm>
              </p:grpSpPr>
              <p:sp>
                <p:nvSpPr>
                  <p:cNvPr id="50" name="Cube 49"/>
                  <p:cNvSpPr/>
                  <p:nvPr/>
                </p:nvSpPr>
                <p:spPr>
                  <a:xfrm rot="10800000" flipV="1">
                    <a:off x="1462658" y="1909480"/>
                    <a:ext cx="2819400" cy="1734662"/>
                  </a:xfrm>
                  <a:prstGeom prst="cube">
                    <a:avLst>
                      <a:gd name="adj" fmla="val 38449"/>
                    </a:avLst>
                  </a:prstGeom>
                  <a:solidFill>
                    <a:schemeClr val="accent6">
                      <a:alpha val="24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1" name="Straight Arrow Connector 50"/>
                  <p:cNvCxnSpPr/>
                  <p:nvPr/>
                </p:nvCxnSpPr>
                <p:spPr>
                  <a:xfrm flipV="1">
                    <a:off x="1447800" y="838200"/>
                    <a:ext cx="0" cy="21336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>
                    <a:off x="1447800" y="2971800"/>
                    <a:ext cx="1524000" cy="14478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/>
                  <p:nvPr/>
                </p:nvCxnSpPr>
                <p:spPr>
                  <a:xfrm>
                    <a:off x="1447800" y="2971800"/>
                    <a:ext cx="3886200" cy="762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124200" y="44196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x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447800" y="4527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z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334000" y="28194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y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371600" y="31242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a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143000" y="22815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c</a:t>
                    </a: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048000" y="35769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1905000" y="983902"/>
                  <a:ext cx="2138362" cy="2826098"/>
                  <a:chOff x="1905000" y="983902"/>
                  <a:chExt cx="2138362" cy="2826098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>
                  <a:xfrm flipV="1">
                    <a:off x="1905000" y="1143000"/>
                    <a:ext cx="0" cy="1905000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>
                    <a:off x="1905000" y="3048000"/>
                    <a:ext cx="762000" cy="757535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1905000" y="3048000"/>
                    <a:ext cx="1524000" cy="0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057400" y="983902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z’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433762" y="281047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y’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667000" y="33483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DA32AA"/>
                        </a:solidFill>
                        <a:latin typeface="+mj-lt"/>
                      </a:rPr>
                      <a:t>x</a:t>
                    </a:r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’</a:t>
                    </a:r>
                  </a:p>
                </p:txBody>
              </p:sp>
            </p:grpSp>
          </p:grpSp>
          <p:cxnSp>
            <p:nvCxnSpPr>
              <p:cNvPr id="40" name="Straight Arrow Connector 39"/>
              <p:cNvCxnSpPr/>
              <p:nvPr/>
            </p:nvCxnSpPr>
            <p:spPr>
              <a:xfrm flipH="1">
                <a:off x="548258" y="3043535"/>
                <a:ext cx="1356742" cy="22860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3058" y="2743200"/>
                <a:ext cx="518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R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48258" y="2281535"/>
              <a:ext cx="2123504" cy="995065"/>
              <a:chOff x="548258" y="2281535"/>
              <a:chExt cx="2123504" cy="995065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548258" y="2433935"/>
                <a:ext cx="1737742" cy="8426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957958" y="2433935"/>
                <a:ext cx="328042" cy="5400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143000" y="2281535"/>
                <a:ext cx="53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r</a:t>
                </a:r>
                <a:r>
                  <a:rPr lang="en-US" sz="2400" b="1" baseline="-25000" dirty="0" err="1" smtClean="0">
                    <a:latin typeface="+mj-lt"/>
                  </a:rPr>
                  <a:t>p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33600" y="2438400"/>
                <a:ext cx="53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r’</a:t>
                </a:r>
                <a:r>
                  <a:rPr lang="en-US" sz="2400" b="1" baseline="-25000" dirty="0" err="1" smtClean="0">
                    <a:latin typeface="+mj-lt"/>
                  </a:rPr>
                  <a:t>p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9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64234"/>
              </p:ext>
            </p:extLst>
          </p:nvPr>
        </p:nvGraphicFramePr>
        <p:xfrm>
          <a:off x="2286000" y="4540125"/>
          <a:ext cx="7409158" cy="1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8" name="数式" r:id="rId3" imgW="2971800" imgH="736560" progId="Equation.3">
                  <p:embed/>
                </p:oleObj>
              </mc:Choice>
              <mc:Fallback>
                <p:oleObj name="数式" r:id="rId3" imgW="29718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0125"/>
                        <a:ext cx="7409158" cy="1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28600" y="753070"/>
            <a:ext cx="4800600" cy="4428530"/>
            <a:chOff x="228600" y="753070"/>
            <a:chExt cx="4800600" cy="4428530"/>
          </a:xfrm>
        </p:grpSpPr>
        <p:grpSp>
          <p:nvGrpSpPr>
            <p:cNvPr id="29" name="Group 28"/>
            <p:cNvGrpSpPr/>
            <p:nvPr/>
          </p:nvGrpSpPr>
          <p:grpSpPr>
            <a:xfrm>
              <a:off x="228600" y="753070"/>
              <a:ext cx="4800600" cy="4428530"/>
              <a:chOff x="228600" y="753070"/>
              <a:chExt cx="4800600" cy="442853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28600" y="753070"/>
                <a:ext cx="4800600" cy="4428530"/>
                <a:chOff x="228600" y="753070"/>
                <a:chExt cx="4800600" cy="442853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228600" y="753070"/>
                  <a:ext cx="4800600" cy="4428530"/>
                  <a:chOff x="1143000" y="452735"/>
                  <a:chExt cx="4800600" cy="4428530"/>
                </a:xfrm>
              </p:grpSpPr>
              <p:sp>
                <p:nvSpPr>
                  <p:cNvPr id="46" name="Cube 45"/>
                  <p:cNvSpPr/>
                  <p:nvPr/>
                </p:nvSpPr>
                <p:spPr>
                  <a:xfrm rot="10800000" flipV="1">
                    <a:off x="1462658" y="1909480"/>
                    <a:ext cx="2819400" cy="1734662"/>
                  </a:xfrm>
                  <a:prstGeom prst="cube">
                    <a:avLst>
                      <a:gd name="adj" fmla="val 38449"/>
                    </a:avLst>
                  </a:prstGeom>
                  <a:solidFill>
                    <a:schemeClr val="accent6">
                      <a:alpha val="24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Arrow Connector 46"/>
                  <p:cNvCxnSpPr/>
                  <p:nvPr/>
                </p:nvCxnSpPr>
                <p:spPr>
                  <a:xfrm flipV="1">
                    <a:off x="1447800" y="838200"/>
                    <a:ext cx="0" cy="21336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>
                    <a:off x="1447800" y="2971800"/>
                    <a:ext cx="1524000" cy="14478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>
                    <a:off x="1447800" y="2971800"/>
                    <a:ext cx="3886200" cy="762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124200" y="44196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x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447800" y="4527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z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334000" y="28194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y</a:t>
                    </a: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371600" y="312420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a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143000" y="22815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048000" y="35769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905000" y="983902"/>
                  <a:ext cx="2138362" cy="2826098"/>
                  <a:chOff x="1905000" y="983902"/>
                  <a:chExt cx="2138362" cy="2826098"/>
                </a:xfrm>
              </p:grpSpPr>
              <p:cxnSp>
                <p:nvCxnSpPr>
                  <p:cNvPr id="40" name="Straight Arrow Connector 39"/>
                  <p:cNvCxnSpPr/>
                  <p:nvPr/>
                </p:nvCxnSpPr>
                <p:spPr>
                  <a:xfrm flipV="1">
                    <a:off x="1905000" y="1143000"/>
                    <a:ext cx="0" cy="1905000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>
                    <a:off x="1905000" y="3048000"/>
                    <a:ext cx="762000" cy="757535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1905000" y="3048000"/>
                    <a:ext cx="1524000" cy="0"/>
                  </a:xfrm>
                  <a:prstGeom prst="straightConnector1">
                    <a:avLst/>
                  </a:prstGeom>
                  <a:ln w="50800">
                    <a:solidFill>
                      <a:srgbClr val="DA32A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057400" y="983902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z’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433762" y="2810470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y’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667000" y="3348335"/>
                    <a:ext cx="60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DA32AA"/>
                        </a:solidFill>
                        <a:latin typeface="+mj-lt"/>
                      </a:rPr>
                      <a:t>x</a:t>
                    </a:r>
                    <a:r>
                      <a:rPr lang="en-US" sz="2400" dirty="0" smtClean="0">
                        <a:solidFill>
                          <a:srgbClr val="DA32AA"/>
                        </a:solidFill>
                        <a:latin typeface="+mj-lt"/>
                      </a:rPr>
                      <a:t>’</a:t>
                    </a:r>
                  </a:p>
                </p:txBody>
              </p:sp>
            </p:grpSp>
          </p:grpSp>
          <p:cxnSp>
            <p:nvCxnSpPr>
              <p:cNvPr id="36" name="Straight Arrow Connector 35"/>
              <p:cNvCxnSpPr/>
              <p:nvPr/>
            </p:nvCxnSpPr>
            <p:spPr>
              <a:xfrm flipH="1">
                <a:off x="548258" y="3043535"/>
                <a:ext cx="1356742" cy="22860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53058" y="2743200"/>
                <a:ext cx="518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R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48258" y="2281535"/>
              <a:ext cx="2123504" cy="995065"/>
              <a:chOff x="548258" y="2281535"/>
              <a:chExt cx="2123504" cy="99506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548258" y="2433935"/>
                <a:ext cx="1737742" cy="8426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957958" y="2433935"/>
                <a:ext cx="328042" cy="5400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143000" y="2281535"/>
                <a:ext cx="53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r</a:t>
                </a:r>
                <a:r>
                  <a:rPr lang="en-US" sz="2400" b="1" baseline="-25000" dirty="0" err="1" smtClean="0">
                    <a:latin typeface="+mj-lt"/>
                  </a:rPr>
                  <a:t>p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33600" y="2438400"/>
                <a:ext cx="53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r’</a:t>
                </a:r>
                <a:r>
                  <a:rPr lang="en-US" sz="2400" b="1" baseline="-25000" dirty="0" err="1" smtClean="0">
                    <a:latin typeface="+mj-lt"/>
                  </a:rPr>
                  <a:t>p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3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Descriptions of rotation about a given origin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30366"/>
              </p:ext>
            </p:extLst>
          </p:nvPr>
        </p:nvGraphicFramePr>
        <p:xfrm>
          <a:off x="700087" y="1066800"/>
          <a:ext cx="798036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2" name="数式" r:id="rId3" imgW="3200400" imgH="2044440" progId="Equation.3">
                  <p:embed/>
                </p:oleObj>
              </mc:Choice>
              <mc:Fallback>
                <p:oleObj name="数式" r:id="rId3" imgW="3200400" imgH="2044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" y="1066800"/>
                        <a:ext cx="7980363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0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Descriptions of rotation about a given origin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93559"/>
              </p:ext>
            </p:extLst>
          </p:nvPr>
        </p:nvGraphicFramePr>
        <p:xfrm>
          <a:off x="385763" y="644525"/>
          <a:ext cx="7980362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6" name="数式" r:id="rId3" imgW="3200400" imgH="2286000" progId="Equation.3">
                  <p:embed/>
                </p:oleObj>
              </mc:Choice>
              <mc:Fallback>
                <p:oleObj name="数式" r:id="rId3" imgW="320040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644525"/>
                        <a:ext cx="7980362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Descriptions of rotation about a given origin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93559"/>
              </p:ext>
            </p:extLst>
          </p:nvPr>
        </p:nvGraphicFramePr>
        <p:xfrm>
          <a:off x="385763" y="644525"/>
          <a:ext cx="7980362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0" name="数式" r:id="rId3" imgW="3200400" imgH="2286000" progId="Equation.3">
                  <p:embed/>
                </p:oleObj>
              </mc:Choice>
              <mc:Fallback>
                <p:oleObj name="数式" r:id="rId3" imgW="320040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644525"/>
                        <a:ext cx="7980362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Descriptions of rotation about a given origin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90665"/>
              </p:ext>
            </p:extLst>
          </p:nvPr>
        </p:nvGraphicFramePr>
        <p:xfrm>
          <a:off x="381000" y="1143000"/>
          <a:ext cx="8488362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4" name="数式" r:id="rId3" imgW="3403440" imgH="1777680" progId="Equation.3">
                  <p:embed/>
                </p:oleObj>
              </mc:Choice>
              <mc:Fallback>
                <p:oleObj name="数式" r:id="rId3" imgW="34034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488362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2783" y="5181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40" t="20925" r="6463" b="1988"/>
          <a:stretch/>
        </p:blipFill>
        <p:spPr>
          <a:xfrm>
            <a:off x="639983" y="228600"/>
            <a:ext cx="8046817" cy="58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07101"/>
              </p:ext>
            </p:extLst>
          </p:nvPr>
        </p:nvGraphicFramePr>
        <p:xfrm>
          <a:off x="304800" y="152400"/>
          <a:ext cx="74104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6" name="数式" r:id="rId3" imgW="2971800" imgH="990360" progId="Equation.3">
                  <p:embed/>
                </p:oleObj>
              </mc:Choice>
              <mc:Fallback>
                <p:oleObj name="数式" r:id="rId3" imgW="29718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741045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144912"/>
              </p:ext>
            </p:extLst>
          </p:nvPr>
        </p:nvGraphicFramePr>
        <p:xfrm>
          <a:off x="304800" y="2819400"/>
          <a:ext cx="569912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7" name="数式" r:id="rId5" imgW="2286000" imgH="1447560" progId="Equation.3">
                  <p:embed/>
                </p:oleObj>
              </mc:Choice>
              <mc:Fallback>
                <p:oleObj name="数式" r:id="rId5" imgW="228600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5699125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79189"/>
              </p:ext>
            </p:extLst>
          </p:nvPr>
        </p:nvGraphicFramePr>
        <p:xfrm>
          <a:off x="6096000" y="5105400"/>
          <a:ext cx="1739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8" name="数式" r:id="rId7" imgW="698400" imgH="507960" progId="Equation.3">
                  <p:embed/>
                </p:oleObj>
              </mc:Choice>
              <mc:Fallback>
                <p:oleObj name="数式" r:id="rId7" imgW="698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105400"/>
                        <a:ext cx="17399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4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Euler equations for a symmetric top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04377"/>
              </p:ext>
            </p:extLst>
          </p:nvPr>
        </p:nvGraphicFramePr>
        <p:xfrm>
          <a:off x="1143000" y="1295400"/>
          <a:ext cx="5345113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6" name="数式" r:id="rId3" imgW="2145960" imgH="1143000" progId="Equation.3">
                  <p:embed/>
                </p:oleObj>
              </mc:Choice>
              <mc:Fallback>
                <p:oleObj name="数式" r:id="rId3" imgW="2145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5345113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62791"/>
              </p:ext>
            </p:extLst>
          </p:nvPr>
        </p:nvGraphicFramePr>
        <p:xfrm>
          <a:off x="1447800" y="4648200"/>
          <a:ext cx="48450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7" name="数式" r:id="rId5" imgW="1942920" imgH="419040" progId="Equation.3">
                  <p:embed/>
                </p:oleObj>
              </mc:Choice>
              <mc:Fallback>
                <p:oleObj name="数式" r:id="rId5" imgW="1942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48450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1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0829"/>
              </p:ext>
            </p:extLst>
          </p:nvPr>
        </p:nvGraphicFramePr>
        <p:xfrm>
          <a:off x="304800" y="152400"/>
          <a:ext cx="74104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3" name="数式" r:id="rId4" imgW="2971800" imgH="990360" progId="Equation.3">
                  <p:embed/>
                </p:oleObj>
              </mc:Choice>
              <mc:Fallback>
                <p:oleObj name="数式" r:id="rId4" imgW="29718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741045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85308"/>
              </p:ext>
            </p:extLst>
          </p:nvPr>
        </p:nvGraphicFramePr>
        <p:xfrm>
          <a:off x="685801" y="2513106"/>
          <a:ext cx="6705600" cy="434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4" name="数式" r:id="rId6" imgW="2857320" imgH="1904760" progId="Equation.3">
                  <p:embed/>
                </p:oleObj>
              </mc:Choice>
              <mc:Fallback>
                <p:oleObj name="数式" r:id="rId6" imgW="285732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2513106"/>
                        <a:ext cx="6705600" cy="4344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5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27" t="19115" r="2945" b="4427"/>
          <a:stretch/>
        </p:blipFill>
        <p:spPr>
          <a:xfrm>
            <a:off x="609600" y="381000"/>
            <a:ext cx="8382000" cy="5791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19800" y="2286000"/>
            <a:ext cx="2590800" cy="1752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387" t="29779" r="30924" b="5030"/>
          <a:stretch/>
        </p:blipFill>
        <p:spPr>
          <a:xfrm>
            <a:off x="762000" y="152400"/>
            <a:ext cx="7924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physics of rigid body motion;  body fixed frame </a:t>
            </a:r>
            <a:r>
              <a:rPr lang="en-US" sz="2400" dirty="0" err="1" smtClean="0">
                <a:latin typeface="+mj-lt"/>
              </a:rPr>
              <a:t>vs</a:t>
            </a:r>
            <a:r>
              <a:rPr lang="en-US" sz="2400" dirty="0" smtClean="0">
                <a:latin typeface="+mj-lt"/>
              </a:rPr>
              <a:t> inertial frame: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39535" r="24179" b="13907"/>
          <a:stretch/>
        </p:blipFill>
        <p:spPr bwMode="auto">
          <a:xfrm>
            <a:off x="1066800" y="1905000"/>
            <a:ext cx="5006340" cy="38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0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>
                <a:latin typeface="Symbol" pitchFamily="18" charset="2"/>
              </a:rPr>
              <a:t>Q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>
                <a:latin typeface="Symbol" pitchFamily="18" charset="2"/>
              </a:rPr>
              <a:t>Q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15416"/>
              </p:ext>
            </p:extLst>
          </p:nvPr>
        </p:nvGraphicFramePr>
        <p:xfrm>
          <a:off x="60960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6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45886"/>
              </p:ext>
            </p:extLst>
          </p:nvPr>
        </p:nvGraphicFramePr>
        <p:xfrm>
          <a:off x="28321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7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0019"/>
              </p:ext>
            </p:extLst>
          </p:nvPr>
        </p:nvGraphicFramePr>
        <p:xfrm>
          <a:off x="51768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8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9673"/>
              </p:ext>
            </p:extLst>
          </p:nvPr>
        </p:nvGraphicFramePr>
        <p:xfrm>
          <a:off x="21018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9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26359"/>
              </p:ext>
            </p:extLst>
          </p:nvPr>
        </p:nvGraphicFramePr>
        <p:xfrm>
          <a:off x="6934200" y="1905000"/>
          <a:ext cx="193992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0" name="数式" r:id="rId11" imgW="901440" imgH="1777680" progId="Equation.3">
                  <p:embed/>
                </p:oleObj>
              </mc:Choice>
              <mc:Fallback>
                <p:oleObj name="数式" r:id="rId11" imgW="9014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05000"/>
                        <a:ext cx="193992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799367"/>
              </p:ext>
            </p:extLst>
          </p:nvPr>
        </p:nvGraphicFramePr>
        <p:xfrm>
          <a:off x="701675" y="5105400"/>
          <a:ext cx="5546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1" name="数式" r:id="rId13" imgW="2577960" imgH="482400" progId="Equation.3">
                  <p:embed/>
                </p:oleObj>
              </mc:Choice>
              <mc:Fallback>
                <p:oleObj name="数式" r:id="rId13" imgW="2577960" imgH="48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5105400"/>
                        <a:ext cx="55467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26726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4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5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5638800" y="914400"/>
            <a:ext cx="2133600" cy="1676400"/>
          </a:xfrm>
          <a:prstGeom prst="cloud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48500" y="1104900"/>
            <a:ext cx="381000" cy="381000"/>
          </a:xfrm>
          <a:prstGeom prst="ellipse">
            <a:avLst/>
          </a:prstGeom>
          <a:pattFill prst="smConfetti">
            <a:fgClr>
              <a:srgbClr val="FF0000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36897"/>
              </p:ext>
            </p:extLst>
          </p:nvPr>
        </p:nvGraphicFramePr>
        <p:xfrm>
          <a:off x="381000" y="685800"/>
          <a:ext cx="39338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9" name="数式" r:id="rId3" imgW="1828800" imgH="685800" progId="Equation.3">
                  <p:embed/>
                </p:oleObj>
              </mc:Choice>
              <mc:Fallback>
                <p:oleObj name="数式" r:id="rId3" imgW="1828800" imgH="685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3933825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791200" y="381000"/>
            <a:ext cx="1905000" cy="2438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>
          <a:xfrm rot="20579033">
            <a:off x="5663305" y="605934"/>
            <a:ext cx="685800" cy="3198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34200" y="1295400"/>
            <a:ext cx="304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371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228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63112"/>
              </p:ext>
            </p:extLst>
          </p:nvPr>
        </p:nvGraphicFramePr>
        <p:xfrm>
          <a:off x="857250" y="2438400"/>
          <a:ext cx="47815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0" name="数式" r:id="rId5" imgW="2222280" imgH="1828800" progId="Equation.3">
                  <p:embed/>
                </p:oleObj>
              </mc:Choice>
              <mc:Fallback>
                <p:oleObj name="数式" r:id="rId5" imgW="2222280" imgH="182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438400"/>
                        <a:ext cx="478155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3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14590</TotalTime>
  <Words>392</Words>
  <Application>Microsoft Office PowerPoint</Application>
  <PresentationFormat>On-screen Show (4:3)</PresentationFormat>
  <Paragraphs>136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693</cp:revision>
  <cp:lastPrinted>2014-10-22T01:50:09Z</cp:lastPrinted>
  <dcterms:created xsi:type="dcterms:W3CDTF">2012-01-10T18:32:24Z</dcterms:created>
  <dcterms:modified xsi:type="dcterms:W3CDTF">2014-10-22T01:52:58Z</dcterms:modified>
</cp:coreProperties>
</file>