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96" r:id="rId2"/>
    <p:sldId id="354" r:id="rId3"/>
    <p:sldId id="380" r:id="rId4"/>
    <p:sldId id="381" r:id="rId5"/>
    <p:sldId id="397" r:id="rId6"/>
    <p:sldId id="391" r:id="rId7"/>
    <p:sldId id="393" r:id="rId8"/>
    <p:sldId id="394" r:id="rId9"/>
    <p:sldId id="401" r:id="rId10"/>
    <p:sldId id="402" r:id="rId11"/>
    <p:sldId id="403" r:id="rId12"/>
    <p:sldId id="404" r:id="rId13"/>
    <p:sldId id="405" r:id="rId14"/>
    <p:sldId id="406" r:id="rId15"/>
    <p:sldId id="407" r:id="rId16"/>
    <p:sldId id="408" r:id="rId17"/>
    <p:sldId id="409" r:id="rId18"/>
    <p:sldId id="410" r:id="rId19"/>
    <p:sldId id="411" r:id="rId20"/>
    <p:sldId id="412" r:id="rId21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 varScale="1">
        <p:scale>
          <a:sx n="53" d="100"/>
          <a:sy n="53" d="100"/>
        </p:scale>
        <p:origin x="1152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6" d="100"/>
        <a:sy n="76" d="100"/>
      </p:scale>
      <p:origin x="0" y="-13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4" Type="http://schemas.openxmlformats.org/officeDocument/2006/relationships/image" Target="../media/image25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2.wmf"/><Relationship Id="rId5" Type="http://schemas.openxmlformats.org/officeDocument/2006/relationships/image" Target="../media/image29.wmf"/><Relationship Id="rId4" Type="http://schemas.openxmlformats.org/officeDocument/2006/relationships/image" Target="../media/image28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0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2.wmf"/><Relationship Id="rId5" Type="http://schemas.openxmlformats.org/officeDocument/2006/relationships/image" Target="../media/image34.wmf"/><Relationship Id="rId4" Type="http://schemas.openxmlformats.org/officeDocument/2006/relationships/image" Target="../media/image28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2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6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10/24/2014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6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48" tIns="48325" rIns="96648" bIns="48325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48" tIns="48325" rIns="96648" bIns="48325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10/24/2014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8" tIns="48325" rIns="96648" bIns="48325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</p:spPr>
        <p:txBody>
          <a:bodyPr vert="horz" lIns="96648" tIns="48325" rIns="96648" bIns="4832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6648" tIns="48325" rIns="96648" bIns="48325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6648" tIns="48325" rIns="96648" bIns="48325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0804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10/24/2014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10/24/2014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10/24/2014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10/24/2014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10/24/2014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10/24/2014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10/24/2014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25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10/24/2014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10/24/2014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10/24/2014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10/24/2014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10/24/2014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711  Fall 2014 -- Lecture 25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12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19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hyperlink" Target="http://en.wikipedia.org/wiki/Euler_angles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.bin"/><Relationship Id="rId3" Type="http://schemas.openxmlformats.org/officeDocument/2006/relationships/oleObject" Target="../embeddings/oleObject22.bin"/><Relationship Id="rId7" Type="http://schemas.openxmlformats.org/officeDocument/2006/relationships/image" Target="../media/image2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23.bin"/><Relationship Id="rId11" Type="http://schemas.openxmlformats.org/officeDocument/2006/relationships/image" Target="../media/image25.wmf"/><Relationship Id="rId5" Type="http://schemas.openxmlformats.org/officeDocument/2006/relationships/image" Target="../media/image21.png"/><Relationship Id="rId10" Type="http://schemas.openxmlformats.org/officeDocument/2006/relationships/oleObject" Target="../embeddings/oleObject25.bin"/><Relationship Id="rId4" Type="http://schemas.openxmlformats.org/officeDocument/2006/relationships/image" Target="../media/image22.wmf"/><Relationship Id="rId9" Type="http://schemas.openxmlformats.org/officeDocument/2006/relationships/image" Target="../media/image24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8.bin"/><Relationship Id="rId13" Type="http://schemas.openxmlformats.org/officeDocument/2006/relationships/image" Target="../media/image29.wmf"/><Relationship Id="rId3" Type="http://schemas.openxmlformats.org/officeDocument/2006/relationships/oleObject" Target="../embeddings/oleObject26.bin"/><Relationship Id="rId7" Type="http://schemas.openxmlformats.org/officeDocument/2006/relationships/image" Target="../media/image26.wmf"/><Relationship Id="rId12" Type="http://schemas.openxmlformats.org/officeDocument/2006/relationships/oleObject" Target="../embeddings/oleObject3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27.bin"/><Relationship Id="rId11" Type="http://schemas.openxmlformats.org/officeDocument/2006/relationships/image" Target="../media/image28.wmf"/><Relationship Id="rId5" Type="http://schemas.openxmlformats.org/officeDocument/2006/relationships/image" Target="../media/image21.png"/><Relationship Id="rId10" Type="http://schemas.openxmlformats.org/officeDocument/2006/relationships/oleObject" Target="../embeddings/oleObject29.bin"/><Relationship Id="rId4" Type="http://schemas.openxmlformats.org/officeDocument/2006/relationships/image" Target="../media/image22.wmf"/><Relationship Id="rId9" Type="http://schemas.openxmlformats.org/officeDocument/2006/relationships/image" Target="../media/image27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32.bin"/><Relationship Id="rId4" Type="http://schemas.openxmlformats.org/officeDocument/2006/relationships/image" Target="../media/image30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3" Type="http://schemas.openxmlformats.org/officeDocument/2006/relationships/oleObject" Target="../embeddings/oleObject33.bin"/><Relationship Id="rId7" Type="http://schemas.openxmlformats.org/officeDocument/2006/relationships/oleObject" Target="../embeddings/oleObject3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32.wmf"/><Relationship Id="rId5" Type="http://schemas.openxmlformats.org/officeDocument/2006/relationships/oleObject" Target="../embeddings/oleObject34.bin"/><Relationship Id="rId4" Type="http://schemas.openxmlformats.org/officeDocument/2006/relationships/image" Target="../media/image30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8.bin"/><Relationship Id="rId13" Type="http://schemas.openxmlformats.org/officeDocument/2006/relationships/image" Target="../media/image34.wmf"/><Relationship Id="rId3" Type="http://schemas.openxmlformats.org/officeDocument/2006/relationships/oleObject" Target="../embeddings/oleObject36.bin"/><Relationship Id="rId7" Type="http://schemas.openxmlformats.org/officeDocument/2006/relationships/image" Target="../media/image26.wmf"/><Relationship Id="rId12" Type="http://schemas.openxmlformats.org/officeDocument/2006/relationships/oleObject" Target="../embeddings/oleObject4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37.bin"/><Relationship Id="rId11" Type="http://schemas.openxmlformats.org/officeDocument/2006/relationships/image" Target="../media/image28.wmf"/><Relationship Id="rId5" Type="http://schemas.openxmlformats.org/officeDocument/2006/relationships/image" Target="../media/image21.png"/><Relationship Id="rId10" Type="http://schemas.openxmlformats.org/officeDocument/2006/relationships/oleObject" Target="../embeddings/oleObject39.bin"/><Relationship Id="rId4" Type="http://schemas.openxmlformats.org/officeDocument/2006/relationships/image" Target="../media/image22.wmf"/><Relationship Id="rId9" Type="http://schemas.openxmlformats.org/officeDocument/2006/relationships/image" Target="../media/image27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36.wmf"/><Relationship Id="rId5" Type="http://schemas.openxmlformats.org/officeDocument/2006/relationships/oleObject" Target="../embeddings/oleObject42.bin"/><Relationship Id="rId4" Type="http://schemas.openxmlformats.org/officeDocument/2006/relationships/image" Target="../media/image35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hyperlink" Target="http://en.wikipedia.org/wiki/Euler_angles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Euler_angles" TargetMode="Externa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37.wmf"/><Relationship Id="rId5" Type="http://schemas.openxmlformats.org/officeDocument/2006/relationships/oleObject" Target="../embeddings/oleObject43.bin"/><Relationship Id="rId4" Type="http://schemas.openxmlformats.org/officeDocument/2006/relationships/image" Target="../media/image2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9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0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2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10/24/2014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04800"/>
            <a:ext cx="822960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</a:t>
            </a:r>
            <a:r>
              <a:rPr lang="en-US" sz="3200" b="1" dirty="0"/>
              <a:t>7</a:t>
            </a:r>
            <a:r>
              <a:rPr lang="en-US" sz="3200" b="1" dirty="0" smtClean="0"/>
              <a:t>11 Classical Mechanics and Mathematical Methods</a:t>
            </a:r>
          </a:p>
          <a:p>
            <a:pPr algn="ctr"/>
            <a:r>
              <a:rPr lang="en-US" sz="3200" b="1" dirty="0" smtClean="0"/>
              <a:t>10-10:50 AM  MWF  Olin 103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 smtClean="0"/>
              <a:t>Plan for Lecture 25: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>
              <a:spcBef>
                <a:spcPct val="50000"/>
              </a:spcBef>
            </a:pPr>
            <a:r>
              <a:rPr lang="en-US" sz="3200" b="1" dirty="0">
                <a:solidFill>
                  <a:schemeClr val="folHlink"/>
                </a:solidFill>
              </a:rPr>
              <a:t>R</a:t>
            </a:r>
            <a:r>
              <a:rPr lang="en-US" sz="3200" b="1" dirty="0" smtClean="0">
                <a:solidFill>
                  <a:schemeClr val="folHlink"/>
                </a:solidFill>
              </a:rPr>
              <a:t>otational motion (Chapter 5)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</a:rPr>
              <a:t>Rigid body motion in body fixed frame</a:t>
            </a:r>
            <a:endParaRPr lang="en-US" sz="3200" b="1" dirty="0" smtClean="0">
              <a:solidFill>
                <a:schemeClr val="folHlink"/>
              </a:solidFill>
              <a:sym typeface="Wingdings" pitchFamily="2" charset="2"/>
            </a:endParaRP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  <a:sym typeface="Wingdings" pitchFamily="2" charset="2"/>
              </a:rPr>
              <a:t>Conversion between body and inertial reference frames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endParaRPr lang="en-US" sz="3200" b="1" dirty="0" smtClean="0">
              <a:solidFill>
                <a:schemeClr val="fol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10/24/2014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580829"/>
              </p:ext>
            </p:extLst>
          </p:nvPr>
        </p:nvGraphicFramePr>
        <p:xfrm>
          <a:off x="304800" y="152400"/>
          <a:ext cx="7410450" cy="2400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1680" name="数式" r:id="rId3" imgW="2971800" imgH="990360" progId="Equation.3">
                  <p:embed/>
                </p:oleObj>
              </mc:Choice>
              <mc:Fallback>
                <p:oleObj name="数式" r:id="rId3" imgW="2971800" imgH="990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52400"/>
                        <a:ext cx="7410450" cy="2400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3774869"/>
              </p:ext>
            </p:extLst>
          </p:nvPr>
        </p:nvGraphicFramePr>
        <p:xfrm>
          <a:off x="457200" y="3048000"/>
          <a:ext cx="6973888" cy="2547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1681" name="数式" r:id="rId5" imgW="2971800" imgH="1117440" progId="Equation.3">
                  <p:embed/>
                </p:oleObj>
              </mc:Choice>
              <mc:Fallback>
                <p:oleObj name="数式" r:id="rId5" imgW="2971800" imgH="1117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3048000"/>
                        <a:ext cx="6973888" cy="2547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78568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10/24/2014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2016614"/>
              </p:ext>
            </p:extLst>
          </p:nvPr>
        </p:nvGraphicFramePr>
        <p:xfrm>
          <a:off x="425299" y="585787"/>
          <a:ext cx="6966101" cy="2309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704" name="Equation" r:id="rId3" imgW="5397480" imgH="1841400" progId="Equation.DSMT4">
                  <p:embed/>
                </p:oleObj>
              </mc:Choice>
              <mc:Fallback>
                <p:oleObj name="Equation" r:id="rId3" imgW="5397480" imgH="1841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5299" y="585787"/>
                        <a:ext cx="6966101" cy="2309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8450616"/>
              </p:ext>
            </p:extLst>
          </p:nvPr>
        </p:nvGraphicFramePr>
        <p:xfrm>
          <a:off x="452437" y="2963862"/>
          <a:ext cx="8462963" cy="3360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705" name="数式" r:id="rId5" imgW="3606480" imgH="1473120" progId="Equation.3">
                  <p:embed/>
                </p:oleObj>
              </mc:Choice>
              <mc:Fallback>
                <p:oleObj name="数式" r:id="rId5" imgW="3606480" imgH="1473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437" y="2963862"/>
                        <a:ext cx="8462963" cy="3360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28600" y="152400"/>
            <a:ext cx="876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Euler equations for asymmetric top -- continued</a:t>
            </a:r>
          </a:p>
        </p:txBody>
      </p:sp>
    </p:spTree>
    <p:extLst>
      <p:ext uri="{BB962C8B-B14F-4D97-AF65-F5344CB8AC3E}">
        <p14:creationId xmlns:p14="http://schemas.microsoft.com/office/powerpoint/2010/main" val="3358629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10/24/2014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457200"/>
            <a:ext cx="800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Transformation between body-fixed and inertial coordinate systems – Euler angles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2400" y="5638800"/>
            <a:ext cx="6477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  <a:hlinkClick r:id="rId2"/>
              </a:rPr>
              <a:t>http://en.wikipedia.org/wiki/Euler_angles</a:t>
            </a:r>
            <a:endParaRPr lang="en-US" sz="2400" dirty="0" smtClean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27767" y="1447800"/>
            <a:ext cx="3429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B0F0"/>
                </a:solidFill>
                <a:latin typeface="+mj-lt"/>
              </a:rPr>
              <a:t>inertial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228600" y="1447800"/>
            <a:ext cx="3589868" cy="3863340"/>
            <a:chOff x="228600" y="1447800"/>
            <a:chExt cx="3589868" cy="3863340"/>
          </a:xfrm>
        </p:grpSpPr>
        <p:pic>
          <p:nvPicPr>
            <p:cNvPr id="240642" name="Picture 2" descr="http://upload.wikimedia.org/wikipedia/commons/thumb/a/a1/Eulerangles.svg/300px-Eulerangles.svg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1447800"/>
              <a:ext cx="3429000" cy="38633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TextBox 8"/>
            <p:cNvSpPr txBox="1"/>
            <p:nvPr/>
          </p:nvSpPr>
          <p:spPr>
            <a:xfrm>
              <a:off x="228600" y="2133600"/>
              <a:ext cx="34290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FF0000"/>
                  </a:solidFill>
                  <a:latin typeface="+mj-lt"/>
                </a:rPr>
                <a:t>body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524000" y="4267200"/>
              <a:ext cx="36195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00B0F0"/>
                  </a:solidFill>
                  <a:latin typeface="+mj-lt"/>
                </a:rPr>
                <a:t>y</a:t>
              </a:r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 flipH="1">
              <a:off x="304800" y="3810000"/>
              <a:ext cx="1638300" cy="0"/>
            </a:xfrm>
            <a:prstGeom prst="straightConnector1">
              <a:avLst/>
            </a:prstGeom>
            <a:ln w="25400">
              <a:solidFill>
                <a:srgbClr val="00B0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457200" y="3352800"/>
              <a:ext cx="361950" cy="4572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00B0F0"/>
                  </a:solidFill>
                  <a:latin typeface="+mj-lt"/>
                </a:rPr>
                <a:t>x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971801" y="3657600"/>
              <a:ext cx="846667" cy="4572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FF0000"/>
                  </a:solidFill>
                  <a:latin typeface="+mj-lt"/>
                </a:rPr>
                <a:t>y</a:t>
              </a:r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 flipH="1">
              <a:off x="1295400" y="4724400"/>
              <a:ext cx="228600" cy="58674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1009650" y="4648200"/>
              <a:ext cx="361950" cy="4572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FF0000"/>
                  </a:solidFill>
                  <a:latin typeface="+mj-lt"/>
                </a:rPr>
                <a:t>x</a:t>
              </a: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 flipV="1">
              <a:off x="1943100" y="2362200"/>
              <a:ext cx="647700" cy="1371600"/>
            </a:xfrm>
            <a:prstGeom prst="straightConnector1">
              <a:avLst/>
            </a:prstGeom>
            <a:ln w="6350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0"/>
            <p:cNvSpPr/>
            <p:nvPr/>
          </p:nvSpPr>
          <p:spPr>
            <a:xfrm>
              <a:off x="2514600" y="2057400"/>
              <a:ext cx="304800" cy="457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345877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10/24/2014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0847124"/>
              </p:ext>
            </p:extLst>
          </p:nvPr>
        </p:nvGraphicFramePr>
        <p:xfrm>
          <a:off x="1648883" y="930804"/>
          <a:ext cx="387350" cy="550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3742" name="数式" r:id="rId3" imgW="164880" imgH="241200" progId="Equation.3">
                  <p:embed/>
                </p:oleObj>
              </mc:Choice>
              <mc:Fallback>
                <p:oleObj name="数式" r:id="rId3" imgW="16488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8883" y="930804"/>
                        <a:ext cx="387350" cy="550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8" name="Group 17"/>
          <p:cNvGrpSpPr/>
          <p:nvPr/>
        </p:nvGrpSpPr>
        <p:grpSpPr>
          <a:xfrm>
            <a:off x="304800" y="1447800"/>
            <a:ext cx="3513668" cy="3863340"/>
            <a:chOff x="304800" y="1447800"/>
            <a:chExt cx="3513668" cy="3863340"/>
          </a:xfrm>
        </p:grpSpPr>
        <p:pic>
          <p:nvPicPr>
            <p:cNvPr id="19" name="Picture 2" descr="http://upload.wikimedia.org/wikipedia/commons/thumb/a/a1/Eulerangles.svg/300px-Eulerangles.svg.pn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1447800"/>
              <a:ext cx="3429000" cy="38633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1" name="TextBox 20"/>
            <p:cNvSpPr txBox="1"/>
            <p:nvPr/>
          </p:nvSpPr>
          <p:spPr>
            <a:xfrm>
              <a:off x="1524000" y="4267200"/>
              <a:ext cx="36195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00B0F0"/>
                  </a:solidFill>
                  <a:latin typeface="+mj-lt"/>
                </a:rPr>
                <a:t>y</a:t>
              </a:r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 flipH="1">
              <a:off x="304800" y="3810000"/>
              <a:ext cx="1638300" cy="0"/>
            </a:xfrm>
            <a:prstGeom prst="straightConnector1">
              <a:avLst/>
            </a:prstGeom>
            <a:ln w="25400">
              <a:solidFill>
                <a:srgbClr val="00B0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457200" y="3352800"/>
              <a:ext cx="361950" cy="4572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00B0F0"/>
                  </a:solidFill>
                  <a:latin typeface="+mj-lt"/>
                </a:rPr>
                <a:t>x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971801" y="3657600"/>
              <a:ext cx="846667" cy="4572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FF0000"/>
                  </a:solidFill>
                  <a:latin typeface="+mj-lt"/>
                </a:rPr>
                <a:t>y</a:t>
              </a:r>
            </a:p>
          </p:txBody>
        </p:sp>
        <p:cxnSp>
          <p:nvCxnSpPr>
            <p:cNvPr id="25" name="Straight Arrow Connector 24"/>
            <p:cNvCxnSpPr/>
            <p:nvPr/>
          </p:nvCxnSpPr>
          <p:spPr>
            <a:xfrm flipH="1">
              <a:off x="1295400" y="4724400"/>
              <a:ext cx="228600" cy="58674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1009650" y="4648200"/>
              <a:ext cx="361950" cy="4572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FF0000"/>
                  </a:solidFill>
                  <a:latin typeface="+mj-lt"/>
                </a:rPr>
                <a:t>x</a:t>
              </a:r>
            </a:p>
          </p:txBody>
        </p:sp>
        <p:cxnSp>
          <p:nvCxnSpPr>
            <p:cNvPr id="27" name="Straight Arrow Connector 26"/>
            <p:cNvCxnSpPr/>
            <p:nvPr/>
          </p:nvCxnSpPr>
          <p:spPr>
            <a:xfrm flipV="1">
              <a:off x="1943100" y="2362200"/>
              <a:ext cx="647700" cy="1371600"/>
            </a:xfrm>
            <a:prstGeom prst="straightConnector1">
              <a:avLst/>
            </a:prstGeom>
            <a:ln w="6350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Rectangle 27"/>
            <p:cNvSpPr/>
            <p:nvPr/>
          </p:nvSpPr>
          <p:spPr>
            <a:xfrm>
              <a:off x="2514600" y="2057400"/>
              <a:ext cx="304800" cy="457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5404574"/>
              </p:ext>
            </p:extLst>
          </p:nvPr>
        </p:nvGraphicFramePr>
        <p:xfrm>
          <a:off x="3048000" y="4721225"/>
          <a:ext cx="387350" cy="52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3743" name="数式" r:id="rId6" imgW="164880" imgH="228600" progId="Equation.3">
                  <p:embed/>
                </p:oleObj>
              </mc:Choice>
              <mc:Fallback>
                <p:oleObj name="数式" r:id="rId6" imgW="1648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4721225"/>
                        <a:ext cx="387350" cy="522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9932955"/>
              </p:ext>
            </p:extLst>
          </p:nvPr>
        </p:nvGraphicFramePr>
        <p:xfrm>
          <a:off x="152400" y="2801937"/>
          <a:ext cx="387350" cy="550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3744" name="数式" r:id="rId8" imgW="164880" imgH="241200" progId="Equation.3">
                  <p:embed/>
                </p:oleObj>
              </mc:Choice>
              <mc:Fallback>
                <p:oleObj name="数式" r:id="rId8" imgW="16488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2801937"/>
                        <a:ext cx="387350" cy="550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0929921"/>
              </p:ext>
            </p:extLst>
          </p:nvPr>
        </p:nvGraphicFramePr>
        <p:xfrm>
          <a:off x="4191000" y="2010569"/>
          <a:ext cx="3128962" cy="550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3745" name="数式" r:id="rId10" imgW="1333440" imgH="241200" progId="Equation.3">
                  <p:embed/>
                </p:oleObj>
              </mc:Choice>
              <mc:Fallback>
                <p:oleObj name="数式" r:id="rId10" imgW="133344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2010569"/>
                        <a:ext cx="3128962" cy="550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TextBox 31"/>
          <p:cNvSpPr txBox="1"/>
          <p:nvPr/>
        </p:nvSpPr>
        <p:spPr>
          <a:xfrm>
            <a:off x="3818468" y="3379470"/>
            <a:ext cx="48683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Need to express all components in body-fixed frame:</a:t>
            </a:r>
          </a:p>
        </p:txBody>
      </p:sp>
    </p:spTree>
    <p:extLst>
      <p:ext uri="{BB962C8B-B14F-4D97-AF65-F5344CB8AC3E}">
        <p14:creationId xmlns:p14="http://schemas.microsoft.com/office/powerpoint/2010/main" val="1451305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10/24/2014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6275807"/>
              </p:ext>
            </p:extLst>
          </p:nvPr>
        </p:nvGraphicFramePr>
        <p:xfrm>
          <a:off x="1648883" y="930804"/>
          <a:ext cx="387350" cy="550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4773" name="数式" r:id="rId3" imgW="164880" imgH="241200" progId="Equation.3">
                  <p:embed/>
                </p:oleObj>
              </mc:Choice>
              <mc:Fallback>
                <p:oleObj name="数式" r:id="rId3" imgW="16488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8883" y="930804"/>
                        <a:ext cx="387350" cy="550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8" name="Group 17"/>
          <p:cNvGrpSpPr/>
          <p:nvPr/>
        </p:nvGrpSpPr>
        <p:grpSpPr>
          <a:xfrm>
            <a:off x="304800" y="1447800"/>
            <a:ext cx="3513668" cy="3863340"/>
            <a:chOff x="304800" y="1447800"/>
            <a:chExt cx="3513668" cy="3863340"/>
          </a:xfrm>
        </p:grpSpPr>
        <p:pic>
          <p:nvPicPr>
            <p:cNvPr id="19" name="Picture 2" descr="http://upload.wikimedia.org/wikipedia/commons/thumb/a/a1/Eulerangles.svg/300px-Eulerangles.svg.pn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1447800"/>
              <a:ext cx="3429000" cy="38633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1" name="TextBox 20"/>
            <p:cNvSpPr txBox="1"/>
            <p:nvPr/>
          </p:nvSpPr>
          <p:spPr>
            <a:xfrm>
              <a:off x="1524000" y="4267200"/>
              <a:ext cx="36195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00B0F0"/>
                  </a:solidFill>
                  <a:latin typeface="+mj-lt"/>
                </a:rPr>
                <a:t>y</a:t>
              </a:r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 flipH="1">
              <a:off x="304800" y="3810000"/>
              <a:ext cx="1638300" cy="0"/>
            </a:xfrm>
            <a:prstGeom prst="straightConnector1">
              <a:avLst/>
            </a:prstGeom>
            <a:ln w="25400">
              <a:solidFill>
                <a:srgbClr val="00B0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457200" y="3352800"/>
              <a:ext cx="361950" cy="4572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00B0F0"/>
                  </a:solidFill>
                  <a:latin typeface="+mj-lt"/>
                </a:rPr>
                <a:t>x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971801" y="3657600"/>
              <a:ext cx="846667" cy="4572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FF0000"/>
                  </a:solidFill>
                  <a:latin typeface="+mj-lt"/>
                </a:rPr>
                <a:t>y</a:t>
              </a:r>
            </a:p>
          </p:txBody>
        </p:sp>
        <p:cxnSp>
          <p:nvCxnSpPr>
            <p:cNvPr id="25" name="Straight Arrow Connector 24"/>
            <p:cNvCxnSpPr/>
            <p:nvPr/>
          </p:nvCxnSpPr>
          <p:spPr>
            <a:xfrm flipH="1">
              <a:off x="1295400" y="4724400"/>
              <a:ext cx="228600" cy="58674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1009650" y="4648200"/>
              <a:ext cx="361950" cy="4572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FF0000"/>
                  </a:solidFill>
                  <a:latin typeface="+mj-lt"/>
                </a:rPr>
                <a:t>x</a:t>
              </a:r>
            </a:p>
          </p:txBody>
        </p:sp>
        <p:cxnSp>
          <p:nvCxnSpPr>
            <p:cNvPr id="27" name="Straight Arrow Connector 26"/>
            <p:cNvCxnSpPr/>
            <p:nvPr/>
          </p:nvCxnSpPr>
          <p:spPr>
            <a:xfrm flipV="1">
              <a:off x="1943100" y="2362200"/>
              <a:ext cx="647700" cy="1371600"/>
            </a:xfrm>
            <a:prstGeom prst="straightConnector1">
              <a:avLst/>
            </a:prstGeom>
            <a:ln w="6350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Rectangle 27"/>
            <p:cNvSpPr/>
            <p:nvPr/>
          </p:nvSpPr>
          <p:spPr>
            <a:xfrm>
              <a:off x="2514600" y="2057400"/>
              <a:ext cx="304800" cy="457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0603845"/>
              </p:ext>
            </p:extLst>
          </p:nvPr>
        </p:nvGraphicFramePr>
        <p:xfrm>
          <a:off x="3048000" y="4721225"/>
          <a:ext cx="387350" cy="52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4774" name="数式" r:id="rId6" imgW="164880" imgH="228600" progId="Equation.3">
                  <p:embed/>
                </p:oleObj>
              </mc:Choice>
              <mc:Fallback>
                <p:oleObj name="数式" r:id="rId6" imgW="1648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4721225"/>
                        <a:ext cx="387350" cy="522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4460319"/>
              </p:ext>
            </p:extLst>
          </p:nvPr>
        </p:nvGraphicFramePr>
        <p:xfrm>
          <a:off x="152400" y="2801937"/>
          <a:ext cx="387350" cy="550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4775" name="数式" r:id="rId8" imgW="164880" imgH="241200" progId="Equation.3">
                  <p:embed/>
                </p:oleObj>
              </mc:Choice>
              <mc:Fallback>
                <p:oleObj name="数式" r:id="rId8" imgW="16488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2801937"/>
                        <a:ext cx="387350" cy="550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8583474"/>
              </p:ext>
            </p:extLst>
          </p:nvPr>
        </p:nvGraphicFramePr>
        <p:xfrm>
          <a:off x="3733800" y="609600"/>
          <a:ext cx="3128962" cy="550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4776" name="数式" r:id="rId10" imgW="1333440" imgH="241200" progId="Equation.3">
                  <p:embed/>
                </p:oleObj>
              </mc:Choice>
              <mc:Fallback>
                <p:oleObj name="数式" r:id="rId10" imgW="133344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609600"/>
                        <a:ext cx="3128962" cy="550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0812297"/>
              </p:ext>
            </p:extLst>
          </p:nvPr>
        </p:nvGraphicFramePr>
        <p:xfrm>
          <a:off x="3962400" y="2573111"/>
          <a:ext cx="4724400" cy="23036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4777" name="数式" r:id="rId12" imgW="2349360" imgH="1180800" progId="Equation.3">
                  <p:embed/>
                </p:oleObj>
              </mc:Choice>
              <mc:Fallback>
                <p:oleObj name="数式" r:id="rId12" imgW="2349360" imgH="1180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2573111"/>
                        <a:ext cx="4724400" cy="230368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13437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10/24/2014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5122507"/>
              </p:ext>
            </p:extLst>
          </p:nvPr>
        </p:nvGraphicFramePr>
        <p:xfrm>
          <a:off x="914400" y="457200"/>
          <a:ext cx="3128963" cy="550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776" name="数式" r:id="rId3" imgW="1333440" imgH="241200" progId="Equation.3">
                  <p:embed/>
                </p:oleObj>
              </mc:Choice>
              <mc:Fallback>
                <p:oleObj name="数式" r:id="rId3" imgW="133344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457200"/>
                        <a:ext cx="3128963" cy="550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3630654"/>
              </p:ext>
            </p:extLst>
          </p:nvPr>
        </p:nvGraphicFramePr>
        <p:xfrm>
          <a:off x="381000" y="1219200"/>
          <a:ext cx="8623172" cy="3756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777" name="Equation" r:id="rId5" imgW="6248160" imgH="2806560" progId="Equation.DSMT4">
                  <p:embed/>
                </p:oleObj>
              </mc:Choice>
              <mc:Fallback>
                <p:oleObj name="Equation" r:id="rId5" imgW="6248160" imgH="2806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219200"/>
                        <a:ext cx="8623172" cy="3756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71792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10/24/2014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9722049"/>
              </p:ext>
            </p:extLst>
          </p:nvPr>
        </p:nvGraphicFramePr>
        <p:xfrm>
          <a:off x="914400" y="457200"/>
          <a:ext cx="3128963" cy="550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807" name="数式" r:id="rId3" imgW="1333440" imgH="241200" progId="Equation.3">
                  <p:embed/>
                </p:oleObj>
              </mc:Choice>
              <mc:Fallback>
                <p:oleObj name="数式" r:id="rId3" imgW="133344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457200"/>
                        <a:ext cx="3128963" cy="550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6903173"/>
              </p:ext>
            </p:extLst>
          </p:nvPr>
        </p:nvGraphicFramePr>
        <p:xfrm>
          <a:off x="838200" y="1301750"/>
          <a:ext cx="4878388" cy="1830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808" name="数式" r:id="rId5" imgW="2425680" imgH="939600" progId="Equation.3">
                  <p:embed/>
                </p:oleObj>
              </mc:Choice>
              <mc:Fallback>
                <p:oleObj name="数式" r:id="rId5" imgW="2425680" imgH="939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301750"/>
                        <a:ext cx="4878388" cy="1830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0884161"/>
              </p:ext>
            </p:extLst>
          </p:nvPr>
        </p:nvGraphicFramePr>
        <p:xfrm>
          <a:off x="1293812" y="3352800"/>
          <a:ext cx="4878388" cy="281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809" name="数式" r:id="rId7" imgW="2425680" imgH="1447560" progId="Equation.3">
                  <p:embed/>
                </p:oleObj>
              </mc:Choice>
              <mc:Fallback>
                <p:oleObj name="数式" r:id="rId7" imgW="2425680" imgH="1447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3812" y="3352800"/>
                        <a:ext cx="4878388" cy="281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58217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10/24/2014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3355127"/>
              </p:ext>
            </p:extLst>
          </p:nvPr>
        </p:nvGraphicFramePr>
        <p:xfrm>
          <a:off x="1648883" y="930804"/>
          <a:ext cx="387350" cy="550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845" name="数式" r:id="rId3" imgW="164880" imgH="241200" progId="Equation.3">
                  <p:embed/>
                </p:oleObj>
              </mc:Choice>
              <mc:Fallback>
                <p:oleObj name="数式" r:id="rId3" imgW="16488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8883" y="930804"/>
                        <a:ext cx="387350" cy="550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8" name="Group 17"/>
          <p:cNvGrpSpPr/>
          <p:nvPr/>
        </p:nvGrpSpPr>
        <p:grpSpPr>
          <a:xfrm>
            <a:off x="304800" y="1447800"/>
            <a:ext cx="3513668" cy="3863340"/>
            <a:chOff x="304800" y="1447800"/>
            <a:chExt cx="3513668" cy="3863340"/>
          </a:xfrm>
        </p:grpSpPr>
        <p:pic>
          <p:nvPicPr>
            <p:cNvPr id="19" name="Picture 2" descr="http://upload.wikimedia.org/wikipedia/commons/thumb/a/a1/Eulerangles.svg/300px-Eulerangles.svg.pn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1447800"/>
              <a:ext cx="3429000" cy="38633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1" name="TextBox 20"/>
            <p:cNvSpPr txBox="1"/>
            <p:nvPr/>
          </p:nvSpPr>
          <p:spPr>
            <a:xfrm>
              <a:off x="1524000" y="4267200"/>
              <a:ext cx="36195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00B0F0"/>
                  </a:solidFill>
                  <a:latin typeface="+mj-lt"/>
                </a:rPr>
                <a:t>y</a:t>
              </a:r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 flipH="1">
              <a:off x="304800" y="3810000"/>
              <a:ext cx="1638300" cy="0"/>
            </a:xfrm>
            <a:prstGeom prst="straightConnector1">
              <a:avLst/>
            </a:prstGeom>
            <a:ln w="25400">
              <a:solidFill>
                <a:srgbClr val="00B0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457200" y="3352800"/>
              <a:ext cx="361950" cy="4572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00B0F0"/>
                  </a:solidFill>
                  <a:latin typeface="+mj-lt"/>
                </a:rPr>
                <a:t>x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971801" y="3657600"/>
              <a:ext cx="846667" cy="4572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FF0000"/>
                  </a:solidFill>
                  <a:latin typeface="+mj-lt"/>
                </a:rPr>
                <a:t>y</a:t>
              </a:r>
            </a:p>
          </p:txBody>
        </p:sp>
        <p:cxnSp>
          <p:nvCxnSpPr>
            <p:cNvPr id="25" name="Straight Arrow Connector 24"/>
            <p:cNvCxnSpPr/>
            <p:nvPr/>
          </p:nvCxnSpPr>
          <p:spPr>
            <a:xfrm flipH="1">
              <a:off x="1295400" y="4724400"/>
              <a:ext cx="228600" cy="58674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1009650" y="4648200"/>
              <a:ext cx="361950" cy="4572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FF0000"/>
                  </a:solidFill>
                  <a:latin typeface="+mj-lt"/>
                </a:rPr>
                <a:t>x</a:t>
              </a:r>
            </a:p>
          </p:txBody>
        </p:sp>
        <p:cxnSp>
          <p:nvCxnSpPr>
            <p:cNvPr id="27" name="Straight Arrow Connector 26"/>
            <p:cNvCxnSpPr/>
            <p:nvPr/>
          </p:nvCxnSpPr>
          <p:spPr>
            <a:xfrm flipV="1">
              <a:off x="1943100" y="2362200"/>
              <a:ext cx="647700" cy="1371600"/>
            </a:xfrm>
            <a:prstGeom prst="straightConnector1">
              <a:avLst/>
            </a:prstGeom>
            <a:ln w="6350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Rectangle 27"/>
            <p:cNvSpPr/>
            <p:nvPr/>
          </p:nvSpPr>
          <p:spPr>
            <a:xfrm>
              <a:off x="2514600" y="2057400"/>
              <a:ext cx="304800" cy="457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8527042"/>
              </p:ext>
            </p:extLst>
          </p:nvPr>
        </p:nvGraphicFramePr>
        <p:xfrm>
          <a:off x="3048000" y="4721225"/>
          <a:ext cx="387350" cy="52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846" name="数式" r:id="rId6" imgW="164880" imgH="228600" progId="Equation.3">
                  <p:embed/>
                </p:oleObj>
              </mc:Choice>
              <mc:Fallback>
                <p:oleObj name="数式" r:id="rId6" imgW="1648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4721225"/>
                        <a:ext cx="387350" cy="522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8131730"/>
              </p:ext>
            </p:extLst>
          </p:nvPr>
        </p:nvGraphicFramePr>
        <p:xfrm>
          <a:off x="152400" y="2801937"/>
          <a:ext cx="387350" cy="550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847" name="数式" r:id="rId8" imgW="164880" imgH="241200" progId="Equation.3">
                  <p:embed/>
                </p:oleObj>
              </mc:Choice>
              <mc:Fallback>
                <p:oleObj name="数式" r:id="rId8" imgW="16488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2801937"/>
                        <a:ext cx="387350" cy="550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4904002"/>
              </p:ext>
            </p:extLst>
          </p:nvPr>
        </p:nvGraphicFramePr>
        <p:xfrm>
          <a:off x="3733800" y="609600"/>
          <a:ext cx="3128962" cy="550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848" name="数式" r:id="rId10" imgW="1333440" imgH="241200" progId="Equation.3">
                  <p:embed/>
                </p:oleObj>
              </mc:Choice>
              <mc:Fallback>
                <p:oleObj name="数式" r:id="rId10" imgW="133344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609600"/>
                        <a:ext cx="3128962" cy="550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1634354"/>
              </p:ext>
            </p:extLst>
          </p:nvPr>
        </p:nvGraphicFramePr>
        <p:xfrm>
          <a:off x="4395788" y="2057400"/>
          <a:ext cx="4010025" cy="1409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849" name="数式" r:id="rId12" imgW="1993680" imgH="723600" progId="Equation.3">
                  <p:embed/>
                </p:oleObj>
              </mc:Choice>
              <mc:Fallback>
                <p:oleObj name="数式" r:id="rId12" imgW="1993680" imgH="723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5788" y="2057400"/>
                        <a:ext cx="4010025" cy="1409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06992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10/24/2014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381000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Rotational kinetic energy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8036743"/>
              </p:ext>
            </p:extLst>
          </p:nvPr>
        </p:nvGraphicFramePr>
        <p:xfrm>
          <a:off x="1363662" y="1331913"/>
          <a:ext cx="6256338" cy="316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848" name="数式" r:id="rId3" imgW="3111480" imgH="1625400" progId="Equation.3">
                  <p:embed/>
                </p:oleObj>
              </mc:Choice>
              <mc:Fallback>
                <p:oleObj name="数式" r:id="rId3" imgW="3111480" imgH="1625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3662" y="1331913"/>
                        <a:ext cx="6256338" cy="3165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3452047"/>
              </p:ext>
            </p:extLst>
          </p:nvPr>
        </p:nvGraphicFramePr>
        <p:xfrm>
          <a:off x="887413" y="4495800"/>
          <a:ext cx="7226300" cy="1236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849" name="数式" r:id="rId5" imgW="3593880" imgH="634680" progId="Equation.3">
                  <p:embed/>
                </p:oleObj>
              </mc:Choice>
              <mc:Fallback>
                <p:oleObj name="数式" r:id="rId5" imgW="3593880" imgH="634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7413" y="4495800"/>
                        <a:ext cx="7226300" cy="1236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00201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10/24/2014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457200"/>
            <a:ext cx="800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Transformation between body-fixed and inertial coordinate systems – Euler angles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2400" y="5638800"/>
            <a:ext cx="6477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  <a:hlinkClick r:id="rId2"/>
              </a:rPr>
              <a:t>http://en.wikipedia.org/wiki/Euler_angles</a:t>
            </a:r>
            <a:endParaRPr lang="en-US" sz="2400" dirty="0" smtClean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27767" y="1447800"/>
            <a:ext cx="3429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B0F0"/>
                </a:solidFill>
                <a:latin typeface="+mj-lt"/>
              </a:rPr>
              <a:t>inertial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228600" y="1447800"/>
            <a:ext cx="3589868" cy="3863340"/>
            <a:chOff x="228600" y="1447800"/>
            <a:chExt cx="3589868" cy="3863340"/>
          </a:xfrm>
        </p:grpSpPr>
        <p:pic>
          <p:nvPicPr>
            <p:cNvPr id="240642" name="Picture 2" descr="http://upload.wikimedia.org/wikipedia/commons/thumb/a/a1/Eulerangles.svg/300px-Eulerangles.svg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1447800"/>
              <a:ext cx="3429000" cy="38633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TextBox 8"/>
            <p:cNvSpPr txBox="1"/>
            <p:nvPr/>
          </p:nvSpPr>
          <p:spPr>
            <a:xfrm>
              <a:off x="228600" y="2133600"/>
              <a:ext cx="34290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FF0000"/>
                  </a:solidFill>
                  <a:latin typeface="+mj-lt"/>
                </a:rPr>
                <a:t>body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524000" y="4267200"/>
              <a:ext cx="36195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00B0F0"/>
                  </a:solidFill>
                  <a:latin typeface="+mj-lt"/>
                </a:rPr>
                <a:t>y</a:t>
              </a:r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 flipH="1">
              <a:off x="304800" y="3810000"/>
              <a:ext cx="1638300" cy="0"/>
            </a:xfrm>
            <a:prstGeom prst="straightConnector1">
              <a:avLst/>
            </a:prstGeom>
            <a:ln w="25400">
              <a:solidFill>
                <a:srgbClr val="00B0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457200" y="3352800"/>
              <a:ext cx="361950" cy="4572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00B0F0"/>
                  </a:solidFill>
                  <a:latin typeface="+mj-lt"/>
                </a:rPr>
                <a:t>x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971801" y="3657600"/>
              <a:ext cx="846667" cy="4572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FF0000"/>
                  </a:solidFill>
                  <a:latin typeface="+mj-lt"/>
                </a:rPr>
                <a:t>y</a:t>
              </a:r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 flipH="1">
              <a:off x="1295400" y="4724400"/>
              <a:ext cx="228600" cy="58674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1009650" y="4648200"/>
              <a:ext cx="361950" cy="4572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FF0000"/>
                  </a:solidFill>
                  <a:latin typeface="+mj-lt"/>
                </a:rPr>
                <a:t>x</a:t>
              </a: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 flipV="1">
              <a:off x="1943100" y="2362200"/>
              <a:ext cx="647700" cy="1371600"/>
            </a:xfrm>
            <a:prstGeom prst="straightConnector1">
              <a:avLst/>
            </a:prstGeom>
            <a:ln w="6350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0"/>
            <p:cNvSpPr/>
            <p:nvPr/>
          </p:nvSpPr>
          <p:spPr>
            <a:xfrm>
              <a:off x="2514600" y="2057400"/>
              <a:ext cx="304800" cy="457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490959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10/24/2014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182783" y="5486400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l="3740" t="20925" r="6463" b="1988"/>
          <a:stretch/>
        </p:blipFill>
        <p:spPr>
          <a:xfrm>
            <a:off x="639983" y="228600"/>
            <a:ext cx="8046817" cy="5838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10/24/2014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457200"/>
            <a:ext cx="800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General </a:t>
            </a:r>
            <a:r>
              <a:rPr lang="en-US" sz="2400" dirty="0">
                <a:latin typeface="+mj-lt"/>
              </a:rPr>
              <a:t>t</a:t>
            </a:r>
            <a:r>
              <a:rPr lang="en-US" sz="2400" dirty="0" smtClean="0">
                <a:latin typeface="+mj-lt"/>
              </a:rPr>
              <a:t>ransformation between rotated coordinates – Euler angles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2400" y="5638800"/>
            <a:ext cx="6477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  <a:hlinkClick r:id="rId3"/>
              </a:rPr>
              <a:t>http://en.wikipedia.org/wiki/Euler_angles</a:t>
            </a:r>
            <a:endParaRPr lang="en-US" sz="2400" dirty="0" smtClean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27767" y="1447800"/>
            <a:ext cx="3429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B0F0"/>
                </a:solidFill>
                <a:latin typeface="+mj-lt"/>
              </a:rPr>
              <a:t>inertial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228600" y="1447800"/>
            <a:ext cx="3589868" cy="3863340"/>
            <a:chOff x="228600" y="1447800"/>
            <a:chExt cx="3589868" cy="3863340"/>
          </a:xfrm>
        </p:grpSpPr>
        <p:pic>
          <p:nvPicPr>
            <p:cNvPr id="240642" name="Picture 2" descr="http://upload.wikimedia.org/wikipedia/commons/thumb/a/a1/Eulerangles.svg/300px-Eulerangles.svg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1447800"/>
              <a:ext cx="3429000" cy="38633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TextBox 8"/>
            <p:cNvSpPr txBox="1"/>
            <p:nvPr/>
          </p:nvSpPr>
          <p:spPr>
            <a:xfrm>
              <a:off x="228600" y="2133600"/>
              <a:ext cx="34290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FF0000"/>
                  </a:solidFill>
                  <a:latin typeface="+mj-lt"/>
                </a:rPr>
                <a:t>body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524000" y="4267200"/>
              <a:ext cx="36195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00B0F0"/>
                  </a:solidFill>
                  <a:latin typeface="+mj-lt"/>
                </a:rPr>
                <a:t>y</a:t>
              </a:r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 flipH="1">
              <a:off x="304800" y="3810000"/>
              <a:ext cx="1638300" cy="0"/>
            </a:xfrm>
            <a:prstGeom prst="straightConnector1">
              <a:avLst/>
            </a:prstGeom>
            <a:ln w="25400">
              <a:solidFill>
                <a:srgbClr val="00B0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457200" y="3352800"/>
              <a:ext cx="361950" cy="4572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00B0F0"/>
                  </a:solidFill>
                  <a:latin typeface="+mj-lt"/>
                </a:rPr>
                <a:t>x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971801" y="3657600"/>
              <a:ext cx="846667" cy="4572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FF0000"/>
                  </a:solidFill>
                  <a:latin typeface="+mj-lt"/>
                </a:rPr>
                <a:t>y</a:t>
              </a:r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 flipH="1">
              <a:off x="1295400" y="4724400"/>
              <a:ext cx="228600" cy="58674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1009650" y="4648200"/>
              <a:ext cx="361950" cy="4572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FF0000"/>
                  </a:solidFill>
                  <a:latin typeface="+mj-lt"/>
                </a:rPr>
                <a:t>x</a:t>
              </a: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 flipV="1">
              <a:off x="1943100" y="2362200"/>
              <a:ext cx="647700" cy="1371600"/>
            </a:xfrm>
            <a:prstGeom prst="straightConnector1">
              <a:avLst/>
            </a:prstGeom>
            <a:ln w="6350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0"/>
            <p:cNvSpPr/>
            <p:nvPr/>
          </p:nvSpPr>
          <p:spPr>
            <a:xfrm>
              <a:off x="2514600" y="2057400"/>
              <a:ext cx="304800" cy="457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0603322"/>
              </p:ext>
            </p:extLst>
          </p:nvPr>
        </p:nvGraphicFramePr>
        <p:xfrm>
          <a:off x="3363913" y="1744663"/>
          <a:ext cx="5514975" cy="169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9865" name="数式" r:id="rId5" imgW="3733560" imgH="1180800" progId="Equation.3">
                  <p:embed/>
                </p:oleObj>
              </mc:Choice>
              <mc:Fallback>
                <p:oleObj name="数式" r:id="rId5" imgW="3733560" imgH="1180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63913" y="1744663"/>
                        <a:ext cx="5514975" cy="169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6208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loud 5"/>
          <p:cNvSpPr/>
          <p:nvPr/>
        </p:nvSpPr>
        <p:spPr>
          <a:xfrm>
            <a:off x="5638800" y="914400"/>
            <a:ext cx="2133600" cy="1676400"/>
          </a:xfrm>
          <a:prstGeom prst="cloud">
            <a:avLst/>
          </a:prstGeom>
          <a:pattFill prst="smConfetti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048500" y="1104900"/>
            <a:ext cx="381000" cy="381000"/>
          </a:xfrm>
          <a:prstGeom prst="ellipse">
            <a:avLst/>
          </a:prstGeom>
          <a:pattFill prst="smConfetti">
            <a:fgClr>
              <a:srgbClr val="FF0000"/>
            </a:fgClr>
            <a:bgClr>
              <a:srgbClr val="FFFF00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10/24/2014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5791200" y="381000"/>
            <a:ext cx="1905000" cy="243840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urved Right Arrow 8"/>
          <p:cNvSpPr/>
          <p:nvPr/>
        </p:nvSpPr>
        <p:spPr>
          <a:xfrm rot="20579033">
            <a:off x="5663305" y="605934"/>
            <a:ext cx="685800" cy="31987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6934200" y="1295400"/>
            <a:ext cx="304800" cy="4572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086600" y="1371600"/>
            <a:ext cx="381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j-lt"/>
              </a:rPr>
              <a:t>r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324600" y="228600"/>
            <a:ext cx="381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Symbol" pitchFamily="18" charset="2"/>
              </a:rPr>
              <a:t>w</a:t>
            </a:r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0272512"/>
              </p:ext>
            </p:extLst>
          </p:nvPr>
        </p:nvGraphicFramePr>
        <p:xfrm>
          <a:off x="457200" y="1371600"/>
          <a:ext cx="8149996" cy="44531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187" name="Equation" r:id="rId3" imgW="4851360" imgH="2730240" progId="Equation.DSMT4">
                  <p:embed/>
                </p:oleObj>
              </mc:Choice>
              <mc:Fallback>
                <p:oleObj name="Equation" r:id="rId3" imgW="4851360" imgH="27302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371600"/>
                        <a:ext cx="8149996" cy="44531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52400" y="228600"/>
            <a:ext cx="464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Summary of previous results</a:t>
            </a:r>
          </a:p>
          <a:p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 describing rigid bodies rotating</a:t>
            </a:r>
          </a:p>
          <a:p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 about a fixed origin</a:t>
            </a:r>
          </a:p>
        </p:txBody>
      </p:sp>
      <p:sp>
        <p:nvSpPr>
          <p:cNvPr id="10" name="Oval 9"/>
          <p:cNvSpPr/>
          <p:nvPr/>
        </p:nvSpPr>
        <p:spPr>
          <a:xfrm>
            <a:off x="6805864" y="1700464"/>
            <a:ext cx="1905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3200400" y="1143000"/>
            <a:ext cx="1905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8584350"/>
              </p:ext>
            </p:extLst>
          </p:nvPr>
        </p:nvGraphicFramePr>
        <p:xfrm>
          <a:off x="394874" y="5638800"/>
          <a:ext cx="2195926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188" name="Equation" r:id="rId5" imgW="1117440" imgH="279360" progId="Equation.DSMT4">
                  <p:embed/>
                </p:oleObj>
              </mc:Choice>
              <mc:Fallback>
                <p:oleObj name="Equation" r:id="rId5" imgW="111744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4874" y="5638800"/>
                        <a:ext cx="2195926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0655814"/>
              </p:ext>
            </p:extLst>
          </p:nvPr>
        </p:nvGraphicFramePr>
        <p:xfrm>
          <a:off x="3429000" y="5518150"/>
          <a:ext cx="3810000" cy="9961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189" name="Equation" r:id="rId7" imgW="1981080" imgH="533160" progId="Equation.DSMT4">
                  <p:embed/>
                </p:oleObj>
              </mc:Choice>
              <mc:Fallback>
                <p:oleObj name="Equation" r:id="rId7" imgW="1981080" imgH="533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5518150"/>
                        <a:ext cx="3810000" cy="99613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11356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10/24/2014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6851150"/>
              </p:ext>
            </p:extLst>
          </p:nvPr>
        </p:nvGraphicFramePr>
        <p:xfrm>
          <a:off x="762000" y="457200"/>
          <a:ext cx="7634288" cy="2126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272" name="Equation" r:id="rId3" imgW="4914720" imgH="1409400" progId="Equation.DSMT4">
                  <p:embed/>
                </p:oleObj>
              </mc:Choice>
              <mc:Fallback>
                <p:oleObj name="Equation" r:id="rId3" imgW="4914720" imgH="14094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457200"/>
                        <a:ext cx="7634288" cy="2126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8600" y="76200"/>
            <a:ext cx="571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Moment of inertia tensor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5516836"/>
              </p:ext>
            </p:extLst>
          </p:nvPr>
        </p:nvGraphicFramePr>
        <p:xfrm>
          <a:off x="608012" y="2819400"/>
          <a:ext cx="8307388" cy="32078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273" name="Equation" r:id="rId5" imgW="5079960" imgH="2019240" progId="Equation.DSMT4">
                  <p:embed/>
                </p:oleObj>
              </mc:Choice>
              <mc:Fallback>
                <p:oleObj name="Equation" r:id="rId5" imgW="5079960" imgH="2019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012" y="2819400"/>
                        <a:ext cx="8307388" cy="320780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85195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loud 5"/>
          <p:cNvSpPr/>
          <p:nvPr/>
        </p:nvSpPr>
        <p:spPr>
          <a:xfrm>
            <a:off x="5638800" y="914400"/>
            <a:ext cx="2133600" cy="1676400"/>
          </a:xfrm>
          <a:prstGeom prst="cloud">
            <a:avLst/>
          </a:prstGeom>
          <a:pattFill prst="smConfetti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048500" y="1104900"/>
            <a:ext cx="381000" cy="381000"/>
          </a:xfrm>
          <a:prstGeom prst="ellipse">
            <a:avLst/>
          </a:prstGeom>
          <a:pattFill prst="smConfetti">
            <a:fgClr>
              <a:srgbClr val="FF0000"/>
            </a:fgClr>
            <a:bgClr>
              <a:srgbClr val="FFFF00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10/24/2014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5791200" y="381000"/>
            <a:ext cx="1905000" cy="243840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urved Right Arrow 8"/>
          <p:cNvSpPr/>
          <p:nvPr/>
        </p:nvSpPr>
        <p:spPr>
          <a:xfrm rot="20579033">
            <a:off x="5663305" y="605934"/>
            <a:ext cx="685800" cy="31987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6934200" y="1295400"/>
            <a:ext cx="304800" cy="4572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086600" y="1371600"/>
            <a:ext cx="381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j-lt"/>
              </a:rPr>
              <a:t>r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324600" y="228600"/>
            <a:ext cx="381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Symbol" pitchFamily="18" charset="2"/>
              </a:rPr>
              <a:t>w</a:t>
            </a:r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1950994"/>
              </p:ext>
            </p:extLst>
          </p:nvPr>
        </p:nvGraphicFramePr>
        <p:xfrm>
          <a:off x="613523" y="1676400"/>
          <a:ext cx="7768477" cy="24788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576" name="Equation" r:id="rId3" imgW="5524200" imgH="1815840" progId="Equation.DSMT4">
                  <p:embed/>
                </p:oleObj>
              </mc:Choice>
              <mc:Fallback>
                <p:oleObj name="Equation" r:id="rId3" imgW="5524200" imgH="18158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3523" y="1676400"/>
                        <a:ext cx="7768477" cy="24788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52400" y="228600"/>
            <a:ext cx="464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Summary of previous results</a:t>
            </a:r>
          </a:p>
          <a:p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 describing rigid bodies rotating</a:t>
            </a:r>
          </a:p>
          <a:p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 about a fixed origin</a:t>
            </a:r>
          </a:p>
        </p:txBody>
      </p:sp>
      <p:sp>
        <p:nvSpPr>
          <p:cNvPr id="10" name="Oval 9"/>
          <p:cNvSpPr/>
          <p:nvPr/>
        </p:nvSpPr>
        <p:spPr>
          <a:xfrm>
            <a:off x="6805864" y="1700464"/>
            <a:ext cx="1905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3200400" y="1143000"/>
            <a:ext cx="1905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6905007"/>
              </p:ext>
            </p:extLst>
          </p:nvPr>
        </p:nvGraphicFramePr>
        <p:xfrm>
          <a:off x="533400" y="4345716"/>
          <a:ext cx="1408813" cy="4564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577" name="Equation" r:id="rId5" imgW="838080" imgH="279360" progId="Equation.DSMT4">
                  <p:embed/>
                </p:oleObj>
              </mc:Choice>
              <mc:Fallback>
                <p:oleObj name="Equation" r:id="rId5" imgW="83808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4345716"/>
                        <a:ext cx="1408813" cy="4564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736386"/>
              </p:ext>
            </p:extLst>
          </p:nvPr>
        </p:nvGraphicFramePr>
        <p:xfrm>
          <a:off x="2362200" y="4259649"/>
          <a:ext cx="3810000" cy="9961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578" name="Equation" r:id="rId7" imgW="1981080" imgH="533160" progId="Equation.DSMT4">
                  <p:embed/>
                </p:oleObj>
              </mc:Choice>
              <mc:Fallback>
                <p:oleObj name="Equation" r:id="rId7" imgW="1981080" imgH="533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4259649"/>
                        <a:ext cx="3810000" cy="99613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25299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10/24/2014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150167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Descriptions of rotation about a given origin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6153562"/>
              </p:ext>
            </p:extLst>
          </p:nvPr>
        </p:nvGraphicFramePr>
        <p:xfrm>
          <a:off x="582613" y="1066800"/>
          <a:ext cx="7881937" cy="436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0428" name="Equation" r:id="rId3" imgW="5410080" imgH="3085920" progId="Equation.DSMT4">
                  <p:embed/>
                </p:oleObj>
              </mc:Choice>
              <mc:Fallback>
                <p:oleObj name="Equation" r:id="rId3" imgW="5410080" imgH="30859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2613" y="1066800"/>
                        <a:ext cx="7881937" cy="436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1453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10/24/2014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150167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Descriptions of rotation about a given origin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8595725"/>
              </p:ext>
            </p:extLst>
          </p:nvPr>
        </p:nvGraphicFramePr>
        <p:xfrm>
          <a:off x="457200" y="611832"/>
          <a:ext cx="8313385" cy="396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483" name="Equation" r:id="rId3" imgW="5460840" imgH="2679480" progId="Equation.DSMT4">
                  <p:embed/>
                </p:oleObj>
              </mc:Choice>
              <mc:Fallback>
                <p:oleObj name="Equation" r:id="rId3" imgW="5460840" imgH="2679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611832"/>
                        <a:ext cx="8313385" cy="3962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359739"/>
              </p:ext>
            </p:extLst>
          </p:nvPr>
        </p:nvGraphicFramePr>
        <p:xfrm>
          <a:off x="533400" y="4572000"/>
          <a:ext cx="3863975" cy="20310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484" name="Equation" r:id="rId5" imgW="2158920" imgH="1168200" progId="Equation.DSMT4">
                  <p:embed/>
                </p:oleObj>
              </mc:Choice>
              <mc:Fallback>
                <p:oleObj name="Equation" r:id="rId5" imgW="2158920" imgH="1168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4572000"/>
                        <a:ext cx="3863975" cy="203109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05789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10/24/2014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1507101"/>
              </p:ext>
            </p:extLst>
          </p:nvPr>
        </p:nvGraphicFramePr>
        <p:xfrm>
          <a:off x="304800" y="152400"/>
          <a:ext cx="7410450" cy="2400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3549" name="数式" r:id="rId3" imgW="2971800" imgH="990360" progId="Equation.3">
                  <p:embed/>
                </p:oleObj>
              </mc:Choice>
              <mc:Fallback>
                <p:oleObj name="数式" r:id="rId3" imgW="2971800" imgH="990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52400"/>
                        <a:ext cx="7410450" cy="2400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9144912"/>
              </p:ext>
            </p:extLst>
          </p:nvPr>
        </p:nvGraphicFramePr>
        <p:xfrm>
          <a:off x="304800" y="2819400"/>
          <a:ext cx="5699125" cy="3508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3550" name="数式" r:id="rId5" imgW="2286000" imgH="1447560" progId="Equation.3">
                  <p:embed/>
                </p:oleObj>
              </mc:Choice>
              <mc:Fallback>
                <p:oleObj name="数式" r:id="rId5" imgW="2286000" imgH="1447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2819400"/>
                        <a:ext cx="5699125" cy="3508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7979189"/>
              </p:ext>
            </p:extLst>
          </p:nvPr>
        </p:nvGraphicFramePr>
        <p:xfrm>
          <a:off x="6096000" y="5105400"/>
          <a:ext cx="1739900" cy="123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3551" name="数式" r:id="rId7" imgW="698400" imgH="507960" progId="Equation.3">
                  <p:embed/>
                </p:oleObj>
              </mc:Choice>
              <mc:Fallback>
                <p:oleObj name="数式" r:id="rId7" imgW="698400" imgH="507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5105400"/>
                        <a:ext cx="1739900" cy="1231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37410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10/24/2014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457200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Solution of Euler equations for a symmetric top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3240196"/>
              </p:ext>
            </p:extLst>
          </p:nvPr>
        </p:nvGraphicFramePr>
        <p:xfrm>
          <a:off x="838200" y="903625"/>
          <a:ext cx="5345113" cy="2771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0663" name="数式" r:id="rId3" imgW="2145960" imgH="1143000" progId="Equation.3">
                  <p:embed/>
                </p:oleObj>
              </mc:Choice>
              <mc:Fallback>
                <p:oleObj name="数式" r:id="rId3" imgW="2145960" imgH="1143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903625"/>
                        <a:ext cx="5345113" cy="2771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028675"/>
              </p:ext>
            </p:extLst>
          </p:nvPr>
        </p:nvGraphicFramePr>
        <p:xfrm>
          <a:off x="762000" y="3581400"/>
          <a:ext cx="4845050" cy="1014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0664" name="数式" r:id="rId5" imgW="1942920" imgH="419040" progId="Equation.3">
                  <p:embed/>
                </p:oleObj>
              </mc:Choice>
              <mc:Fallback>
                <p:oleObj name="数式" r:id="rId5" imgW="194292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3581400"/>
                        <a:ext cx="4845050" cy="1014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7180863"/>
              </p:ext>
            </p:extLst>
          </p:nvPr>
        </p:nvGraphicFramePr>
        <p:xfrm>
          <a:off x="762000" y="4876800"/>
          <a:ext cx="6967537" cy="1108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0665" name="数式" r:id="rId7" imgW="2793960" imgH="457200" progId="Equation.3">
                  <p:embed/>
                </p:oleObj>
              </mc:Choice>
              <mc:Fallback>
                <p:oleObj name="数式" r:id="rId7" imgW="279396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4876800"/>
                        <a:ext cx="6967537" cy="1108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25130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14673</TotalTime>
  <Words>369</Words>
  <Application>Microsoft Office PowerPoint</Application>
  <PresentationFormat>On-screen Show (4:3)</PresentationFormat>
  <Paragraphs>122</Paragraphs>
  <Slides>20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Calibri</vt:lpstr>
      <vt:lpstr>Symbol</vt:lpstr>
      <vt:lpstr>Wingdings</vt:lpstr>
      <vt:lpstr>Office Theme</vt:lpstr>
      <vt:lpstr>数式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702</cp:revision>
  <cp:lastPrinted>2014-10-24T02:11:19Z</cp:lastPrinted>
  <dcterms:created xsi:type="dcterms:W3CDTF">2012-01-10T18:32:24Z</dcterms:created>
  <dcterms:modified xsi:type="dcterms:W3CDTF">2014-10-24T12:42:21Z</dcterms:modified>
</cp:coreProperties>
</file>