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80" r:id="rId4"/>
    <p:sldId id="381" r:id="rId5"/>
    <p:sldId id="397" r:id="rId6"/>
    <p:sldId id="391" r:id="rId7"/>
    <p:sldId id="393" r:id="rId8"/>
    <p:sldId id="394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3" d="100"/>
          <a:sy n="53" d="100"/>
        </p:scale>
        <p:origin x="115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-1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2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2.wmf"/><Relationship Id="rId5" Type="http://schemas.openxmlformats.org/officeDocument/2006/relationships/image" Target="../media/image34.wmf"/><Relationship Id="rId4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8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en.wikipedia.org/wiki/Euler_angles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2.bin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22.wmf"/><Relationship Id="rId9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8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4.wmf"/><Relationship Id="rId3" Type="http://schemas.openxmlformats.org/officeDocument/2006/relationships/oleObject" Target="../embeddings/oleObject36.bin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28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39.bin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en.wikipedia.org/wiki/Euler_angle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uler_angles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229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</a:t>
            </a:r>
            <a:r>
              <a:rPr lang="en-US" sz="3200" b="1" dirty="0" smtClean="0">
                <a:solidFill>
                  <a:schemeClr val="folHlink"/>
                </a:solidFill>
              </a:rPr>
              <a:t>otational motion (Chapter 5)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Rigid body motion in body fixed frame</a:t>
            </a:r>
            <a:endParaRPr lang="en-US" sz="3200" b="1" dirty="0" smtClean="0">
              <a:solidFill>
                <a:schemeClr val="folHlink"/>
              </a:solidFill>
              <a:sym typeface="Wingdings" pitchFamily="2" charset="2"/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Conversion between body and inertial reference frames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0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774869"/>
              </p:ext>
            </p:extLst>
          </p:nvPr>
        </p:nvGraphicFramePr>
        <p:xfrm>
          <a:off x="457200" y="3048000"/>
          <a:ext cx="6973888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1" name="数式" r:id="rId5" imgW="2971800" imgH="1117440" progId="Equation.3">
                  <p:embed/>
                </p:oleObj>
              </mc:Choice>
              <mc:Fallback>
                <p:oleObj name="数式" r:id="rId5" imgW="29718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6973888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16614"/>
              </p:ext>
            </p:extLst>
          </p:nvPr>
        </p:nvGraphicFramePr>
        <p:xfrm>
          <a:off x="425299" y="585787"/>
          <a:ext cx="6966101" cy="230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04" name="Equation" r:id="rId3" imgW="5397480" imgH="1841400" progId="Equation.DSMT4">
                  <p:embed/>
                </p:oleObj>
              </mc:Choice>
              <mc:Fallback>
                <p:oleObj name="Equation" r:id="rId3" imgW="539748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9" y="585787"/>
                        <a:ext cx="6966101" cy="230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450616"/>
              </p:ext>
            </p:extLst>
          </p:nvPr>
        </p:nvGraphicFramePr>
        <p:xfrm>
          <a:off x="452437" y="2963862"/>
          <a:ext cx="8462963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05" name="数式" r:id="rId5" imgW="3606480" imgH="1473120" progId="Equation.3">
                  <p:embed/>
                </p:oleObj>
              </mc:Choice>
              <mc:Fallback>
                <p:oleObj name="数式" r:id="rId5" imgW="360648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2963862"/>
                        <a:ext cx="8462963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52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 equations for asymmetric top -- continued</a:t>
            </a:r>
          </a:p>
        </p:txBody>
      </p:sp>
    </p:spTree>
    <p:extLst>
      <p:ext uri="{BB962C8B-B14F-4D97-AF65-F5344CB8AC3E}">
        <p14:creationId xmlns:p14="http://schemas.microsoft.com/office/powerpoint/2010/main" val="33586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between body-fixed and inertial coordinate systems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2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58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847124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2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04574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3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932955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4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929921"/>
              </p:ext>
            </p:extLst>
          </p:nvPr>
        </p:nvGraphicFramePr>
        <p:xfrm>
          <a:off x="4191000" y="2010569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5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10569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818468" y="3379470"/>
            <a:ext cx="4868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Need to express all components in body-fixed frame:</a:t>
            </a:r>
          </a:p>
        </p:txBody>
      </p:sp>
    </p:spTree>
    <p:extLst>
      <p:ext uri="{BB962C8B-B14F-4D97-AF65-F5344CB8AC3E}">
        <p14:creationId xmlns:p14="http://schemas.microsoft.com/office/powerpoint/2010/main" val="14513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7580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73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603845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74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460319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75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583474"/>
              </p:ext>
            </p:extLst>
          </p:nvPr>
        </p:nvGraphicFramePr>
        <p:xfrm>
          <a:off x="3733800" y="609600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76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12297"/>
              </p:ext>
            </p:extLst>
          </p:nvPr>
        </p:nvGraphicFramePr>
        <p:xfrm>
          <a:off x="3962400" y="2573111"/>
          <a:ext cx="4724400" cy="2303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77" name="数式" r:id="rId12" imgW="2349360" imgH="1180800" progId="Equation.3">
                  <p:embed/>
                </p:oleObj>
              </mc:Choice>
              <mc:Fallback>
                <p:oleObj name="数式" r:id="rId12" imgW="234936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73111"/>
                        <a:ext cx="4724400" cy="2303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4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122507"/>
              </p:ext>
            </p:extLst>
          </p:nvPr>
        </p:nvGraphicFramePr>
        <p:xfrm>
          <a:off x="914400" y="457200"/>
          <a:ext cx="31289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6" name="数式" r:id="rId3" imgW="1333440" imgH="241200" progId="Equation.3">
                  <p:embed/>
                </p:oleObj>
              </mc:Choice>
              <mc:Fallback>
                <p:oleObj name="数式" r:id="rId3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"/>
                        <a:ext cx="31289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630654"/>
              </p:ext>
            </p:extLst>
          </p:nvPr>
        </p:nvGraphicFramePr>
        <p:xfrm>
          <a:off x="381000" y="1219200"/>
          <a:ext cx="8623172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7" name="Equation" r:id="rId5" imgW="6248160" imgH="2806560" progId="Equation.DSMT4">
                  <p:embed/>
                </p:oleObj>
              </mc:Choice>
              <mc:Fallback>
                <p:oleObj name="Equation" r:id="rId5" imgW="6248160" imgH="280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19200"/>
                        <a:ext cx="8623172" cy="375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7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722049"/>
              </p:ext>
            </p:extLst>
          </p:nvPr>
        </p:nvGraphicFramePr>
        <p:xfrm>
          <a:off x="914400" y="457200"/>
          <a:ext cx="31289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7" name="数式" r:id="rId3" imgW="1333440" imgH="241200" progId="Equation.3">
                  <p:embed/>
                </p:oleObj>
              </mc:Choice>
              <mc:Fallback>
                <p:oleObj name="数式" r:id="rId3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"/>
                        <a:ext cx="31289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903173"/>
              </p:ext>
            </p:extLst>
          </p:nvPr>
        </p:nvGraphicFramePr>
        <p:xfrm>
          <a:off x="838200" y="1301750"/>
          <a:ext cx="4878388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8" name="数式" r:id="rId5" imgW="2425680" imgH="939600" progId="Equation.3">
                  <p:embed/>
                </p:oleObj>
              </mc:Choice>
              <mc:Fallback>
                <p:oleObj name="数式" r:id="rId5" imgW="24256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01750"/>
                        <a:ext cx="4878388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884161"/>
              </p:ext>
            </p:extLst>
          </p:nvPr>
        </p:nvGraphicFramePr>
        <p:xfrm>
          <a:off x="1293812" y="3352800"/>
          <a:ext cx="48783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9" name="数式" r:id="rId7" imgW="2425680" imgH="1447560" progId="Equation.3">
                  <p:embed/>
                </p:oleObj>
              </mc:Choice>
              <mc:Fallback>
                <p:oleObj name="数式" r:id="rId7" imgW="242568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2" y="3352800"/>
                        <a:ext cx="487838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2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5512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5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527042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6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131730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7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904002"/>
              </p:ext>
            </p:extLst>
          </p:nvPr>
        </p:nvGraphicFramePr>
        <p:xfrm>
          <a:off x="3733800" y="609600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8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634354"/>
              </p:ext>
            </p:extLst>
          </p:nvPr>
        </p:nvGraphicFramePr>
        <p:xfrm>
          <a:off x="4395788" y="2057400"/>
          <a:ext cx="40100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9" name="数式" r:id="rId12" imgW="1993680" imgH="723600" progId="Equation.3">
                  <p:embed/>
                </p:oleObj>
              </mc:Choice>
              <mc:Fallback>
                <p:oleObj name="数式" r:id="rId12" imgW="19936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2057400"/>
                        <a:ext cx="40100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9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Rotational kinetic energy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036743"/>
              </p:ext>
            </p:extLst>
          </p:nvPr>
        </p:nvGraphicFramePr>
        <p:xfrm>
          <a:off x="1363662" y="1331913"/>
          <a:ext cx="6256338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8" name="数式" r:id="rId3" imgW="3111480" imgH="1625400" progId="Equation.3">
                  <p:embed/>
                </p:oleObj>
              </mc:Choice>
              <mc:Fallback>
                <p:oleObj name="数式" r:id="rId3" imgW="311148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2" y="1331913"/>
                        <a:ext cx="6256338" cy="316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452047"/>
              </p:ext>
            </p:extLst>
          </p:nvPr>
        </p:nvGraphicFramePr>
        <p:xfrm>
          <a:off x="887413" y="4495800"/>
          <a:ext cx="722630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9" name="数式" r:id="rId5" imgW="3593880" imgH="634680" progId="Equation.3">
                  <p:embed/>
                </p:oleObj>
              </mc:Choice>
              <mc:Fallback>
                <p:oleObj name="数式" r:id="rId5" imgW="35938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4495800"/>
                        <a:ext cx="7226300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2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between body-fixed and inertial coordinate systems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2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09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82783" y="5486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740" t="20925" r="6463" b="1988"/>
          <a:stretch/>
        </p:blipFill>
        <p:spPr>
          <a:xfrm>
            <a:off x="639983" y="228600"/>
            <a:ext cx="8046817" cy="583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</a:t>
            </a:r>
            <a:r>
              <a:rPr lang="en-US" sz="2400" dirty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ransformation between rotated coordinates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603322"/>
              </p:ext>
            </p:extLst>
          </p:nvPr>
        </p:nvGraphicFramePr>
        <p:xfrm>
          <a:off x="3363913" y="1744663"/>
          <a:ext cx="5514975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5" name="数式" r:id="rId5" imgW="3733560" imgH="1180800" progId="Equation.3">
                  <p:embed/>
                </p:oleObj>
              </mc:Choice>
              <mc:Fallback>
                <p:oleObj name="数式" r:id="rId5" imgW="373356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1744663"/>
                        <a:ext cx="5514975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272512"/>
              </p:ext>
            </p:extLst>
          </p:nvPr>
        </p:nvGraphicFramePr>
        <p:xfrm>
          <a:off x="457200" y="1371600"/>
          <a:ext cx="8149996" cy="445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87" name="Equation" r:id="rId3" imgW="4851360" imgH="2730240" progId="Equation.DSMT4">
                  <p:embed/>
                </p:oleObj>
              </mc:Choice>
              <mc:Fallback>
                <p:oleObj name="Equation" r:id="rId3" imgW="4851360" imgH="2730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149996" cy="4453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previous results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describing rigid bodies rotating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about a fixed origin</a:t>
            </a:r>
          </a:p>
        </p:txBody>
      </p:sp>
      <p:sp>
        <p:nvSpPr>
          <p:cNvPr id="10" name="Oval 9"/>
          <p:cNvSpPr/>
          <p:nvPr/>
        </p:nvSpPr>
        <p:spPr>
          <a:xfrm>
            <a:off x="6805864" y="1700464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00400" y="1143000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584350"/>
              </p:ext>
            </p:extLst>
          </p:nvPr>
        </p:nvGraphicFramePr>
        <p:xfrm>
          <a:off x="394874" y="5638800"/>
          <a:ext cx="219592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88" name="Equation" r:id="rId5" imgW="1117440" imgH="279360" progId="Equation.DSMT4">
                  <p:embed/>
                </p:oleObj>
              </mc:Choice>
              <mc:Fallback>
                <p:oleObj name="Equation" r:id="rId5" imgW="1117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74" y="5638800"/>
                        <a:ext cx="2195926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655814"/>
              </p:ext>
            </p:extLst>
          </p:nvPr>
        </p:nvGraphicFramePr>
        <p:xfrm>
          <a:off x="3429000" y="5518150"/>
          <a:ext cx="3810000" cy="99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89" name="Equation" r:id="rId7" imgW="1981080" imgH="533160" progId="Equation.DSMT4">
                  <p:embed/>
                </p:oleObj>
              </mc:Choice>
              <mc:Fallback>
                <p:oleObj name="Equation" r:id="rId7" imgW="19810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518150"/>
                        <a:ext cx="3810000" cy="996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3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851150"/>
              </p:ext>
            </p:extLst>
          </p:nvPr>
        </p:nvGraphicFramePr>
        <p:xfrm>
          <a:off x="762000" y="457200"/>
          <a:ext cx="7634288" cy="212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72" name="Equation" r:id="rId3" imgW="4914720" imgH="1409400" progId="Equation.DSMT4">
                  <p:embed/>
                </p:oleObj>
              </mc:Choice>
              <mc:Fallback>
                <p:oleObj name="Equation" r:id="rId3" imgW="4914720" imgH="140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7634288" cy="212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76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Moment of inertia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516836"/>
              </p:ext>
            </p:extLst>
          </p:nvPr>
        </p:nvGraphicFramePr>
        <p:xfrm>
          <a:off x="608012" y="2819400"/>
          <a:ext cx="8307388" cy="3207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73" name="Equation" r:id="rId5" imgW="5079960" imgH="2019240" progId="Equation.DSMT4">
                  <p:embed/>
                </p:oleObj>
              </mc:Choice>
              <mc:Fallback>
                <p:oleObj name="Equation" r:id="rId5" imgW="5079960" imgH="2019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" y="2819400"/>
                        <a:ext cx="8307388" cy="3207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1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950994"/>
              </p:ext>
            </p:extLst>
          </p:nvPr>
        </p:nvGraphicFramePr>
        <p:xfrm>
          <a:off x="613523" y="1676400"/>
          <a:ext cx="7768477" cy="2478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6" name="Equation" r:id="rId3" imgW="5524200" imgH="1815840" progId="Equation.DSMT4">
                  <p:embed/>
                </p:oleObj>
              </mc:Choice>
              <mc:Fallback>
                <p:oleObj name="Equation" r:id="rId3" imgW="5524200" imgH="1815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23" y="1676400"/>
                        <a:ext cx="7768477" cy="2478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previous results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describing rigid bodies rotating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about a fixed origin</a:t>
            </a:r>
          </a:p>
        </p:txBody>
      </p:sp>
      <p:sp>
        <p:nvSpPr>
          <p:cNvPr id="10" name="Oval 9"/>
          <p:cNvSpPr/>
          <p:nvPr/>
        </p:nvSpPr>
        <p:spPr>
          <a:xfrm>
            <a:off x="6805864" y="1700464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00400" y="1143000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905007"/>
              </p:ext>
            </p:extLst>
          </p:nvPr>
        </p:nvGraphicFramePr>
        <p:xfrm>
          <a:off x="533400" y="4345716"/>
          <a:ext cx="1408813" cy="456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7" name="Equation" r:id="rId5" imgW="838080" imgH="279360" progId="Equation.DSMT4">
                  <p:embed/>
                </p:oleObj>
              </mc:Choice>
              <mc:Fallback>
                <p:oleObj name="Equation" r:id="rId5" imgW="838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5716"/>
                        <a:ext cx="1408813" cy="456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36386"/>
              </p:ext>
            </p:extLst>
          </p:nvPr>
        </p:nvGraphicFramePr>
        <p:xfrm>
          <a:off x="2362200" y="4259649"/>
          <a:ext cx="3810000" cy="99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8" name="Equation" r:id="rId7" imgW="1981080" imgH="533160" progId="Equation.DSMT4">
                  <p:embed/>
                </p:oleObj>
              </mc:Choice>
              <mc:Fallback>
                <p:oleObj name="Equation" r:id="rId7" imgW="19810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259649"/>
                        <a:ext cx="3810000" cy="996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153562"/>
              </p:ext>
            </p:extLst>
          </p:nvPr>
        </p:nvGraphicFramePr>
        <p:xfrm>
          <a:off x="582613" y="1066800"/>
          <a:ext cx="7881937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28" name="Equation" r:id="rId3" imgW="5410080" imgH="3085920" progId="Equation.DSMT4">
                  <p:embed/>
                </p:oleObj>
              </mc:Choice>
              <mc:Fallback>
                <p:oleObj name="Equation" r:id="rId3" imgW="54100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066800"/>
                        <a:ext cx="7881937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595725"/>
              </p:ext>
            </p:extLst>
          </p:nvPr>
        </p:nvGraphicFramePr>
        <p:xfrm>
          <a:off x="457200" y="611832"/>
          <a:ext cx="831338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83" name="Equation" r:id="rId3" imgW="5460840" imgH="2679480" progId="Equation.DSMT4">
                  <p:embed/>
                </p:oleObj>
              </mc:Choice>
              <mc:Fallback>
                <p:oleObj name="Equation" r:id="rId3" imgW="5460840" imgH="267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11832"/>
                        <a:ext cx="8313385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59739"/>
              </p:ext>
            </p:extLst>
          </p:nvPr>
        </p:nvGraphicFramePr>
        <p:xfrm>
          <a:off x="533400" y="4572000"/>
          <a:ext cx="3863975" cy="2031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84" name="Equation" r:id="rId5" imgW="2158920" imgH="1168200" progId="Equation.DSMT4">
                  <p:embed/>
                </p:oleObj>
              </mc:Choice>
              <mc:Fallback>
                <p:oleObj name="Equation" r:id="rId5" imgW="215892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3863975" cy="20310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7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07101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9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144912"/>
              </p:ext>
            </p:extLst>
          </p:nvPr>
        </p:nvGraphicFramePr>
        <p:xfrm>
          <a:off x="304800" y="2819400"/>
          <a:ext cx="569912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50" name="数式" r:id="rId5" imgW="2286000" imgH="1447560" progId="Equation.3">
                  <p:embed/>
                </p:oleObj>
              </mc:Choice>
              <mc:Fallback>
                <p:oleObj name="数式" r:id="rId5" imgW="2286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569912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79189"/>
              </p:ext>
            </p:extLst>
          </p:nvPr>
        </p:nvGraphicFramePr>
        <p:xfrm>
          <a:off x="6096000" y="5105400"/>
          <a:ext cx="1739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51" name="数式" r:id="rId7" imgW="698400" imgH="507960" progId="Equation.3">
                  <p:embed/>
                </p:oleObj>
              </mc:Choice>
              <mc:Fallback>
                <p:oleObj name="数式" r:id="rId7" imgW="698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05400"/>
                        <a:ext cx="17399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4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 equations for a symmetric top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40196"/>
              </p:ext>
            </p:extLst>
          </p:nvPr>
        </p:nvGraphicFramePr>
        <p:xfrm>
          <a:off x="838200" y="903625"/>
          <a:ext cx="5345113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63" name="数式" r:id="rId3" imgW="2145960" imgH="1143000" progId="Equation.3">
                  <p:embed/>
                </p:oleObj>
              </mc:Choice>
              <mc:Fallback>
                <p:oleObj name="数式" r:id="rId3" imgW="2145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03625"/>
                        <a:ext cx="5345113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28675"/>
              </p:ext>
            </p:extLst>
          </p:nvPr>
        </p:nvGraphicFramePr>
        <p:xfrm>
          <a:off x="762000" y="3581400"/>
          <a:ext cx="48450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64" name="数式" r:id="rId5" imgW="1942920" imgH="419040" progId="Equation.3">
                  <p:embed/>
                </p:oleObj>
              </mc:Choice>
              <mc:Fallback>
                <p:oleObj name="数式" r:id="rId5" imgW="1942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48450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180863"/>
              </p:ext>
            </p:extLst>
          </p:nvPr>
        </p:nvGraphicFramePr>
        <p:xfrm>
          <a:off x="762000" y="4876800"/>
          <a:ext cx="696753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65" name="数式" r:id="rId7" imgW="2793960" imgH="457200" progId="Equation.3">
                  <p:embed/>
                </p:oleObj>
              </mc:Choice>
              <mc:Fallback>
                <p:oleObj name="数式" r:id="rId7" imgW="2793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6967537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51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14673</TotalTime>
  <Words>369</Words>
  <Application>Microsoft Office PowerPoint</Application>
  <PresentationFormat>On-screen Show (4:3)</PresentationFormat>
  <Paragraphs>122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702</cp:revision>
  <cp:lastPrinted>2014-10-24T02:11:19Z</cp:lastPrinted>
  <dcterms:created xsi:type="dcterms:W3CDTF">2012-01-10T18:32:24Z</dcterms:created>
  <dcterms:modified xsi:type="dcterms:W3CDTF">2014-10-24T12:42:21Z</dcterms:modified>
</cp:coreProperties>
</file>