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54" r:id="rId3"/>
    <p:sldId id="403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8.png"/><Relationship Id="rId10" Type="http://schemas.openxmlformats.org/officeDocument/2006/relationships/image" Target="../media/image33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" TargetMode="Externa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5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0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Rigid body rotational motion (Chap. 5)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  <a:sym typeface="Wingdings" pitchFamily="2" charset="2"/>
              </a:rPr>
              <a:t>Use of Euler angles as generalized  coordinates.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  <a:sym typeface="Wingdings" pitchFamily="2" charset="2"/>
              </a:rPr>
              <a:t>Motion of a symmetric top</a:t>
            </a: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Begin to discuss membrane </a:t>
            </a:r>
            <a:r>
              <a:rPr lang="en-US" sz="2400" b="1" dirty="0" smtClean="0">
                <a:solidFill>
                  <a:schemeClr val="folHlink"/>
                </a:solidFill>
              </a:rPr>
              <a:t>vibrations (Chap. 8)</a:t>
            </a:r>
            <a:endParaRPr lang="en-US" sz="2400" b="1" dirty="0" smtClean="0">
              <a:solidFill>
                <a:schemeClr val="folHlink"/>
              </a:solidFill>
              <a:sym typeface="Wingdings" pitchFamily="2" charset="2"/>
            </a:endParaRPr>
          </a:p>
          <a:p>
            <a:pPr marL="914400" lvl="3">
              <a:spcBef>
                <a:spcPct val="50000"/>
              </a:spcBef>
            </a:pPr>
            <a:endParaRPr lang="en-US" sz="24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case: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41412"/>
              </p:ext>
            </p:extLst>
          </p:nvPr>
        </p:nvGraphicFramePr>
        <p:xfrm>
          <a:off x="2133600" y="866775"/>
          <a:ext cx="64373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0" name="数式" r:id="rId3" imgW="3200400" imgH="482400" progId="Equation.3">
                  <p:embed/>
                </p:oleObj>
              </mc:Choice>
              <mc:Fallback>
                <p:oleObj name="数式" r:id="rId3" imgW="3200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866775"/>
                        <a:ext cx="643731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87940"/>
              </p:ext>
            </p:extLst>
          </p:nvPr>
        </p:nvGraphicFramePr>
        <p:xfrm>
          <a:off x="3431386" y="762000"/>
          <a:ext cx="53879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2" name="数式" r:id="rId3" imgW="2679480" imgH="1320480" progId="Equation.3">
                  <p:embed/>
                </p:oleObj>
              </mc:Choice>
              <mc:Fallback>
                <p:oleObj name="数式" r:id="rId3" imgW="267948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386" y="762000"/>
                        <a:ext cx="538797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2946" y="609600"/>
            <a:ext cx="2320562" cy="2895600"/>
            <a:chOff x="1447800" y="1905000"/>
            <a:chExt cx="2320562" cy="2895600"/>
          </a:xfrm>
        </p:grpSpPr>
        <p:grpSp>
          <p:nvGrpSpPr>
            <p:cNvPr id="7" name="Group 6"/>
            <p:cNvGrpSpPr/>
            <p:nvPr/>
          </p:nvGrpSpPr>
          <p:grpSpPr>
            <a:xfrm>
              <a:off x="1447800" y="1905000"/>
              <a:ext cx="2057400" cy="2895600"/>
              <a:chOff x="1447800" y="1905000"/>
              <a:chExt cx="2057400" cy="28956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3505200" y="1905000"/>
                <a:ext cx="0" cy="2133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447800" y="4038600"/>
                <a:ext cx="2057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057400" y="4038600"/>
                <a:ext cx="144780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ardrop 16"/>
              <p:cNvSpPr/>
              <p:nvPr/>
            </p:nvSpPr>
            <p:spPr>
              <a:xfrm rot="5635480">
                <a:off x="1882967" y="2301103"/>
                <a:ext cx="1295400" cy="1295400"/>
              </a:xfrm>
              <a:prstGeom prst="teardrop">
                <a:avLst>
                  <a:gd name="adj" fmla="val 1620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2476500" y="2948803"/>
                <a:ext cx="54167" cy="131839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833227" y="3377168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Mg</a:t>
                </a:r>
              </a:p>
            </p:txBody>
          </p:sp>
        </p:grpSp>
        <p:sp>
          <p:nvSpPr>
            <p:cNvPr id="8" name="Arc 7"/>
            <p:cNvSpPr/>
            <p:nvPr/>
          </p:nvSpPr>
          <p:spPr>
            <a:xfrm rot="18326991">
              <a:off x="2115646" y="2613535"/>
              <a:ext cx="1905000" cy="1400433"/>
            </a:xfrm>
            <a:prstGeom prst="arc">
              <a:avLst>
                <a:gd name="adj1" fmla="val 16200000"/>
                <a:gd name="adj2" fmla="val 20910012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17" idx="7"/>
            </p:cNvCxnSpPr>
            <p:nvPr/>
          </p:nvCxnSpPr>
          <p:spPr>
            <a:xfrm flipH="1" flipV="1">
              <a:off x="1833227" y="2057400"/>
              <a:ext cx="1672628" cy="2010254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81300" y="2050473"/>
              <a:ext cx="439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b</a:t>
              </a:r>
            </a:p>
          </p:txBody>
        </p:sp>
        <p:sp>
          <p:nvSpPr>
            <p:cNvPr id="11" name="Curved Right Arrow 10"/>
            <p:cNvSpPr/>
            <p:nvPr/>
          </p:nvSpPr>
          <p:spPr>
            <a:xfrm rot="19542147">
              <a:off x="1676400" y="2033733"/>
              <a:ext cx="575927" cy="385695"/>
            </a:xfrm>
            <a:prstGeom prst="curved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14257165" flipH="1">
              <a:off x="3154185" y="3840418"/>
              <a:ext cx="457200" cy="50291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1520" y="4191000"/>
              <a:ext cx="439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04209"/>
              </p:ext>
            </p:extLst>
          </p:nvPr>
        </p:nvGraphicFramePr>
        <p:xfrm>
          <a:off x="1165225" y="3505200"/>
          <a:ext cx="53879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9" name="数式" r:id="rId3" imgW="2387520" imgH="1091880" progId="Equation.3">
                  <p:embed/>
                </p:oleObj>
              </mc:Choice>
              <mc:Fallback>
                <p:oleObj name="数式" r:id="rId3" imgW="23875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505200"/>
                        <a:ext cx="53879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29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wave equation in one-dimension – here </a:t>
            </a:r>
            <a:r>
              <a:rPr lang="en-US" sz="2400" i="1" dirty="0" smtClean="0">
                <a:latin typeface="Symbol" pitchFamily="18" charset="2"/>
              </a:rPr>
              <a:t>m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i="1" dirty="0" err="1" smtClean="0">
                <a:latin typeface="+mj-lt"/>
              </a:rPr>
              <a:t>x,t</a:t>
            </a:r>
            <a:r>
              <a:rPr lang="en-US" sz="2400" i="1" dirty="0" smtClean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can describe either a longitudinal or transverse wave.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Traveling wave solutions 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Elastic media in two or more dimensions --</a:t>
            </a:r>
          </a:p>
        </p:txBody>
      </p:sp>
    </p:spTree>
    <p:extLst>
      <p:ext uri="{BB962C8B-B14F-4D97-AF65-F5344CB8AC3E}">
        <p14:creationId xmlns:p14="http://schemas.microsoft.com/office/powerpoint/2010/main" val="14235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87699"/>
              </p:ext>
            </p:extLst>
          </p:nvPr>
        </p:nvGraphicFramePr>
        <p:xfrm>
          <a:off x="914400" y="152400"/>
          <a:ext cx="6764338" cy="634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3" name="数式" r:id="rId3" imgW="3606480" imgH="3403440" progId="Equation.3">
                  <p:embed/>
                </p:oleObj>
              </mc:Choice>
              <mc:Fallback>
                <p:oleObj name="数式" r:id="rId3" imgW="3606480" imgH="340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"/>
                        <a:ext cx="6764338" cy="634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3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Standing wave solutions of wave 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01022"/>
              </p:ext>
            </p:extLst>
          </p:nvPr>
        </p:nvGraphicFramePr>
        <p:xfrm>
          <a:off x="1048068" y="914400"/>
          <a:ext cx="3440112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1" name="数式" r:id="rId3" imgW="1523880" imgH="634680" progId="Equation.3">
                  <p:embed/>
                </p:oleObj>
              </mc:Choice>
              <mc:Fallback>
                <p:oleObj name="数式" r:id="rId3" imgW="15238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068" y="914400"/>
                        <a:ext cx="3440112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12427"/>
              </p:ext>
            </p:extLst>
          </p:nvPr>
        </p:nvGraphicFramePr>
        <p:xfrm>
          <a:off x="1103313" y="2438400"/>
          <a:ext cx="67087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2" name="数式" r:id="rId5" imgW="2971800" imgH="660240" progId="Equation.3">
                  <p:embed/>
                </p:oleObj>
              </mc:Choice>
              <mc:Fallback>
                <p:oleObj name="数式" r:id="rId5" imgW="2971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438400"/>
                        <a:ext cx="670877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13646"/>
              </p:ext>
            </p:extLst>
          </p:nvPr>
        </p:nvGraphicFramePr>
        <p:xfrm>
          <a:off x="1352550" y="3962400"/>
          <a:ext cx="3240088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3" name="数式" r:id="rId7" imgW="1434960" imgH="838080" progId="Equation.3">
                  <p:embed/>
                </p:oleObj>
              </mc:Choice>
              <mc:Fallback>
                <p:oleObj name="数式" r:id="rId7" imgW="1434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962400"/>
                        <a:ext cx="3240088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4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257026" name="Picture 2" descr="E:\Media\Image_Library\chapter18\1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2057400"/>
            <a:ext cx="8516471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Extension of ideas to wave motion on a two-dimensional surface – elastic membrane (transverse wave; linear regime).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200400"/>
            <a:ext cx="137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u(</a:t>
            </a:r>
            <a:r>
              <a:rPr lang="en-US" sz="2400" i="1" dirty="0" err="1" smtClean="0">
                <a:latin typeface="+mj-lt"/>
              </a:rPr>
              <a:t>x,y,t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84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68835"/>
              </p:ext>
            </p:extLst>
          </p:nvPr>
        </p:nvGraphicFramePr>
        <p:xfrm>
          <a:off x="715963" y="1125538"/>
          <a:ext cx="6221412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1" name="数式" r:id="rId3" imgW="3162240" imgH="2145960" progId="Equation.3">
                  <p:embed/>
                </p:oleObj>
              </mc:Choice>
              <mc:Fallback>
                <p:oleObj name="数式" r:id="rId3" imgW="3162240" imgH="214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963" y="1125538"/>
                        <a:ext cx="6221412" cy="422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6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058719"/>
              </p:ext>
            </p:extLst>
          </p:nvPr>
        </p:nvGraphicFramePr>
        <p:xfrm>
          <a:off x="558800" y="38100"/>
          <a:ext cx="76708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2" name="数式" r:id="rId3" imgW="3898800" imgH="1574640" progId="Equation.3">
                  <p:embed/>
                </p:oleObj>
              </mc:Choice>
              <mc:Fallback>
                <p:oleObj name="数式" r:id="rId3" imgW="389880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38100"/>
                        <a:ext cx="767080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596378"/>
              </p:ext>
            </p:extLst>
          </p:nvPr>
        </p:nvGraphicFramePr>
        <p:xfrm>
          <a:off x="1046162" y="3252787"/>
          <a:ext cx="4897438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3" name="数式" r:id="rId5" imgW="2489040" imgH="1523880" progId="Equation.3">
                  <p:embed/>
                </p:oleObj>
              </mc:Choice>
              <mc:Fallback>
                <p:oleObj name="数式" r:id="rId5" imgW="248904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3252787"/>
                        <a:ext cx="4897438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3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rectangular boundary: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447800"/>
            <a:ext cx="4038600" cy="1828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5700" y="328027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78032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34901"/>
              </p:ext>
            </p:extLst>
          </p:nvPr>
        </p:nvGraphicFramePr>
        <p:xfrm>
          <a:off x="1371600" y="3776662"/>
          <a:ext cx="57213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9" name="数式" r:id="rId3" imgW="2908080" imgH="1371600" progId="Equation.3">
                  <p:embed/>
                </p:oleObj>
              </mc:Choice>
              <mc:Fallback>
                <p:oleObj name="数式" r:id="rId3" imgW="29080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76662"/>
                        <a:ext cx="57213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50" t="16297" r="39375" b="22325"/>
          <a:stretch/>
        </p:blipFill>
        <p:spPr>
          <a:xfrm>
            <a:off x="643994" y="663296"/>
            <a:ext cx="7955280" cy="50511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8600" y="4800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19659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88280"/>
              </p:ext>
            </p:extLst>
          </p:nvPr>
        </p:nvGraphicFramePr>
        <p:xfrm>
          <a:off x="603250" y="2747963"/>
          <a:ext cx="20288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4" name="数式" r:id="rId7" imgW="1257120" imgH="469800" progId="Equation.3">
                  <p:embed/>
                </p:oleObj>
              </mc:Choice>
              <mc:Fallback>
                <p:oleObj name="数式" r:id="rId7" imgW="1257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747963"/>
                        <a:ext cx="20288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97321"/>
              </p:ext>
            </p:extLst>
          </p:nvPr>
        </p:nvGraphicFramePr>
        <p:xfrm>
          <a:off x="1384300" y="5865813"/>
          <a:ext cx="21732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5" name="数式" r:id="rId9" imgW="1346040" imgH="469800" progId="Equation.3">
                  <p:embed/>
                </p:oleObj>
              </mc:Choice>
              <mc:Fallback>
                <p:oleObj name="数式" r:id="rId9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865813"/>
                        <a:ext cx="21732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78098"/>
              </p:ext>
            </p:extLst>
          </p:nvPr>
        </p:nvGraphicFramePr>
        <p:xfrm>
          <a:off x="5759450" y="5865813"/>
          <a:ext cx="23161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6" name="数式" r:id="rId11" imgW="1434960" imgH="469800" progId="Equation.3">
                  <p:embed/>
                </p:oleObj>
              </mc:Choice>
              <mc:Fallback>
                <p:oleObj name="数式" r:id="rId11" imgW="1434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5865813"/>
                        <a:ext cx="2316163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28846"/>
              </p:ext>
            </p:extLst>
          </p:nvPr>
        </p:nvGraphicFramePr>
        <p:xfrm>
          <a:off x="5068888" y="2817813"/>
          <a:ext cx="21717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77" name="数式" r:id="rId13" imgW="1346040" imgH="469800" progId="Equation.3">
                  <p:embed/>
                </p:oleObj>
              </mc:Choice>
              <mc:Fallback>
                <p:oleObj name="数式" r:id="rId13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2817813"/>
                        <a:ext cx="21717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01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boundary conditions: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865074"/>
              </p:ext>
            </p:extLst>
          </p:nvPr>
        </p:nvGraphicFramePr>
        <p:xfrm>
          <a:off x="304800" y="611832"/>
          <a:ext cx="8141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1" name="数式" r:id="rId3" imgW="4063680" imgH="533160" progId="Equation.3">
                  <p:embed/>
                </p:oleObj>
              </mc:Choice>
              <mc:Fallback>
                <p:oleObj name="数式" r:id="rId3" imgW="4063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1832"/>
                        <a:ext cx="81419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22540"/>
              </p:ext>
            </p:extLst>
          </p:nvPr>
        </p:nvGraphicFramePr>
        <p:xfrm>
          <a:off x="266700" y="1752600"/>
          <a:ext cx="607218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2" name="数式" r:id="rId5" imgW="3085920" imgH="1549080" progId="Equation.3">
                  <p:embed/>
                </p:oleObj>
              </mc:Choice>
              <mc:Fallback>
                <p:oleObj name="数式" r:id="rId5" imgW="30859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752600"/>
                        <a:ext cx="607218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05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38307"/>
              </p:ext>
            </p:extLst>
          </p:nvPr>
        </p:nvGraphicFramePr>
        <p:xfrm>
          <a:off x="3989388" y="5410200"/>
          <a:ext cx="23733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3" name="数式" r:id="rId8" imgW="1206360" imgH="469800" progId="Equation.3">
                  <p:embed/>
                </p:oleObj>
              </mc:Choice>
              <mc:Fallback>
                <p:oleObj name="数式" r:id="rId8" imgW="120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5410200"/>
                        <a:ext cx="23733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8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circular boundary: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323850"/>
            <a:ext cx="1828800" cy="1828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V="1">
            <a:off x="6553200" y="591672"/>
            <a:ext cx="646578" cy="551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5489" y="461665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63829"/>
              </p:ext>
            </p:extLst>
          </p:nvPr>
        </p:nvGraphicFramePr>
        <p:xfrm>
          <a:off x="304800" y="918865"/>
          <a:ext cx="50720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5" name="数式" r:id="rId3" imgW="2577960" imgH="431640" progId="Equation.3">
                  <p:embed/>
                </p:oleObj>
              </mc:Choice>
              <mc:Fallback>
                <p:oleObj name="数式" r:id="rId3" imgW="257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8865"/>
                        <a:ext cx="50720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539975"/>
              </p:ext>
            </p:extLst>
          </p:nvPr>
        </p:nvGraphicFramePr>
        <p:xfrm>
          <a:off x="304800" y="2152650"/>
          <a:ext cx="489743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6" name="数式" r:id="rId5" imgW="2489040" imgH="393480" progId="Equation.3">
                  <p:embed/>
                </p:oleObj>
              </mc:Choice>
              <mc:Fallback>
                <p:oleObj name="数式" r:id="rId5" imgW="248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52650"/>
                        <a:ext cx="489743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3083"/>
              </p:ext>
            </p:extLst>
          </p:nvPr>
        </p:nvGraphicFramePr>
        <p:xfrm>
          <a:off x="752475" y="3106738"/>
          <a:ext cx="3848100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7" name="数式" r:id="rId7" imgW="1955520" imgH="1600200" progId="Equation.3">
                  <p:embed/>
                </p:oleObj>
              </mc:Choice>
              <mc:Fallback>
                <p:oleObj name="数式" r:id="rId7" imgW="19555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3106738"/>
                        <a:ext cx="3848100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37196"/>
              </p:ext>
            </p:extLst>
          </p:nvPr>
        </p:nvGraphicFramePr>
        <p:xfrm>
          <a:off x="609600" y="914400"/>
          <a:ext cx="7870826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数式" r:id="rId3" imgW="4000320" imgH="1384200" progId="Equation.3">
                  <p:embed/>
                </p:oleObj>
              </mc:Choice>
              <mc:Fallback>
                <p:oleObj name="数式" r:id="rId3" imgW="400032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7870826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circular boundary -- continued</a:t>
            </a:r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3868"/>
            <a:ext cx="71056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3429000"/>
            <a:ext cx="38862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62400" y="3048000"/>
            <a:ext cx="609600" cy="1905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Some properties of Bessel functions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65366"/>
              </p:ext>
            </p:extLst>
          </p:nvPr>
        </p:nvGraphicFramePr>
        <p:xfrm>
          <a:off x="1143000" y="4343400"/>
          <a:ext cx="476885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6" name="数式" r:id="rId4" imgW="2425680" imgH="914400" progId="Equation.3">
                  <p:embed/>
                </p:oleObj>
              </mc:Choice>
              <mc:Fallback>
                <p:oleObj name="数式" r:id="rId4" imgW="2425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476885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82918"/>
              </p:ext>
            </p:extLst>
          </p:nvPr>
        </p:nvGraphicFramePr>
        <p:xfrm>
          <a:off x="1066800" y="766465"/>
          <a:ext cx="6891338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7" name="数式" r:id="rId6" imgW="3504960" imgH="1777680" progId="Equation.3">
                  <p:embed/>
                </p:oleObj>
              </mc:Choice>
              <mc:Fallback>
                <p:oleObj name="数式" r:id="rId6" imgW="350496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66465"/>
                        <a:ext cx="6891338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5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properties of Bessel functions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17875"/>
              </p:ext>
            </p:extLst>
          </p:nvPr>
        </p:nvGraphicFramePr>
        <p:xfrm>
          <a:off x="1066800" y="1066800"/>
          <a:ext cx="566737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0" name="数式" r:id="rId3" imgW="2882880" imgH="1143000" progId="Equation.3">
                  <p:embed/>
                </p:oleObj>
              </mc:Choice>
              <mc:Fallback>
                <p:oleObj name="数式" r:id="rId3" imgW="28828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5667375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51852"/>
              </p:ext>
            </p:extLst>
          </p:nvPr>
        </p:nvGraphicFramePr>
        <p:xfrm>
          <a:off x="916781" y="3581400"/>
          <a:ext cx="6396038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1" name="数式" r:id="rId5" imgW="3251160" imgH="1143000" progId="Equation.3">
                  <p:embed/>
                </p:oleObj>
              </mc:Choice>
              <mc:Fallback>
                <p:oleObj name="数式" r:id="rId5" imgW="3251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781" y="3581400"/>
                        <a:ext cx="6396038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6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21513"/>
              </p:ext>
            </p:extLst>
          </p:nvPr>
        </p:nvGraphicFramePr>
        <p:xfrm>
          <a:off x="595313" y="566738"/>
          <a:ext cx="35734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1" name="数式" r:id="rId3" imgW="1815840" imgH="431640" progId="Equation.3">
                  <p:embed/>
                </p:oleObj>
              </mc:Choice>
              <mc:Fallback>
                <p:oleObj name="数式" r:id="rId3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566738"/>
                        <a:ext cx="35734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60539"/>
              </p:ext>
            </p:extLst>
          </p:nvPr>
        </p:nvGraphicFramePr>
        <p:xfrm>
          <a:off x="4889500" y="609600"/>
          <a:ext cx="35972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2" name="数式" r:id="rId5" imgW="1828800" imgH="431640" progId="Equation.3">
                  <p:embed/>
                </p:oleObj>
              </mc:Choice>
              <mc:Fallback>
                <p:oleObj name="数式" r:id="rId5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609600"/>
                        <a:ext cx="35972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832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26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8291"/>
              </p:ext>
            </p:extLst>
          </p:nvPr>
        </p:nvGraphicFramePr>
        <p:xfrm>
          <a:off x="1676400" y="5486400"/>
          <a:ext cx="53435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3" name="数式" r:id="rId9" imgW="2717640" imgH="393480" progId="Equation.3">
                  <p:embed/>
                </p:oleObj>
              </mc:Choice>
              <mc:Fallback>
                <p:oleObj name="数式" r:id="rId9" imgW="271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53435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3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77715"/>
              </p:ext>
            </p:extLst>
          </p:nvPr>
        </p:nvGraphicFramePr>
        <p:xfrm>
          <a:off x="699092" y="551645"/>
          <a:ext cx="3373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5" name="数式" r:id="rId3" imgW="1714320" imgH="660240" progId="Equation.3">
                  <p:embed/>
                </p:oleObj>
              </mc:Choice>
              <mc:Fallback>
                <p:oleObj name="数式" r:id="rId3" imgW="1714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92" y="551645"/>
                        <a:ext cx="33734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1" y="1828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86298"/>
              </p:ext>
            </p:extLst>
          </p:nvPr>
        </p:nvGraphicFramePr>
        <p:xfrm>
          <a:off x="4919663" y="533400"/>
          <a:ext cx="33988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6" name="数式" r:id="rId7" imgW="1726920" imgH="660240" progId="Equation.3">
                  <p:embed/>
                </p:oleObj>
              </mc:Choice>
              <mc:Fallback>
                <p:oleObj name="数式" r:id="rId7" imgW="1726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533400"/>
                        <a:ext cx="33988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74294"/>
              </p:ext>
            </p:extLst>
          </p:nvPr>
        </p:nvGraphicFramePr>
        <p:xfrm>
          <a:off x="1692275" y="5627687"/>
          <a:ext cx="53181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7" name="数式" r:id="rId9" imgW="2705040" imgH="393480" progId="Equation.3">
                  <p:embed/>
                </p:oleObj>
              </mc:Choice>
              <mc:Fallback>
                <p:oleObj name="数式" r:id="rId9" imgW="2705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627687"/>
                        <a:ext cx="53181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6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55127"/>
              </p:ext>
            </p:extLst>
          </p:nvPr>
        </p:nvGraphicFramePr>
        <p:xfrm>
          <a:off x="1648883" y="93080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4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93080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04800" y="1447800"/>
            <a:ext cx="3513668" cy="3863340"/>
            <a:chOff x="304800" y="1447800"/>
            <a:chExt cx="3513668" cy="3863340"/>
          </a:xfrm>
        </p:grpSpPr>
        <p:pic>
          <p:nvPicPr>
            <p:cNvPr id="19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27042"/>
              </p:ext>
            </p:extLst>
          </p:nvPr>
        </p:nvGraphicFramePr>
        <p:xfrm>
          <a:off x="3048000" y="472122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5"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122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31730"/>
              </p:ext>
            </p:extLst>
          </p:nvPr>
        </p:nvGraphicFramePr>
        <p:xfrm>
          <a:off x="152400" y="280193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6"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0193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04002"/>
              </p:ext>
            </p:extLst>
          </p:nvPr>
        </p:nvGraphicFramePr>
        <p:xfrm>
          <a:off x="3733800" y="609600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7"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34354"/>
              </p:ext>
            </p:extLst>
          </p:nvPr>
        </p:nvGraphicFramePr>
        <p:xfrm>
          <a:off x="4395788" y="2057400"/>
          <a:ext cx="40100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8" name="数式" r:id="rId12" imgW="1993680" imgH="723600" progId="Equation.3">
                  <p:embed/>
                </p:oleObj>
              </mc:Choice>
              <mc:Fallback>
                <p:oleObj name="数式" r:id="rId12" imgW="199368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2057400"/>
                        <a:ext cx="40100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Rotational kinetic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36743"/>
              </p:ext>
            </p:extLst>
          </p:nvPr>
        </p:nvGraphicFramePr>
        <p:xfrm>
          <a:off x="1363662" y="1331913"/>
          <a:ext cx="6256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4" name="数式" r:id="rId3" imgW="3111480" imgH="1625400" progId="Equation.3">
                  <p:embed/>
                </p:oleObj>
              </mc:Choice>
              <mc:Fallback>
                <p:oleObj name="数式" r:id="rId3" imgW="3111480" imgH="1625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2" y="1331913"/>
                        <a:ext cx="6256338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452047"/>
              </p:ext>
            </p:extLst>
          </p:nvPr>
        </p:nvGraphicFramePr>
        <p:xfrm>
          <a:off x="887413" y="4495800"/>
          <a:ext cx="722630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5" name="数式" r:id="rId5" imgW="3593880" imgH="634680" progId="Equation.3">
                  <p:embed/>
                </p:oleObj>
              </mc:Choice>
              <mc:Fallback>
                <p:oleObj name="数式" r:id="rId5" imgW="359388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495800"/>
                        <a:ext cx="7226300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2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of a symmetric top under the influence of the torque of gravity: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1443335"/>
            <a:ext cx="43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47800" y="1905000"/>
            <a:ext cx="2320562" cy="2895600"/>
            <a:chOff x="1447800" y="1905000"/>
            <a:chExt cx="2320562" cy="2895600"/>
          </a:xfrm>
        </p:grpSpPr>
        <p:grpSp>
          <p:nvGrpSpPr>
            <p:cNvPr id="19" name="Group 18"/>
            <p:cNvGrpSpPr/>
            <p:nvPr/>
          </p:nvGrpSpPr>
          <p:grpSpPr>
            <a:xfrm>
              <a:off x="1447800" y="1905000"/>
              <a:ext cx="2057400" cy="2895600"/>
              <a:chOff x="1447800" y="1905000"/>
              <a:chExt cx="2057400" cy="28956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3505200" y="1905000"/>
                <a:ext cx="0" cy="2133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447800" y="4038600"/>
                <a:ext cx="2057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2057400" y="4038600"/>
                <a:ext cx="144780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ardrop 14"/>
              <p:cNvSpPr/>
              <p:nvPr/>
            </p:nvSpPr>
            <p:spPr>
              <a:xfrm rot="5635480">
                <a:off x="1882967" y="2301103"/>
                <a:ext cx="1295400" cy="1295400"/>
              </a:xfrm>
              <a:prstGeom prst="teardrop">
                <a:avLst>
                  <a:gd name="adj" fmla="val 1620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2476500" y="2948803"/>
                <a:ext cx="54167" cy="131839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833227" y="3377168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Mg</a:t>
                </a:r>
              </a:p>
            </p:txBody>
          </p:sp>
        </p:grpSp>
        <p:sp>
          <p:nvSpPr>
            <p:cNvPr id="20" name="Arc 19"/>
            <p:cNvSpPr/>
            <p:nvPr/>
          </p:nvSpPr>
          <p:spPr>
            <a:xfrm rot="18326991">
              <a:off x="2115646" y="2613535"/>
              <a:ext cx="1905000" cy="1400433"/>
            </a:xfrm>
            <a:prstGeom prst="arc">
              <a:avLst>
                <a:gd name="adj1" fmla="val 16200000"/>
                <a:gd name="adj2" fmla="val 20910012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15" idx="7"/>
            </p:cNvCxnSpPr>
            <p:nvPr/>
          </p:nvCxnSpPr>
          <p:spPr>
            <a:xfrm flipH="1" flipV="1">
              <a:off x="1833227" y="2057400"/>
              <a:ext cx="1672628" cy="2010254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781300" y="2050473"/>
              <a:ext cx="439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b</a:t>
              </a:r>
            </a:p>
          </p:txBody>
        </p:sp>
        <p:sp>
          <p:nvSpPr>
            <p:cNvPr id="24" name="Curved Right Arrow 23"/>
            <p:cNvSpPr/>
            <p:nvPr/>
          </p:nvSpPr>
          <p:spPr>
            <a:xfrm rot="19542147">
              <a:off x="1676400" y="2033733"/>
              <a:ext cx="575927" cy="385695"/>
            </a:xfrm>
            <a:prstGeom prst="curved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c 25"/>
            <p:cNvSpPr/>
            <p:nvPr/>
          </p:nvSpPr>
          <p:spPr>
            <a:xfrm rot="14257165" flipH="1">
              <a:off x="3154185" y="3840418"/>
              <a:ext cx="457200" cy="50291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41520" y="4191000"/>
              <a:ext cx="439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a</a:t>
              </a:r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59754"/>
              </p:ext>
            </p:extLst>
          </p:nvPr>
        </p:nvGraphicFramePr>
        <p:xfrm>
          <a:off x="2743200" y="4589463"/>
          <a:ext cx="5541963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7" name="数式" r:id="rId3" imgW="2755800" imgH="812520" progId="Equation.3">
                  <p:embed/>
                </p:oleObj>
              </mc:Choice>
              <mc:Fallback>
                <p:oleObj name="数式" r:id="rId3" imgW="2755800" imgH="812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589463"/>
                        <a:ext cx="5541963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9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91898"/>
              </p:ext>
            </p:extLst>
          </p:nvPr>
        </p:nvGraphicFramePr>
        <p:xfrm>
          <a:off x="990600" y="3175"/>
          <a:ext cx="5541963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4" name="数式" r:id="rId3" imgW="2755800" imgH="2361960" progId="Equation.3">
                  <p:embed/>
                </p:oleObj>
              </mc:Choice>
              <mc:Fallback>
                <p:oleObj name="数式" r:id="rId3" imgW="2755800" imgH="23619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75"/>
                        <a:ext cx="5541963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86523"/>
              </p:ext>
            </p:extLst>
          </p:nvPr>
        </p:nvGraphicFramePr>
        <p:xfrm>
          <a:off x="990600" y="4518025"/>
          <a:ext cx="656431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5" name="数式" r:id="rId5" imgW="3263760" imgH="965160" progId="Equation.3">
                  <p:embed/>
                </p:oleObj>
              </mc:Choice>
              <mc:Fallback>
                <p:oleObj name="数式" r:id="rId5" imgW="326376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18025"/>
                        <a:ext cx="6564313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0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199874"/>
              </p:ext>
            </p:extLst>
          </p:nvPr>
        </p:nvGraphicFramePr>
        <p:xfrm>
          <a:off x="800100" y="228600"/>
          <a:ext cx="643731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6" name="数式" r:id="rId3" imgW="3200400" imgH="965160" progId="Equation.3">
                  <p:embed/>
                </p:oleObj>
              </mc:Choice>
              <mc:Fallback>
                <p:oleObj name="数式" r:id="rId3" imgW="320040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28600"/>
                        <a:ext cx="6437313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581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Stable/unstable solutions near</a:t>
            </a:r>
          </a:p>
          <a:p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pic>
        <p:nvPicPr>
          <p:cNvPr id="25090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5753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4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6781"/>
              </p:ext>
            </p:extLst>
          </p:nvPr>
        </p:nvGraphicFramePr>
        <p:xfrm>
          <a:off x="304800" y="228600"/>
          <a:ext cx="6435725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6" name="数式" r:id="rId3" imgW="3200400" imgH="2286000" progId="Equation.3">
                  <p:embed/>
                </p:oleObj>
              </mc:Choice>
              <mc:Fallback>
                <p:oleObj name="数式" r:id="rId3" imgW="3200400" imgH="2286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6435725" cy="446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19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2717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1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case: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24737"/>
              </p:ext>
            </p:extLst>
          </p:nvPr>
        </p:nvGraphicFramePr>
        <p:xfrm>
          <a:off x="2133600" y="866775"/>
          <a:ext cx="6437313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7" name="数式" r:id="rId3" imgW="3200400" imgH="482400" progId="Equation.3">
                  <p:embed/>
                </p:oleObj>
              </mc:Choice>
              <mc:Fallback>
                <p:oleObj name="数式" r:id="rId3" imgW="32004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866775"/>
                        <a:ext cx="6437313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33600"/>
            <a:ext cx="83439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16872</TotalTime>
  <Words>430</Words>
  <Application>Microsoft Office PowerPoint</Application>
  <PresentationFormat>On-screen Show (4:3)</PresentationFormat>
  <Paragraphs>124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755</cp:revision>
  <cp:lastPrinted>2014-10-27T15:02:49Z</cp:lastPrinted>
  <dcterms:created xsi:type="dcterms:W3CDTF">2012-01-10T18:32:24Z</dcterms:created>
  <dcterms:modified xsi:type="dcterms:W3CDTF">2014-10-27T15:03:05Z</dcterms:modified>
</cp:coreProperties>
</file>