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354" r:id="rId3"/>
    <p:sldId id="430" r:id="rId4"/>
    <p:sldId id="418" r:id="rId5"/>
    <p:sldId id="421" r:id="rId6"/>
    <p:sldId id="422" r:id="rId7"/>
    <p:sldId id="423" r:id="rId8"/>
    <p:sldId id="424" r:id="rId9"/>
    <p:sldId id="425" r:id="rId10"/>
    <p:sldId id="426" r:id="rId11"/>
    <p:sldId id="436" r:id="rId12"/>
    <p:sldId id="437" r:id="rId13"/>
    <p:sldId id="427" r:id="rId14"/>
    <p:sldId id="428" r:id="rId15"/>
    <p:sldId id="429" r:id="rId16"/>
    <p:sldId id="431" r:id="rId17"/>
    <p:sldId id="432" r:id="rId18"/>
    <p:sldId id="433" r:id="rId19"/>
    <p:sldId id="434" r:id="rId20"/>
    <p:sldId id="435" r:id="rId21"/>
    <p:sldId id="438" r:id="rId22"/>
    <p:sldId id="439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65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5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lmf.nist.gov/" TargetMode="Externa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lmf.nist.gov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png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10" Type="http://schemas.openxmlformats.org/officeDocument/2006/relationships/image" Target="../media/image7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534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Membrane vibrations (Chap. 8)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2-dimensional rectangular membrane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2-dimensional circular membrane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Other examples</a:t>
            </a:r>
          </a:p>
          <a:p>
            <a:pPr marL="914400" lvl="3">
              <a:spcBef>
                <a:spcPct val="50000"/>
              </a:spcBef>
            </a:pPr>
            <a:endParaRPr lang="en-US" sz="24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Some properties of Bessel functions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65366"/>
              </p:ext>
            </p:extLst>
          </p:nvPr>
        </p:nvGraphicFramePr>
        <p:xfrm>
          <a:off x="1143000" y="4343400"/>
          <a:ext cx="476885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2" name="数式" r:id="rId4" imgW="2425680" imgH="914400" progId="Equation.3">
                  <p:embed/>
                </p:oleObj>
              </mc:Choice>
              <mc:Fallback>
                <p:oleObj name="数式" r:id="rId4" imgW="2425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43400"/>
                        <a:ext cx="4768850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82918"/>
              </p:ext>
            </p:extLst>
          </p:nvPr>
        </p:nvGraphicFramePr>
        <p:xfrm>
          <a:off x="1066800" y="766465"/>
          <a:ext cx="6891338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3" name="数式" r:id="rId6" imgW="3504960" imgH="1777680" progId="Equation.3">
                  <p:embed/>
                </p:oleObj>
              </mc:Choice>
              <mc:Fallback>
                <p:oleObj name="数式" r:id="rId6" imgW="350496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766465"/>
                        <a:ext cx="6891338" cy="349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5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00" t="18679" r="9310" b="1963"/>
          <a:stretch/>
        </p:blipFill>
        <p:spPr>
          <a:xfrm>
            <a:off x="0" y="215826"/>
            <a:ext cx="9082942" cy="5956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http://dlmf.nist.gov</a:t>
            </a:r>
            <a:r>
              <a:rPr lang="en-US" sz="2400" dirty="0">
                <a:latin typeface="+mj-lt"/>
              </a:rPr>
              <a:t>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12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039" t="36548" r="35149" b="53879"/>
          <a:stretch/>
        </p:blipFill>
        <p:spPr>
          <a:xfrm>
            <a:off x="838200" y="1082745"/>
            <a:ext cx="5950371" cy="1492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200" t="51979" r="32108" b="33402"/>
          <a:stretch/>
        </p:blipFill>
        <p:spPr>
          <a:xfrm>
            <a:off x="838200" y="3200400"/>
            <a:ext cx="7037917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Series expansions of  Bessel and Neumann functions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8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properties of Bessel functions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17875"/>
              </p:ext>
            </p:extLst>
          </p:nvPr>
        </p:nvGraphicFramePr>
        <p:xfrm>
          <a:off x="1066800" y="1066800"/>
          <a:ext cx="5667375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6" name="数式" r:id="rId3" imgW="2882880" imgH="1143000" progId="Equation.3">
                  <p:embed/>
                </p:oleObj>
              </mc:Choice>
              <mc:Fallback>
                <p:oleObj name="数式" r:id="rId3" imgW="28828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5667375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51852"/>
              </p:ext>
            </p:extLst>
          </p:nvPr>
        </p:nvGraphicFramePr>
        <p:xfrm>
          <a:off x="916781" y="3581400"/>
          <a:ext cx="6396038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7" name="数式" r:id="rId5" imgW="3251160" imgH="1143000" progId="Equation.3">
                  <p:embed/>
                </p:oleObj>
              </mc:Choice>
              <mc:Fallback>
                <p:oleObj name="数式" r:id="rId5" imgW="32511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781" y="3581400"/>
                        <a:ext cx="6396038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6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21513"/>
              </p:ext>
            </p:extLst>
          </p:nvPr>
        </p:nvGraphicFramePr>
        <p:xfrm>
          <a:off x="595313" y="566738"/>
          <a:ext cx="35734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0" name="数式" r:id="rId3" imgW="1815840" imgH="431640" progId="Equation.3">
                  <p:embed/>
                </p:oleObj>
              </mc:Choice>
              <mc:Fallback>
                <p:oleObj name="数式" r:id="rId3" imgW="1815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566738"/>
                        <a:ext cx="35734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60539"/>
              </p:ext>
            </p:extLst>
          </p:nvPr>
        </p:nvGraphicFramePr>
        <p:xfrm>
          <a:off x="4889500" y="609600"/>
          <a:ext cx="35972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1" name="数式" r:id="rId5" imgW="1828800" imgH="431640" progId="Equation.3">
                  <p:embed/>
                </p:oleObj>
              </mc:Choice>
              <mc:Fallback>
                <p:oleObj name="数式" r:id="rId5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609600"/>
                        <a:ext cx="35972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8323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71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26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71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8291"/>
              </p:ext>
            </p:extLst>
          </p:nvPr>
        </p:nvGraphicFramePr>
        <p:xfrm>
          <a:off x="1676400" y="5486400"/>
          <a:ext cx="53435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2" name="数式" r:id="rId9" imgW="2717640" imgH="393480" progId="Equation.3">
                  <p:embed/>
                </p:oleObj>
              </mc:Choice>
              <mc:Fallback>
                <p:oleObj name="数式" r:id="rId9" imgW="271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53435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3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77715"/>
              </p:ext>
            </p:extLst>
          </p:nvPr>
        </p:nvGraphicFramePr>
        <p:xfrm>
          <a:off x="699092" y="551645"/>
          <a:ext cx="3373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4" name="数式" r:id="rId3" imgW="1714320" imgH="660240" progId="Equation.3">
                  <p:embed/>
                </p:oleObj>
              </mc:Choice>
              <mc:Fallback>
                <p:oleObj name="数式" r:id="rId3" imgW="17143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92" y="551645"/>
                        <a:ext cx="33734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1" y="1828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86298"/>
              </p:ext>
            </p:extLst>
          </p:nvPr>
        </p:nvGraphicFramePr>
        <p:xfrm>
          <a:off x="4919663" y="533400"/>
          <a:ext cx="33988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5" name="数式" r:id="rId7" imgW="1726920" imgH="660240" progId="Equation.3">
                  <p:embed/>
                </p:oleObj>
              </mc:Choice>
              <mc:Fallback>
                <p:oleObj name="数式" r:id="rId7" imgW="1726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533400"/>
                        <a:ext cx="33988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74294"/>
              </p:ext>
            </p:extLst>
          </p:nvPr>
        </p:nvGraphicFramePr>
        <p:xfrm>
          <a:off x="1692275" y="5627687"/>
          <a:ext cx="53181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6" name="数式" r:id="rId9" imgW="2705040" imgH="393480" progId="Equation.3">
                  <p:embed/>
                </p:oleObj>
              </mc:Choice>
              <mc:Fallback>
                <p:oleObj name="数式" r:id="rId9" imgW="2705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627687"/>
                        <a:ext cx="53181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6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complicated geometry – annular membrane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1084907"/>
            <a:ext cx="25908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48300" y="1495925"/>
            <a:ext cx="17526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24200" y="1600200"/>
            <a:ext cx="457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24200" y="17526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699311"/>
              </p:ext>
            </p:extLst>
          </p:nvPr>
        </p:nvGraphicFramePr>
        <p:xfrm>
          <a:off x="4825866" y="1084907"/>
          <a:ext cx="3848100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1" name="数式" r:id="rId3" imgW="1955520" imgH="1600200" progId="Equation.3">
                  <p:embed/>
                </p:oleObj>
              </mc:Choice>
              <mc:Fallback>
                <p:oleObj name="数式" r:id="rId3" imgW="19555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866" y="1084907"/>
                        <a:ext cx="3848100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4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37196"/>
              </p:ext>
            </p:extLst>
          </p:nvPr>
        </p:nvGraphicFramePr>
        <p:xfrm>
          <a:off x="609600" y="914400"/>
          <a:ext cx="7870826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5" name="数式" r:id="rId3" imgW="4000320" imgH="1384200" progId="Equation.3">
                  <p:embed/>
                </p:oleObj>
              </mc:Choice>
              <mc:Fallback>
                <p:oleObj name="数式" r:id="rId3" imgW="400032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7870826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circular boundary -- continued</a:t>
            </a:r>
          </a:p>
        </p:txBody>
      </p:sp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3868"/>
            <a:ext cx="71056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43000" y="3429000"/>
            <a:ext cx="38862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62400" y="3048000"/>
            <a:ext cx="609600" cy="1905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7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8800" y="1084907"/>
            <a:ext cx="25908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48300" y="1495925"/>
            <a:ext cx="17526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24200" y="1600200"/>
            <a:ext cx="457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17526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Normal modes of an annular membrane -- continued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64378"/>
              </p:ext>
            </p:extLst>
          </p:nvPr>
        </p:nvGraphicFramePr>
        <p:xfrm>
          <a:off x="762000" y="3925843"/>
          <a:ext cx="7404796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8" name="Equation" r:id="rId3" imgW="5549760" imgH="1358640" progId="Equation.DSMT4">
                  <p:embed/>
                </p:oleObj>
              </mc:Choice>
              <mc:Fallback>
                <p:oleObj name="Equation" r:id="rId3" imgW="5549760" imgH="1358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25843"/>
                        <a:ext cx="7404796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8800" y="1084907"/>
            <a:ext cx="25908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48300" y="1495925"/>
            <a:ext cx="17526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24200" y="1600200"/>
            <a:ext cx="457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17526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Normal modes of an annular membrane -- continued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15630"/>
              </p:ext>
            </p:extLst>
          </p:nvPr>
        </p:nvGraphicFramePr>
        <p:xfrm>
          <a:off x="762000" y="3810000"/>
          <a:ext cx="704850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70" name="Equation" r:id="rId3" imgW="5283000" imgH="1942920" progId="Equation.DSMT4">
                  <p:embed/>
                </p:oleObj>
              </mc:Choice>
              <mc:Fallback>
                <p:oleObj name="Equation" r:id="rId3" imgW="5283000" imgH="1942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7048500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97643"/>
              </p:ext>
            </p:extLst>
          </p:nvPr>
        </p:nvGraphicFramePr>
        <p:xfrm>
          <a:off x="5306729" y="1649128"/>
          <a:ext cx="30654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71" name="Equation" r:id="rId5" imgW="2298600" imgH="622080" progId="Equation.DSMT4">
                  <p:embed/>
                </p:oleObj>
              </mc:Choice>
              <mc:Fallback>
                <p:oleObj name="Equation" r:id="rId5" imgW="22986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729" y="1649128"/>
                        <a:ext cx="30654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0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8600" y="5486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20" t="18853" r="6609" b="6557"/>
          <a:stretch/>
        </p:blipFill>
        <p:spPr>
          <a:xfrm>
            <a:off x="761946" y="544101"/>
            <a:ext cx="7924854" cy="55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8800" y="1084907"/>
            <a:ext cx="25908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48300" y="1495925"/>
            <a:ext cx="17526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24200" y="1600200"/>
            <a:ext cx="457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17526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Normal modes of an annular membrane -- continued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42985"/>
              </p:ext>
            </p:extLst>
          </p:nvPr>
        </p:nvGraphicFramePr>
        <p:xfrm>
          <a:off x="1023938" y="4198938"/>
          <a:ext cx="6523037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0" name="Equation" r:id="rId3" imgW="4889160" imgH="1358640" progId="Equation.DSMT4">
                  <p:embed/>
                </p:oleObj>
              </mc:Choice>
              <mc:Fallback>
                <p:oleObj name="Equation" r:id="rId3" imgW="4889160" imgH="1358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4198938"/>
                        <a:ext cx="6523037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97643"/>
              </p:ext>
            </p:extLst>
          </p:nvPr>
        </p:nvGraphicFramePr>
        <p:xfrm>
          <a:off x="5306729" y="1649128"/>
          <a:ext cx="30654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1" name="Equation" r:id="rId5" imgW="2298600" imgH="622080" progId="Equation.DSMT4">
                  <p:embed/>
                </p:oleObj>
              </mc:Choice>
              <mc:Fallback>
                <p:oleObj name="Equation" r:id="rId5" imgW="22986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729" y="1649128"/>
                        <a:ext cx="30654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1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for </a:t>
            </a:r>
            <a:r>
              <a:rPr lang="en-US" sz="2400" i="1" dirty="0" smtClean="0">
                <a:latin typeface="+mj-lt"/>
              </a:rPr>
              <a:t>m=0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07181"/>
            <a:ext cx="781050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666" t="46875" r="42500" b="46094"/>
          <a:stretch/>
        </p:blipFill>
        <p:spPr>
          <a:xfrm>
            <a:off x="381000" y="1219200"/>
            <a:ext cx="838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142934"/>
            <a:ext cx="2895600" cy="365125"/>
          </a:xfrm>
        </p:spPr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52" t="82033" r="40965" b="7029"/>
          <a:stretch/>
        </p:blipFill>
        <p:spPr>
          <a:xfrm>
            <a:off x="381000" y="609600"/>
            <a:ext cx="8610600" cy="106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28800"/>
            <a:ext cx="7810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212" t="19492" r="2834" b="5787"/>
          <a:stretch/>
        </p:blipFill>
        <p:spPr>
          <a:xfrm>
            <a:off x="297594" y="488308"/>
            <a:ext cx="8351507" cy="56083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67400" y="2209800"/>
            <a:ext cx="2362200" cy="2133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45" y="29114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Wave motion on a two-dimensional surface – elastic membrane (transverse wave; linear regime).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4359275"/>
            <a:ext cx="1371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u(</a:t>
            </a:r>
            <a:r>
              <a:rPr lang="en-US" sz="2400" i="1" dirty="0" err="1" smtClean="0">
                <a:latin typeface="+mj-lt"/>
              </a:rPr>
              <a:t>x,y,t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91292"/>
              </p:ext>
            </p:extLst>
          </p:nvPr>
        </p:nvGraphicFramePr>
        <p:xfrm>
          <a:off x="474044" y="966787"/>
          <a:ext cx="4897438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6" name="Equation" r:id="rId4" imgW="2489040" imgH="1523880" progId="Equation.DSMT4">
                  <p:embed/>
                </p:oleObj>
              </mc:Choice>
              <mc:Fallback>
                <p:oleObj name="Equation" r:id="rId4" imgW="248904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44" y="966787"/>
                        <a:ext cx="4897438" cy="299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4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rectangular boundary: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1447800"/>
            <a:ext cx="4038600" cy="1828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95700" y="328027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78032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34901"/>
              </p:ext>
            </p:extLst>
          </p:nvPr>
        </p:nvGraphicFramePr>
        <p:xfrm>
          <a:off x="1371600" y="3776662"/>
          <a:ext cx="572135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2" name="数式" r:id="rId3" imgW="2908080" imgH="1371600" progId="Equation.3">
                  <p:embed/>
                </p:oleObj>
              </mc:Choice>
              <mc:Fallback>
                <p:oleObj name="数式" r:id="rId3" imgW="29080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76662"/>
                        <a:ext cx="572135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8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19659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88280"/>
              </p:ext>
            </p:extLst>
          </p:nvPr>
        </p:nvGraphicFramePr>
        <p:xfrm>
          <a:off x="603250" y="2747963"/>
          <a:ext cx="20288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66" name="数式" r:id="rId7" imgW="1257120" imgH="469800" progId="Equation.3">
                  <p:embed/>
                </p:oleObj>
              </mc:Choice>
              <mc:Fallback>
                <p:oleObj name="数式" r:id="rId7" imgW="1257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747963"/>
                        <a:ext cx="20288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97321"/>
              </p:ext>
            </p:extLst>
          </p:nvPr>
        </p:nvGraphicFramePr>
        <p:xfrm>
          <a:off x="1384300" y="5865813"/>
          <a:ext cx="21732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67" name="数式" r:id="rId9" imgW="1346040" imgH="469800" progId="Equation.3">
                  <p:embed/>
                </p:oleObj>
              </mc:Choice>
              <mc:Fallback>
                <p:oleObj name="数式" r:id="rId9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865813"/>
                        <a:ext cx="21732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78098"/>
              </p:ext>
            </p:extLst>
          </p:nvPr>
        </p:nvGraphicFramePr>
        <p:xfrm>
          <a:off x="5759450" y="5865813"/>
          <a:ext cx="23161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68" name="数式" r:id="rId11" imgW="1434960" imgH="469800" progId="Equation.3">
                  <p:embed/>
                </p:oleObj>
              </mc:Choice>
              <mc:Fallback>
                <p:oleObj name="数式" r:id="rId11" imgW="1434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5865813"/>
                        <a:ext cx="2316163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228846"/>
              </p:ext>
            </p:extLst>
          </p:nvPr>
        </p:nvGraphicFramePr>
        <p:xfrm>
          <a:off x="5068888" y="2817813"/>
          <a:ext cx="21717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69" name="数式" r:id="rId13" imgW="1346040" imgH="469800" progId="Equation.3">
                  <p:embed/>
                </p:oleObj>
              </mc:Choice>
              <mc:Fallback>
                <p:oleObj name="数式" r:id="rId13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2817813"/>
                        <a:ext cx="21717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1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016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boundary conditions: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865074"/>
              </p:ext>
            </p:extLst>
          </p:nvPr>
        </p:nvGraphicFramePr>
        <p:xfrm>
          <a:off x="304800" y="611832"/>
          <a:ext cx="81419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0" name="数式" r:id="rId3" imgW="4063680" imgH="533160" progId="Equation.3">
                  <p:embed/>
                </p:oleObj>
              </mc:Choice>
              <mc:Fallback>
                <p:oleObj name="数式" r:id="rId3" imgW="4063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1832"/>
                        <a:ext cx="81419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22540"/>
              </p:ext>
            </p:extLst>
          </p:nvPr>
        </p:nvGraphicFramePr>
        <p:xfrm>
          <a:off x="266700" y="1752600"/>
          <a:ext cx="6072188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1" name="数式" r:id="rId5" imgW="3085920" imgH="1549080" progId="Equation.3">
                  <p:embed/>
                </p:oleObj>
              </mc:Choice>
              <mc:Fallback>
                <p:oleObj name="数式" r:id="rId5" imgW="308592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752600"/>
                        <a:ext cx="6072188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5052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38307"/>
              </p:ext>
            </p:extLst>
          </p:nvPr>
        </p:nvGraphicFramePr>
        <p:xfrm>
          <a:off x="3989388" y="5410200"/>
          <a:ext cx="23733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2" name="数式" r:id="rId8" imgW="1206360" imgH="469800" progId="Equation.3">
                  <p:embed/>
                </p:oleObj>
              </mc:Choice>
              <mc:Fallback>
                <p:oleObj name="数式" r:id="rId8" imgW="1206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5410200"/>
                        <a:ext cx="23733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8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circular boundary: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323850"/>
            <a:ext cx="1828800" cy="1828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7"/>
          </p:cNvCxnSpPr>
          <p:nvPr/>
        </p:nvCxnSpPr>
        <p:spPr>
          <a:xfrm flipV="1">
            <a:off x="6553200" y="591672"/>
            <a:ext cx="646578" cy="551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95489" y="461665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063829"/>
              </p:ext>
            </p:extLst>
          </p:nvPr>
        </p:nvGraphicFramePr>
        <p:xfrm>
          <a:off x="304800" y="918865"/>
          <a:ext cx="50720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87" name="数式" r:id="rId3" imgW="2577960" imgH="431640" progId="Equation.3">
                  <p:embed/>
                </p:oleObj>
              </mc:Choice>
              <mc:Fallback>
                <p:oleObj name="数式" r:id="rId3" imgW="2577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8865"/>
                        <a:ext cx="50720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539975"/>
              </p:ext>
            </p:extLst>
          </p:nvPr>
        </p:nvGraphicFramePr>
        <p:xfrm>
          <a:off x="304800" y="2152650"/>
          <a:ext cx="489743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88" name="数式" r:id="rId5" imgW="2489040" imgH="393480" progId="Equation.3">
                  <p:embed/>
                </p:oleObj>
              </mc:Choice>
              <mc:Fallback>
                <p:oleObj name="数式" r:id="rId5" imgW="248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52650"/>
                        <a:ext cx="489743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63083"/>
              </p:ext>
            </p:extLst>
          </p:nvPr>
        </p:nvGraphicFramePr>
        <p:xfrm>
          <a:off x="752475" y="3106738"/>
          <a:ext cx="3848100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89" name="数式" r:id="rId7" imgW="1955520" imgH="1600200" progId="Equation.3">
                  <p:embed/>
                </p:oleObj>
              </mc:Choice>
              <mc:Fallback>
                <p:oleObj name="数式" r:id="rId7" imgW="19555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3106738"/>
                        <a:ext cx="3848100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3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011859"/>
              </p:ext>
            </p:extLst>
          </p:nvPr>
        </p:nvGraphicFramePr>
        <p:xfrm>
          <a:off x="323850" y="914400"/>
          <a:ext cx="7524750" cy="257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8" name="Equation" r:id="rId3" imgW="5994360" imgH="2057400" progId="Equation.DSMT4">
                  <p:embed/>
                </p:oleObj>
              </mc:Choice>
              <mc:Fallback>
                <p:oleObj name="Equation" r:id="rId3" imgW="599436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14400"/>
                        <a:ext cx="7524750" cy="2577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circular boundary -- continued</a:t>
            </a:r>
          </a:p>
        </p:txBody>
      </p:sp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3868"/>
            <a:ext cx="71056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43000" y="3429000"/>
            <a:ext cx="38862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62400" y="3048000"/>
            <a:ext cx="609600" cy="1905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17133</TotalTime>
  <Words>345</Words>
  <Application>Microsoft Office PowerPoint</Application>
  <PresentationFormat>On-screen Show (4:3)</PresentationFormat>
  <Paragraphs>105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Equation</vt:lpstr>
      <vt:lpstr>数式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772</cp:revision>
  <cp:lastPrinted>2014-10-29T13:46:47Z</cp:lastPrinted>
  <dcterms:created xsi:type="dcterms:W3CDTF">2012-01-10T18:32:24Z</dcterms:created>
  <dcterms:modified xsi:type="dcterms:W3CDTF">2014-10-29T15:01:11Z</dcterms:modified>
</cp:coreProperties>
</file>