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372" r:id="rId4"/>
    <p:sldId id="373" r:id="rId5"/>
    <p:sldId id="374" r:id="rId6"/>
    <p:sldId id="375" r:id="rId7"/>
    <p:sldId id="376" r:id="rId8"/>
    <p:sldId id="377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78" r:id="rId17"/>
    <p:sldId id="386" r:id="rId18"/>
    <p:sldId id="387" r:id="rId19"/>
    <p:sldId id="388" r:id="rId20"/>
    <p:sldId id="389" r:id="rId21"/>
    <p:sldId id="390" r:id="rId22"/>
    <p:sldId id="391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6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jpeg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0.jpeg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jpeg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hyperlink" Target="http://en.wikipedia.org/wiki/Lift_(force)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hydrodynamics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Motivation for topic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Newton’s laws for fluids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Conservation relations</a:t>
            </a:r>
          </a:p>
          <a:p>
            <a:pPr marL="914400" lvl="3">
              <a:spcBef>
                <a:spcPct val="50000"/>
              </a:spcBef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Bernoulli’s integral of Euler’s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16451"/>
              </p:ext>
            </p:extLst>
          </p:nvPr>
        </p:nvGraphicFramePr>
        <p:xfrm>
          <a:off x="914400" y="1146175"/>
          <a:ext cx="716280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88" name="数式" r:id="rId3" imgW="3085920" imgH="1803240" progId="Equation.3">
                  <p:embed/>
                </p:oleObj>
              </mc:Choice>
              <mc:Fallback>
                <p:oleObj name="数式" r:id="rId3" imgW="3085920" imgH="1803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6175"/>
                        <a:ext cx="7162800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751592"/>
              </p:ext>
            </p:extLst>
          </p:nvPr>
        </p:nvGraphicFramePr>
        <p:xfrm>
          <a:off x="381000" y="990600"/>
          <a:ext cx="5156201" cy="3032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0" name="数式" r:id="rId3" imgW="2095200" imgH="1282680" progId="Equation.3">
                  <p:embed/>
                </p:oleObj>
              </mc:Choice>
              <mc:Fallback>
                <p:oleObj name="数式" r:id="rId3" imgW="2095200" imgH="1282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5156201" cy="30321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0581" name="Picture 5" descr="E:\Media\Image_Library\chapter14\14P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518" y="3505199"/>
            <a:ext cx="3585882" cy="289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483698" y="4693920"/>
            <a:ext cx="533400" cy="537865"/>
            <a:chOff x="2667000" y="4724400"/>
            <a:chExt cx="533400" cy="537865"/>
          </a:xfrm>
        </p:grpSpPr>
        <p:sp>
          <p:nvSpPr>
            <p:cNvPr id="7" name="Oval 6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01000" y="5562600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146628"/>
              </p:ext>
            </p:extLst>
          </p:nvPr>
        </p:nvGraphicFramePr>
        <p:xfrm>
          <a:off x="267298" y="396240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1" name="数式" r:id="rId6" imgW="1930320" imgH="1143000" progId="Equation.3">
                  <p:embed/>
                </p:oleObj>
              </mc:Choice>
              <mc:Fallback>
                <p:oleObj name="数式" r:id="rId6" imgW="1930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298" y="396240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5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4098" y="990600"/>
            <a:ext cx="4050702" cy="2890221"/>
            <a:chOff x="-76200" y="990600"/>
            <a:chExt cx="4050702" cy="2890221"/>
          </a:xfrm>
        </p:grpSpPr>
        <p:pic>
          <p:nvPicPr>
            <p:cNvPr id="280581" name="Picture 5" descr="E:\Media\Image_Library\chapter14\14P5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" y="990600"/>
              <a:ext cx="3585882" cy="2890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-76200" y="2179321"/>
              <a:ext cx="533400" cy="537865"/>
              <a:chOff x="2667000" y="4724400"/>
              <a:chExt cx="533400" cy="53786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41102" y="3048001"/>
              <a:ext cx="533400" cy="537865"/>
              <a:chOff x="2667000" y="4724400"/>
              <a:chExt cx="533400" cy="537865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2</a:t>
                </a:r>
              </a:p>
            </p:txBody>
          </p:sp>
        </p:grp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72746"/>
              </p:ext>
            </p:extLst>
          </p:nvPr>
        </p:nvGraphicFramePr>
        <p:xfrm>
          <a:off x="4191000" y="98679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4" name="数式" r:id="rId4" imgW="1930320" imgH="1143000" progId="Equation.3">
                  <p:embed/>
                </p:oleObj>
              </mc:Choice>
              <mc:Fallback>
                <p:oleObj name="数式" r:id="rId4" imgW="193032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8679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776736"/>
              </p:ext>
            </p:extLst>
          </p:nvPr>
        </p:nvGraphicFramePr>
        <p:xfrm>
          <a:off x="2050769" y="4572000"/>
          <a:ext cx="16875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55" name="数式" r:id="rId6" imgW="685800" imgH="253800" progId="Equation.3">
                  <p:embed/>
                </p:oleObj>
              </mc:Choice>
              <mc:Fallback>
                <p:oleObj name="数式" r:id="rId6" imgW="68580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769" y="4572000"/>
                        <a:ext cx="168751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4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988919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0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011382"/>
              </p:ext>
            </p:extLst>
          </p:nvPr>
        </p:nvGraphicFramePr>
        <p:xfrm>
          <a:off x="1098550" y="3371850"/>
          <a:ext cx="5092700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1" name="数式" r:id="rId6" imgW="2070000" imgH="1320480" progId="Equation.3">
                  <p:embed/>
                </p:oleObj>
              </mc:Choice>
              <mc:Fallback>
                <p:oleObj name="数式" r:id="rId6" imgW="2070000" imgH="1320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71850"/>
                        <a:ext cx="5092700" cy="312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6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098718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96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665682"/>
              </p:ext>
            </p:extLst>
          </p:nvPr>
        </p:nvGraphicFramePr>
        <p:xfrm>
          <a:off x="1660525" y="3460750"/>
          <a:ext cx="39687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97" name="数式" r:id="rId6" imgW="1612800" imgH="1244520" progId="Equation.3">
                  <p:embed/>
                </p:oleObj>
              </mc:Choice>
              <mc:Fallback>
                <p:oleObj name="数式" r:id="rId6" imgW="161280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460750"/>
                        <a:ext cx="3968750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6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284674" name="Picture 2" descr="http://upload.wikimedia.org/wikipedia/commons/thumb/b/b3/Streamlines_around_a_NACA_0012.svg/302px-Streamlines_around_a_NACA_001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1844506"/>
            <a:ext cx="43148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970" y="15397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Bernoulli’s theorem –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Approximate explanation of airplane lift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921603"/>
            <a:ext cx="6922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Cross section view of airplane wing</a:t>
            </a:r>
          </a:p>
          <a:p>
            <a:r>
              <a:rPr lang="en-US" sz="2400" dirty="0">
                <a:latin typeface="+mj-lt"/>
              </a:rPr>
              <a:t>    </a:t>
            </a:r>
            <a:r>
              <a:rPr lang="en-US" sz="2400" dirty="0">
                <a:latin typeface="+mj-lt"/>
                <a:hlinkClick r:id="rId4"/>
              </a:rPr>
              <a:t>http://en.wikipedia.org/wiki/Lift_%28force%29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38400" y="2057400"/>
            <a:ext cx="533400" cy="537865"/>
            <a:chOff x="2667000" y="4724400"/>
            <a:chExt cx="533400" cy="537865"/>
          </a:xfrm>
        </p:grpSpPr>
        <p:sp>
          <p:nvSpPr>
            <p:cNvPr id="9" name="Oval 8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90800" y="3729335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2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24183"/>
              </p:ext>
            </p:extLst>
          </p:nvPr>
        </p:nvGraphicFramePr>
        <p:xfrm>
          <a:off x="1447800" y="4187656"/>
          <a:ext cx="4811713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99" name="数式" r:id="rId5" imgW="1955520" imgH="939600" progId="Equation.3">
                  <p:embed/>
                </p:oleObj>
              </mc:Choice>
              <mc:Fallback>
                <p:oleObj name="数式" r:id="rId5" imgW="195552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87656"/>
                        <a:ext cx="4811713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77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Continuity equation: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752294"/>
              </p:ext>
            </p:extLst>
          </p:nvPr>
        </p:nvGraphicFramePr>
        <p:xfrm>
          <a:off x="533401" y="1023937"/>
          <a:ext cx="7010399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39" name="数式" r:id="rId3" imgW="3035160" imgH="1854000" progId="Equation.3">
                  <p:embed/>
                </p:oleObj>
              </mc:Choice>
              <mc:Fallback>
                <p:oleObj name="数式" r:id="rId3" imgW="303516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1" y="1023937"/>
                        <a:ext cx="7010399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0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01632"/>
              </p:ext>
            </p:extLst>
          </p:nvPr>
        </p:nvGraphicFramePr>
        <p:xfrm>
          <a:off x="346075" y="933450"/>
          <a:ext cx="74263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12" name="数式" r:id="rId3" imgW="3187440" imgH="1930320" progId="Equation.3">
                  <p:embed/>
                </p:oleObj>
              </mc:Choice>
              <mc:Fallback>
                <p:oleObj name="数式" r:id="rId3" imgW="31874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33450"/>
                        <a:ext cx="74263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4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5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flow around a long cylinder (oriented in the 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dirty="0" smtClean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7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33400" y="4800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5200" t="24365" r="22736" b="1439"/>
          <a:stretch/>
        </p:blipFill>
        <p:spPr>
          <a:xfrm>
            <a:off x="990600" y="334231"/>
            <a:ext cx="7467600" cy="556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92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93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6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7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587508"/>
              </p:ext>
            </p:extLst>
          </p:nvPr>
        </p:nvGraphicFramePr>
        <p:xfrm>
          <a:off x="974725" y="381000"/>
          <a:ext cx="44291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40" name="数式" r:id="rId3" imgW="1854000" imgH="1447560" progId="Equation.3">
                  <p:embed/>
                </p:oleObj>
              </mc:Choice>
              <mc:Fallback>
                <p:oleObj name="数式" r:id="rId3" imgW="1854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81000"/>
                        <a:ext cx="4429125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95092"/>
              </p:ext>
            </p:extLst>
          </p:nvPr>
        </p:nvGraphicFramePr>
        <p:xfrm>
          <a:off x="152400" y="3937000"/>
          <a:ext cx="8770305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41" name="数式" r:id="rId5" imgW="4063680" imgH="1117440" progId="Equation.3">
                  <p:embed/>
                </p:oleObj>
              </mc:Choice>
              <mc:Fallback>
                <p:oleObj name="数式" r:id="rId5" imgW="40636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937000"/>
                        <a:ext cx="8770305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Motivation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Natural progression from strings, membranes, fluids; description of 1, 2, and 3 dimensional continua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Interesting and technologically important phenomena associated with fluids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Newton’s laws for fluids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Continuity equation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Stress tensor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Energy relations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Bernoulli’s theorem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Various examples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Sound waves</a:t>
            </a:r>
          </a:p>
        </p:txBody>
      </p:sp>
    </p:spTree>
    <p:extLst>
      <p:ext uri="{BB962C8B-B14F-4D97-AF65-F5344CB8AC3E}">
        <p14:creationId xmlns:p14="http://schemas.microsoft.com/office/powerpoint/2010/main" val="42699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Use Lagrange formulation; following “particles” of fluid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49767"/>
              </p:ext>
            </p:extLst>
          </p:nvPr>
        </p:nvGraphicFramePr>
        <p:xfrm>
          <a:off x="1941513" y="3152775"/>
          <a:ext cx="3741737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74" name="数式" r:id="rId3" imgW="1269720" imgH="1091880" progId="Equation.3">
                  <p:embed/>
                </p:oleObj>
              </mc:Choice>
              <mc:Fallback>
                <p:oleObj name="数式" r:id="rId3" imgW="126972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1513" y="3152775"/>
                        <a:ext cx="3741737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136094"/>
              </p:ext>
            </p:extLst>
          </p:nvPr>
        </p:nvGraphicFramePr>
        <p:xfrm>
          <a:off x="1981200" y="1371600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75" name="数式" r:id="rId5" imgW="2120760" imgH="660240" progId="Equation.3">
                  <p:embed/>
                </p:oleObj>
              </mc:Choice>
              <mc:Fallback>
                <p:oleObj name="数式" r:id="rId5" imgW="21207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3276600" y="457200"/>
            <a:ext cx="1524000" cy="12192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0" y="94107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4953000" y="914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6540" y="12700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290935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p(</a:t>
            </a:r>
            <a:r>
              <a:rPr lang="en-US" sz="2400" i="1" dirty="0" err="1" smtClean="0">
                <a:latin typeface="+mj-lt"/>
              </a:rPr>
              <a:t>x+dx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025811"/>
              </p:ext>
            </p:extLst>
          </p:nvPr>
        </p:nvGraphicFramePr>
        <p:xfrm>
          <a:off x="685800" y="2239696"/>
          <a:ext cx="7620000" cy="2941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46" name="数式" r:id="rId3" imgW="2793960" imgH="1091880" progId="Equation.3">
                  <p:embed/>
                </p:oleObj>
              </mc:Choice>
              <mc:Fallback>
                <p:oleObj name="数式" r:id="rId3" imgW="279396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9696"/>
                        <a:ext cx="7620000" cy="2941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3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413021"/>
              </p:ext>
            </p:extLst>
          </p:nvPr>
        </p:nvGraphicFramePr>
        <p:xfrm>
          <a:off x="298450" y="860425"/>
          <a:ext cx="4687888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74" name="数式" r:id="rId3" imgW="1904760" imgH="1054080" progId="Equation.3">
                  <p:embed/>
                </p:oleObj>
              </mc:Choice>
              <mc:Fallback>
                <p:oleObj name="数式" r:id="rId3" imgW="1904760" imgH="1054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860425"/>
                        <a:ext cx="4687888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66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585271"/>
              </p:ext>
            </p:extLst>
          </p:nvPr>
        </p:nvGraphicFramePr>
        <p:xfrm>
          <a:off x="762001" y="381000"/>
          <a:ext cx="5486399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33" name="数式" r:id="rId3" imgW="2374560" imgH="1726920" progId="Equation.3">
                  <p:embed/>
                </p:oleObj>
              </mc:Choice>
              <mc:Fallback>
                <p:oleObj name="数式" r:id="rId3" imgW="2374560" imgH="1726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381000"/>
                        <a:ext cx="5486399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45925"/>
              </p:ext>
            </p:extLst>
          </p:nvPr>
        </p:nvGraphicFramePr>
        <p:xfrm>
          <a:off x="609600" y="4572000"/>
          <a:ext cx="6907212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34" name="数式" r:id="rId5" imgW="2806560" imgH="660240" progId="Equation.3">
                  <p:embed/>
                </p:oleObj>
              </mc:Choice>
              <mc:Fallback>
                <p:oleObj name="数式" r:id="rId5" imgW="280656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6907212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5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517875"/>
              </p:ext>
            </p:extLst>
          </p:nvPr>
        </p:nvGraphicFramePr>
        <p:xfrm>
          <a:off x="728663" y="1127125"/>
          <a:ext cx="70929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9" name="数式" r:id="rId3" imgW="2882880" imgH="1320480" progId="Equation.3">
                  <p:embed/>
                </p:oleObj>
              </mc:Choice>
              <mc:Fallback>
                <p:oleObj name="数式" r:id="rId3" imgW="2882880" imgH="1320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127125"/>
                        <a:ext cx="70929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98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30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410546"/>
              </p:ext>
            </p:extLst>
          </p:nvPr>
        </p:nvGraphicFramePr>
        <p:xfrm>
          <a:off x="990600" y="1447800"/>
          <a:ext cx="6324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31" name="数式" r:id="rId5" imgW="2806560" imgH="1143000" progId="Equation.3">
                  <p:embed/>
                </p:oleObj>
              </mc:Choice>
              <mc:Fallback>
                <p:oleObj name="数式" r:id="rId5" imgW="2806560" imgH="1143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324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32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17071</TotalTime>
  <Words>416</Words>
  <Application>Microsoft Office PowerPoint</Application>
  <PresentationFormat>On-screen Show (4:3)</PresentationFormat>
  <Paragraphs>133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814</cp:revision>
  <cp:lastPrinted>2014-10-31T02:19:36Z</cp:lastPrinted>
  <dcterms:created xsi:type="dcterms:W3CDTF">2012-01-10T18:32:24Z</dcterms:created>
  <dcterms:modified xsi:type="dcterms:W3CDTF">2014-10-31T02:21:09Z</dcterms:modified>
</cp:coreProperties>
</file>