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6" r:id="rId2"/>
    <p:sldId id="354" r:id="rId3"/>
    <p:sldId id="373" r:id="rId4"/>
    <p:sldId id="386" r:id="rId5"/>
    <p:sldId id="378" r:id="rId6"/>
    <p:sldId id="379" r:id="rId7"/>
    <p:sldId id="380" r:id="rId8"/>
    <p:sldId id="387" r:id="rId9"/>
    <p:sldId id="388" r:id="rId10"/>
    <p:sldId id="389" r:id="rId11"/>
    <p:sldId id="390" r:id="rId12"/>
    <p:sldId id="391" r:id="rId13"/>
    <p:sldId id="392" r:id="rId14"/>
    <p:sldId id="393" r:id="rId15"/>
    <p:sldId id="394" r:id="rId16"/>
    <p:sldId id="395" r:id="rId17"/>
    <p:sldId id="396" r:id="rId18"/>
    <p:sldId id="397" r:id="rId19"/>
    <p:sldId id="398" r:id="rId20"/>
    <p:sldId id="399" r:id="rId21"/>
    <p:sldId id="400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0" d="100"/>
          <a:sy n="60" d="100"/>
        </p:scale>
        <p:origin x="952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8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10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76200"/>
            <a:ext cx="8195109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29: </a:t>
            </a:r>
            <a:r>
              <a:rPr lang="en-US" sz="3200" b="1" dirty="0" smtClean="0"/>
              <a:t>Chap. 9 of F&amp;W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Introduction to hydrodynamics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Details of Euler formulation of hydrodynamic equations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Bernoulli integrals for </a:t>
            </a:r>
            <a:r>
              <a:rPr lang="en-US" sz="3200" b="1" dirty="0" err="1" smtClean="0">
                <a:solidFill>
                  <a:schemeClr val="folHlink"/>
                </a:solidFill>
                <a:sym typeface="Wingdings" pitchFamily="2" charset="2"/>
              </a:rPr>
              <a:t>irrotational</a:t>
            </a: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 flow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Sound equations</a:t>
            </a:r>
          </a:p>
          <a:p>
            <a:pPr marL="914400" lvl="3">
              <a:spcBef>
                <a:spcPct val="50000"/>
              </a:spcBef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3433802"/>
              </p:ext>
            </p:extLst>
          </p:nvPr>
        </p:nvGraphicFramePr>
        <p:xfrm>
          <a:off x="836613" y="554038"/>
          <a:ext cx="5902325" cy="348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29" name="数式" r:id="rId3" imgW="2527200" imgH="1473120" progId="Equation.3">
                  <p:embed/>
                </p:oleObj>
              </mc:Choice>
              <mc:Fallback>
                <p:oleObj name="数式" r:id="rId3" imgW="2527200" imgH="147312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554038"/>
                        <a:ext cx="5902325" cy="348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256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2318636"/>
              </p:ext>
            </p:extLst>
          </p:nvPr>
        </p:nvGraphicFramePr>
        <p:xfrm>
          <a:off x="1258888" y="3962400"/>
          <a:ext cx="5751512" cy="222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10" name="数式" r:id="rId3" imgW="2336760" imgH="939600" progId="Equation.3">
                  <p:embed/>
                </p:oleObj>
              </mc:Choice>
              <mc:Fallback>
                <p:oleObj name="数式" r:id="rId3" imgW="2336760" imgH="939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962400"/>
                        <a:ext cx="5751512" cy="222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9679641"/>
              </p:ext>
            </p:extLst>
          </p:nvPr>
        </p:nvGraphicFramePr>
        <p:xfrm>
          <a:off x="685800" y="609600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11" name="数式" r:id="rId5" imgW="2361960" imgH="419040" progId="Equation.3">
                  <p:embed/>
                </p:oleObj>
              </mc:Choice>
              <mc:Fallback>
                <p:oleObj name="数式" r:id="rId5" imgW="2361960" imgH="419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609600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749518"/>
              </p:ext>
            </p:extLst>
          </p:nvPr>
        </p:nvGraphicFramePr>
        <p:xfrm>
          <a:off x="792163" y="1820863"/>
          <a:ext cx="7829550" cy="168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912" name="数式" r:id="rId7" imgW="3352680" imgH="711000" progId="Equation.3">
                  <p:embed/>
                </p:oleObj>
              </mc:Choice>
              <mc:Fallback>
                <p:oleObj name="数式" r:id="rId7" imgW="3352680" imgH="711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163" y="1820863"/>
                        <a:ext cx="7829550" cy="168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92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of Bernoulli’s results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9770496"/>
              </p:ext>
            </p:extLst>
          </p:nvPr>
        </p:nvGraphicFramePr>
        <p:xfrm>
          <a:off x="1293813" y="4227513"/>
          <a:ext cx="4533900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68" name="数式" r:id="rId3" imgW="1841400" imgH="457200" progId="Equation.3">
                  <p:embed/>
                </p:oleObj>
              </mc:Choice>
              <mc:Fallback>
                <p:oleObj name="数式" r:id="rId3" imgW="18414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3" y="4227513"/>
                        <a:ext cx="4533900" cy="1081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3500735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isentropic fluid with internal energy density </a:t>
            </a:r>
            <a:r>
              <a:rPr lang="en-US" sz="2400" dirty="0" smtClean="0">
                <a:latin typeface="Symbol" pitchFamily="18" charset="2"/>
              </a:rPr>
              <a:t>e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6436365"/>
              </p:ext>
            </p:extLst>
          </p:nvPr>
        </p:nvGraphicFramePr>
        <p:xfrm>
          <a:off x="1295400" y="1905000"/>
          <a:ext cx="3798888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5969" name="数式" r:id="rId5" imgW="1625400" imgH="457200" progId="Equation.3">
                  <p:embed/>
                </p:oleObj>
              </mc:Choice>
              <mc:Fallback>
                <p:oleObj name="数式" r:id="rId5" imgW="16254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905000"/>
                        <a:ext cx="3798888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8200" y="12954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incompressible fluid</a:t>
            </a:r>
          </a:p>
        </p:txBody>
      </p:sp>
    </p:spTree>
    <p:extLst>
      <p:ext uri="{BB962C8B-B14F-4D97-AF65-F5344CB8AC3E}">
        <p14:creationId xmlns:p14="http://schemas.microsoft.com/office/powerpoint/2010/main" val="345238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175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Application of fluid equations to the case of air in equilibrium plus small perturbation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062666"/>
              </p:ext>
            </p:extLst>
          </p:nvPr>
        </p:nvGraphicFramePr>
        <p:xfrm>
          <a:off x="838200" y="1371600"/>
          <a:ext cx="60309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9" name="数式" r:id="rId3" imgW="2450880" imgH="1054080" progId="Equation.3">
                  <p:embed/>
                </p:oleObj>
              </mc:Choice>
              <mc:Fallback>
                <p:oleObj name="数式" r:id="rId3" imgW="245088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71600"/>
                        <a:ext cx="6030913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6201156"/>
              </p:ext>
            </p:extLst>
          </p:nvPr>
        </p:nvGraphicFramePr>
        <p:xfrm>
          <a:off x="1073150" y="3759200"/>
          <a:ext cx="2660650" cy="270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0" name="数式" r:id="rId5" imgW="1143000" imgH="1143000" progId="Equation.3">
                  <p:embed/>
                </p:oleObj>
              </mc:Choice>
              <mc:Fallback>
                <p:oleObj name="数式" r:id="rId5" imgW="1143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150" y="3759200"/>
                        <a:ext cx="2660650" cy="270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019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044517"/>
              </p:ext>
            </p:extLst>
          </p:nvPr>
        </p:nvGraphicFramePr>
        <p:xfrm>
          <a:off x="152400" y="304800"/>
          <a:ext cx="8875713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10" name="数式" r:id="rId3" imgW="3606480" imgH="1054080" progId="Equation.3">
                  <p:embed/>
                </p:oleObj>
              </mc:Choice>
              <mc:Fallback>
                <p:oleObj name="数式" r:id="rId3" imgW="3606480" imgH="1054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8875713" cy="249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918644"/>
              </p:ext>
            </p:extLst>
          </p:nvPr>
        </p:nvGraphicFramePr>
        <p:xfrm>
          <a:off x="533400" y="3217863"/>
          <a:ext cx="6311900" cy="318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11" name="数式" r:id="rId5" imgW="2565360" imgH="1346040" progId="Equation.3">
                  <p:embed/>
                </p:oleObj>
              </mc:Choice>
              <mc:Fallback>
                <p:oleObj name="数式" r:id="rId5" imgW="256536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17863"/>
                        <a:ext cx="6311900" cy="318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10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5181600"/>
            <a:ext cx="2819400" cy="990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694131"/>
              </p:ext>
            </p:extLst>
          </p:nvPr>
        </p:nvGraphicFramePr>
        <p:xfrm>
          <a:off x="228600" y="228600"/>
          <a:ext cx="8723312" cy="2519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36" name="数式" r:id="rId3" imgW="3886200" imgH="1168200" progId="Equation.3">
                  <p:embed/>
                </p:oleObj>
              </mc:Choice>
              <mc:Fallback>
                <p:oleObj name="数式" r:id="rId3" imgW="388620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8723312" cy="2519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20867"/>
              </p:ext>
            </p:extLst>
          </p:nvPr>
        </p:nvGraphicFramePr>
        <p:xfrm>
          <a:off x="619125" y="2822575"/>
          <a:ext cx="7686675" cy="327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37" name="数式" r:id="rId5" imgW="3124080" imgH="1384200" progId="Equation.3">
                  <p:embed/>
                </p:oleObj>
              </mc:Choice>
              <mc:Fallback>
                <p:oleObj name="数式" r:id="rId5" imgW="312408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" y="2822575"/>
                        <a:ext cx="7686675" cy="327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139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296114"/>
              </p:ext>
            </p:extLst>
          </p:nvPr>
        </p:nvGraphicFramePr>
        <p:xfrm>
          <a:off x="228600" y="152400"/>
          <a:ext cx="349885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73" name="数式" r:id="rId3" imgW="1422360" imgH="1320480" progId="Equation.3">
                  <p:embed/>
                </p:oleObj>
              </mc:Choice>
              <mc:Fallback>
                <p:oleObj name="数式" r:id="rId3" imgW="14223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"/>
                        <a:ext cx="349885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8950037"/>
              </p:ext>
            </p:extLst>
          </p:nvPr>
        </p:nvGraphicFramePr>
        <p:xfrm>
          <a:off x="228600" y="3352800"/>
          <a:ext cx="8715376" cy="309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74" name="数式" r:id="rId5" imgW="3543120" imgH="1307880" progId="Equation.3">
                  <p:embed/>
                </p:oleObj>
              </mc:Choice>
              <mc:Fallback>
                <p:oleObj name="数式" r:id="rId5" imgW="354312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352800"/>
                        <a:ext cx="8715376" cy="309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410535"/>
              </p:ext>
            </p:extLst>
          </p:nvPr>
        </p:nvGraphicFramePr>
        <p:xfrm>
          <a:off x="4554538" y="528638"/>
          <a:ext cx="3686175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0075" name="数式" r:id="rId7" imgW="1498320" imgH="1066680" progId="Equation.3">
                  <p:embed/>
                </p:oleObj>
              </mc:Choice>
              <mc:Fallback>
                <p:oleObj name="数式" r:id="rId7" imgW="1498320" imgH="1066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4538" y="528638"/>
                        <a:ext cx="3686175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14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wave velocity in an ideal gas: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215751"/>
              </p:ext>
            </p:extLst>
          </p:nvPr>
        </p:nvGraphicFramePr>
        <p:xfrm>
          <a:off x="1316038" y="1066800"/>
          <a:ext cx="1779587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84" name="数式" r:id="rId3" imgW="723600" imgH="469800" progId="Equation.3">
                  <p:embed/>
                </p:oleObj>
              </mc:Choice>
              <mc:Fallback>
                <p:oleObj name="数式" r:id="rId3" imgW="7236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1066800"/>
                        <a:ext cx="1779587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415002"/>
              </p:ext>
            </p:extLst>
          </p:nvPr>
        </p:nvGraphicFramePr>
        <p:xfrm>
          <a:off x="449263" y="2571750"/>
          <a:ext cx="5588000" cy="375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085" name="数式" r:id="rId5" imgW="2273040" imgH="1587240" progId="Equation.3">
                  <p:embed/>
                </p:oleObj>
              </mc:Choice>
              <mc:Fallback>
                <p:oleObj name="数式" r:id="rId5" imgW="2273040" imgH="1587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71750"/>
                        <a:ext cx="5588000" cy="3752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3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321745"/>
              </p:ext>
            </p:extLst>
          </p:nvPr>
        </p:nvGraphicFramePr>
        <p:xfrm>
          <a:off x="762000" y="381000"/>
          <a:ext cx="63071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06" name="数式" r:id="rId3" imgW="2565360" imgH="660240" progId="Equation.3">
                  <p:embed/>
                </p:oleObj>
              </mc:Choice>
              <mc:Fallback>
                <p:oleObj name="数式" r:id="rId3" imgW="25653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3071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468498"/>
              </p:ext>
            </p:extLst>
          </p:nvPr>
        </p:nvGraphicFramePr>
        <p:xfrm>
          <a:off x="762000" y="1930400"/>
          <a:ext cx="6705600" cy="454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2107" name="数式" r:id="rId5" imgW="2971800" imgH="2095200" progId="Equation.3">
                  <p:embed/>
                </p:oleObj>
              </mc:Choice>
              <mc:Fallback>
                <p:oleObj name="数式" r:id="rId5" imgW="297180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930400"/>
                        <a:ext cx="6705600" cy="454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98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612970"/>
              </p:ext>
            </p:extLst>
          </p:nvPr>
        </p:nvGraphicFramePr>
        <p:xfrm>
          <a:off x="673100" y="381000"/>
          <a:ext cx="7462838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30" name="数式" r:id="rId3" imgW="3035160" imgH="660240" progId="Equation.3">
                  <p:embed/>
                </p:oleObj>
              </mc:Choice>
              <mc:Fallback>
                <p:oleObj name="数式" r:id="rId3" imgW="303516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100" y="381000"/>
                        <a:ext cx="7462838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463591"/>
              </p:ext>
            </p:extLst>
          </p:nvPr>
        </p:nvGraphicFramePr>
        <p:xfrm>
          <a:off x="152400" y="2174875"/>
          <a:ext cx="8712200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3131" name="数式" r:id="rId5" imgW="3543120" imgH="1625400" progId="Equation.3">
                  <p:embed/>
                </p:oleObj>
              </mc:Choice>
              <mc:Fallback>
                <p:oleObj name="数式" r:id="rId5" imgW="354312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174875"/>
                        <a:ext cx="8712200" cy="384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98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" y="5181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8750" t="17853" r="27083" b="9925"/>
          <a:stretch/>
        </p:blipFill>
        <p:spPr>
          <a:xfrm>
            <a:off x="788532" y="259716"/>
            <a:ext cx="7924849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813185"/>
              </p:ext>
            </p:extLst>
          </p:nvPr>
        </p:nvGraphicFramePr>
        <p:xfrm>
          <a:off x="420688" y="155575"/>
          <a:ext cx="6132512" cy="342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54" name="数式" r:id="rId3" imgW="2679480" imgH="1447560" progId="Equation.3">
                  <p:embed/>
                </p:oleObj>
              </mc:Choice>
              <mc:Fallback>
                <p:oleObj name="数式" r:id="rId3" imgW="267948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8" y="155575"/>
                        <a:ext cx="6132512" cy="342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265430"/>
              </p:ext>
            </p:extLst>
          </p:nvPr>
        </p:nvGraphicFramePr>
        <p:xfrm>
          <a:off x="490537" y="3565525"/>
          <a:ext cx="6748463" cy="279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4155" name="数式" r:id="rId5" imgW="2743200" imgH="1180800" progId="Equation.3">
                  <p:embed/>
                </p:oleObj>
              </mc:Choice>
              <mc:Fallback>
                <p:oleObj name="数式" r:id="rId5" imgW="274320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7" y="3565525"/>
                        <a:ext cx="6748463" cy="279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578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04570"/>
              </p:ext>
            </p:extLst>
          </p:nvPr>
        </p:nvGraphicFramePr>
        <p:xfrm>
          <a:off x="511174" y="882650"/>
          <a:ext cx="7870826" cy="414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166" name="数式" r:id="rId3" imgW="3200400" imgH="1752480" progId="Equation.3">
                  <p:embed/>
                </p:oleObj>
              </mc:Choice>
              <mc:Fallback>
                <p:oleObj name="数式" r:id="rId3" imgW="3200400" imgH="1752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4" y="882650"/>
                        <a:ext cx="7870826" cy="414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754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Newton’s equations for fluids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Use 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Euler</a:t>
            </a:r>
            <a:r>
              <a:rPr lang="en-US" sz="2400" dirty="0" smtClean="0">
                <a:latin typeface="+mj-lt"/>
              </a:rPr>
              <a:t> formulation; properties described in terms of </a:t>
            </a:r>
          </a:p>
          <a:p>
            <a:pPr lvl="1"/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                                   stationary spatial grid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907768"/>
              </p:ext>
            </p:extLst>
          </p:nvPr>
        </p:nvGraphicFramePr>
        <p:xfrm>
          <a:off x="1981200" y="1591027"/>
          <a:ext cx="5867400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09" name="数式" r:id="rId3" imgW="2120760" imgH="660240" progId="Equation.3">
                  <p:embed/>
                </p:oleObj>
              </mc:Choice>
              <mc:Fallback>
                <p:oleObj name="数式" r:id="rId3" imgW="2120760" imgH="660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91027"/>
                        <a:ext cx="5867400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52153" y="3352800"/>
            <a:ext cx="3733800" cy="2895600"/>
          </a:xfrm>
          <a:prstGeom prst="rect">
            <a:avLst/>
          </a:prstGeom>
          <a:pattFill prst="lgGrid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776153" y="4343400"/>
            <a:ext cx="685800" cy="457200"/>
            <a:chOff x="6934200" y="4876800"/>
            <a:chExt cx="685800" cy="457200"/>
          </a:xfrm>
        </p:grpSpPr>
        <p:sp>
          <p:nvSpPr>
            <p:cNvPr id="9" name="Oval 8"/>
            <p:cNvSpPr/>
            <p:nvPr/>
          </p:nvSpPr>
          <p:spPr>
            <a:xfrm>
              <a:off x="6934200" y="4876800"/>
              <a:ext cx="457200" cy="457200"/>
            </a:xfrm>
            <a:prstGeom prst="ellipse">
              <a:avLst/>
            </a:prstGeom>
            <a:solidFill>
              <a:srgbClr val="FFFF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010400" y="4876800"/>
              <a:ext cx="6096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t</a:t>
              </a:r>
              <a:endParaRPr lang="en-US" sz="2400" dirty="0" smtClean="0">
                <a:latin typeface="+mj-lt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402378" y="3758738"/>
            <a:ext cx="685800" cy="457200"/>
            <a:chOff x="6934200" y="4876800"/>
            <a:chExt cx="685800" cy="457200"/>
          </a:xfrm>
        </p:grpSpPr>
        <p:sp>
          <p:nvSpPr>
            <p:cNvPr id="13" name="Oval 12"/>
            <p:cNvSpPr/>
            <p:nvPr/>
          </p:nvSpPr>
          <p:spPr>
            <a:xfrm>
              <a:off x="6934200" y="4876800"/>
              <a:ext cx="457200" cy="457200"/>
            </a:xfrm>
            <a:prstGeom prst="ellipse">
              <a:avLst/>
            </a:prstGeom>
            <a:solidFill>
              <a:srgbClr val="FFFF00">
                <a:alpha val="70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010400" y="4876800"/>
              <a:ext cx="6096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t’</a:t>
              </a:r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2397921"/>
              </p:ext>
            </p:extLst>
          </p:nvPr>
        </p:nvGraphicFramePr>
        <p:xfrm>
          <a:off x="4338638" y="3921125"/>
          <a:ext cx="4286250" cy="175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510" name="数式" r:id="rId5" imgW="1549080" imgH="634680" progId="Equation.3">
                  <p:embed/>
                </p:oleObj>
              </mc:Choice>
              <mc:Fallback>
                <p:oleObj name="数式" r:id="rId5" imgW="1549080" imgH="6346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8638" y="3921125"/>
                        <a:ext cx="4286250" cy="175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944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09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Euler analysis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4085545"/>
              </p:ext>
            </p:extLst>
          </p:nvPr>
        </p:nvGraphicFramePr>
        <p:xfrm>
          <a:off x="76200" y="1573212"/>
          <a:ext cx="8923338" cy="421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32" name="数式" r:id="rId3" imgW="3225600" imgH="1523880" progId="Equation.3">
                  <p:embed/>
                </p:oleObj>
              </mc:Choice>
              <mc:Fallback>
                <p:oleObj name="数式" r:id="rId3" imgW="3225600" imgH="15238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573212"/>
                        <a:ext cx="8923338" cy="421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578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Continuity equation: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991361"/>
              </p:ext>
            </p:extLst>
          </p:nvPr>
        </p:nvGraphicFramePr>
        <p:xfrm>
          <a:off x="533401" y="1023937"/>
          <a:ext cx="7086599" cy="438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4" name="数式" r:id="rId3" imgW="3035160" imgH="1854000" progId="Equation.3">
                  <p:embed/>
                </p:oleObj>
              </mc:Choice>
              <mc:Fallback>
                <p:oleObj name="数式" r:id="rId3" imgW="303516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1" y="1023937"/>
                        <a:ext cx="7086599" cy="438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307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6977515"/>
              </p:ext>
            </p:extLst>
          </p:nvPr>
        </p:nvGraphicFramePr>
        <p:xfrm>
          <a:off x="914400" y="4114800"/>
          <a:ext cx="4813300" cy="216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73" name="数式" r:id="rId3" imgW="1955520" imgH="914400" progId="Equation.3">
                  <p:embed/>
                </p:oleObj>
              </mc:Choice>
              <mc:Fallback>
                <p:oleObj name="数式" r:id="rId3" imgW="1955520" imgH="914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14800"/>
                        <a:ext cx="4813300" cy="216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929119"/>
              </p:ext>
            </p:extLst>
          </p:nvPr>
        </p:nvGraphicFramePr>
        <p:xfrm>
          <a:off x="990600" y="1447800"/>
          <a:ext cx="6705600" cy="270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74" name="数式" r:id="rId5" imgW="2806560" imgH="1143000" progId="Equation.3">
                  <p:embed/>
                </p:oleObj>
              </mc:Choice>
              <mc:Fallback>
                <p:oleObj name="数式" r:id="rId5" imgW="2806560" imgH="11430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6705600" cy="270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843490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675" name="数式" r:id="rId7" imgW="2361960" imgH="419040" progId="Equation.3">
                  <p:embed/>
                </p:oleObj>
              </mc:Choice>
              <mc:Fallback>
                <p:oleObj name="数式" r:id="rId7" imgW="236196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610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286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Bernoulli’s integral of Euler’s equation for constant </a:t>
            </a:r>
            <a:r>
              <a:rPr lang="en-US" sz="2400" dirty="0" smtClean="0">
                <a:latin typeface="Symbol" pitchFamily="18" charset="2"/>
              </a:rPr>
              <a:t>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740353"/>
              </p:ext>
            </p:extLst>
          </p:nvPr>
        </p:nvGraphicFramePr>
        <p:xfrm>
          <a:off x="303213" y="1143000"/>
          <a:ext cx="7421562" cy="426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604" name="数式" r:id="rId3" imgW="3174840" imgH="1803240" progId="Equation.3">
                  <p:embed/>
                </p:oleObj>
              </mc:Choice>
              <mc:Fallback>
                <p:oleObj name="数式" r:id="rId3" imgW="3174840" imgH="1803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1143000"/>
                        <a:ext cx="7421562" cy="426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00600" y="517936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 incompressible fluid</a:t>
            </a:r>
          </a:p>
        </p:txBody>
      </p:sp>
    </p:spTree>
    <p:extLst>
      <p:ext uri="{BB962C8B-B14F-4D97-AF65-F5344CB8AC3E}">
        <p14:creationId xmlns:p14="http://schemas.microsoft.com/office/powerpoint/2010/main" val="251410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524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-- isentropic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018108"/>
              </p:ext>
            </p:extLst>
          </p:nvPr>
        </p:nvGraphicFramePr>
        <p:xfrm>
          <a:off x="990600" y="1447800"/>
          <a:ext cx="6705600" cy="270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40" name="数式" r:id="rId3" imgW="2806560" imgH="1143000" progId="Equation.3">
                  <p:embed/>
                </p:oleObj>
              </mc:Choice>
              <mc:Fallback>
                <p:oleObj name="数式" r:id="rId3" imgW="28065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6705600" cy="270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085592"/>
              </p:ext>
            </p:extLst>
          </p:nvPr>
        </p:nvGraphicFramePr>
        <p:xfrm>
          <a:off x="762000" y="591205"/>
          <a:ext cx="581342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41" name="数式" r:id="rId5" imgW="2361960" imgH="419040" progId="Equation.3">
                  <p:embed/>
                </p:oleObj>
              </mc:Choice>
              <mc:Fallback>
                <p:oleObj name="数式" r:id="rId5" imgW="23619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1205"/>
                        <a:ext cx="5813425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536639"/>
              </p:ext>
            </p:extLst>
          </p:nvPr>
        </p:nvGraphicFramePr>
        <p:xfrm>
          <a:off x="641350" y="4267200"/>
          <a:ext cx="7131050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42" name="数式" r:id="rId7" imgW="2984400" imgH="888840" progId="Equation.3">
                  <p:embed/>
                </p:oleObj>
              </mc:Choice>
              <mc:Fallback>
                <p:oleObj name="数式" r:id="rId7" imgW="2984400" imgH="8888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350" y="4267200"/>
                        <a:ext cx="7131050" cy="210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66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11/03/2014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29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144679"/>
              </p:ext>
            </p:extLst>
          </p:nvPr>
        </p:nvGraphicFramePr>
        <p:xfrm>
          <a:off x="609600" y="383232"/>
          <a:ext cx="6705600" cy="348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38" name="数式" r:id="rId3" imgW="2717640" imgH="1473120" progId="Equation.3">
                  <p:embed/>
                </p:oleObj>
              </mc:Choice>
              <mc:Fallback>
                <p:oleObj name="数式" r:id="rId3" imgW="2717640" imgH="1473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3232"/>
                        <a:ext cx="6705600" cy="348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Euler’s equation for fluids – isentropic (continued)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594631"/>
              </p:ext>
            </p:extLst>
          </p:nvPr>
        </p:nvGraphicFramePr>
        <p:xfrm>
          <a:off x="390525" y="3810000"/>
          <a:ext cx="7143750" cy="276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839" name="数式" r:id="rId5" imgW="2895480" imgH="1168200" progId="Equation.3">
                  <p:embed/>
                </p:oleObj>
              </mc:Choice>
              <mc:Fallback>
                <p:oleObj name="数式" r:id="rId5" imgW="2895480" imgH="1168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3810000"/>
                        <a:ext cx="7143750" cy="2763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11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17750</TotalTime>
  <Words>354</Words>
  <Application>Microsoft Office PowerPoint</Application>
  <PresentationFormat>On-screen Show (4:3)</PresentationFormat>
  <Paragraphs>92</Paragraphs>
  <Slides>21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Wingdings</vt:lpstr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844</cp:revision>
  <cp:lastPrinted>2013-11-08T07:13:29Z</cp:lastPrinted>
  <dcterms:created xsi:type="dcterms:W3CDTF">2012-01-10T18:32:24Z</dcterms:created>
  <dcterms:modified xsi:type="dcterms:W3CDTF">2014-11-03T01:48:17Z</dcterms:modified>
</cp:coreProperties>
</file>