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73" r:id="rId4"/>
    <p:sldId id="386" r:id="rId5"/>
    <p:sldId id="378" r:id="rId6"/>
    <p:sldId id="379" r:id="rId7"/>
    <p:sldId id="380" r:id="rId8"/>
    <p:sldId id="387" r:id="rId9"/>
    <p:sldId id="388" r:id="rId10"/>
    <p:sldId id="389" r:id="rId11"/>
    <p:sldId id="390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8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6200"/>
            <a:ext cx="8195109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29: </a:t>
            </a:r>
            <a:r>
              <a:rPr lang="en-US" sz="3200" b="1" dirty="0" smtClean="0"/>
              <a:t>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hydrodynamics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Details of Euler formulation of hydrodynamic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Bernoulli integrals for </a:t>
            </a:r>
            <a:r>
              <a:rPr lang="en-US" sz="3200" b="1" dirty="0" err="1" smtClean="0">
                <a:solidFill>
                  <a:schemeClr val="folHlink"/>
                </a:solidFill>
                <a:sym typeface="Wingdings" pitchFamily="2" charset="2"/>
              </a:rPr>
              <a:t>irrotational</a:t>
            </a: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 flow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Sound equations</a:t>
            </a:r>
          </a:p>
          <a:p>
            <a:pPr marL="914400" lvl="3">
              <a:spcBef>
                <a:spcPct val="50000"/>
              </a:spcBef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433802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29" name="数式" r:id="rId3" imgW="2527200" imgH="1473120" progId="Equation.3">
                  <p:embed/>
                </p:oleObj>
              </mc:Choice>
              <mc:Fallback>
                <p:oleObj name="数式" r:id="rId3" imgW="2527200" imgH="14731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318636"/>
              </p:ext>
            </p:extLst>
          </p:nvPr>
        </p:nvGraphicFramePr>
        <p:xfrm>
          <a:off x="1258888" y="3962400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0" name="数式" r:id="rId3" imgW="2336760" imgH="939600" progId="Equation.3">
                  <p:embed/>
                </p:oleObj>
              </mc:Choice>
              <mc:Fallback>
                <p:oleObj name="数式" r:id="rId3" imgW="23367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62400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679641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1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49518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2" name="数式" r:id="rId7" imgW="3352680" imgH="711000" progId="Equation.3">
                  <p:embed/>
                </p:oleObj>
              </mc:Choice>
              <mc:Fallback>
                <p:oleObj name="数式" r:id="rId7" imgW="335268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2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Bernoulli’s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770496"/>
              </p:ext>
            </p:extLst>
          </p:nvPr>
        </p:nvGraphicFramePr>
        <p:xfrm>
          <a:off x="1293813" y="4227513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8" name="数式" r:id="rId3" imgW="1841400" imgH="457200" progId="Equation.3">
                  <p:embed/>
                </p:oleObj>
              </mc:Choice>
              <mc:Fallback>
                <p:oleObj name="数式" r:id="rId3" imgW="1841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227513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35007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isentropic fluid with internal energy density </a:t>
            </a:r>
            <a:r>
              <a:rPr lang="en-US" sz="2400" dirty="0" smtClean="0">
                <a:latin typeface="Symbol" pitchFamily="18" charset="2"/>
              </a:rPr>
              <a:t>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436365"/>
              </p:ext>
            </p:extLst>
          </p:nvPr>
        </p:nvGraphicFramePr>
        <p:xfrm>
          <a:off x="1295400" y="1905000"/>
          <a:ext cx="37988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9" name="数式" r:id="rId5" imgW="1625400" imgH="457200" progId="Equation.3">
                  <p:embed/>
                </p:oleObj>
              </mc:Choice>
              <mc:Fallback>
                <p:oleObj name="数式" r:id="rId5" imgW="16254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05000"/>
                        <a:ext cx="379888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1295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34523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175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of fluid equations to the case of air in equilibrium plus small perturbation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62666"/>
              </p:ext>
            </p:extLst>
          </p:nvPr>
        </p:nvGraphicFramePr>
        <p:xfrm>
          <a:off x="838200" y="1371600"/>
          <a:ext cx="60309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9" name="数式" r:id="rId3" imgW="2450880" imgH="1054080" progId="Equation.3">
                  <p:embed/>
                </p:oleObj>
              </mc:Choice>
              <mc:Fallback>
                <p:oleObj name="数式" r:id="rId3" imgW="24508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60309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201156"/>
              </p:ext>
            </p:extLst>
          </p:nvPr>
        </p:nvGraphicFramePr>
        <p:xfrm>
          <a:off x="1073150" y="3759200"/>
          <a:ext cx="26606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0" name="数式" r:id="rId5" imgW="1143000" imgH="1143000" progId="Equation.3">
                  <p:embed/>
                </p:oleObj>
              </mc:Choice>
              <mc:Fallback>
                <p:oleObj name="数式" r:id="rId5" imgW="1143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3759200"/>
                        <a:ext cx="26606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44517"/>
              </p:ext>
            </p:extLst>
          </p:nvPr>
        </p:nvGraphicFramePr>
        <p:xfrm>
          <a:off x="152400" y="304800"/>
          <a:ext cx="8875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0" name="数式" r:id="rId3" imgW="3606480" imgH="1054080" progId="Equation.3">
                  <p:embed/>
                </p:oleObj>
              </mc:Choice>
              <mc:Fallback>
                <p:oleObj name="数式" r:id="rId3" imgW="36064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8757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18644"/>
              </p:ext>
            </p:extLst>
          </p:nvPr>
        </p:nvGraphicFramePr>
        <p:xfrm>
          <a:off x="533400" y="3217863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1" name="数式" r:id="rId5" imgW="2565360" imgH="1346040" progId="Equation.3">
                  <p:embed/>
                </p:oleObj>
              </mc:Choice>
              <mc:Fallback>
                <p:oleObj name="数式" r:id="rId5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17863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694131"/>
              </p:ext>
            </p:extLst>
          </p:nvPr>
        </p:nvGraphicFramePr>
        <p:xfrm>
          <a:off x="228600" y="228600"/>
          <a:ext cx="8723312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36" name="数式" r:id="rId3" imgW="3886200" imgH="1168200" progId="Equation.3">
                  <p:embed/>
                </p:oleObj>
              </mc:Choice>
              <mc:Fallback>
                <p:oleObj name="数式" r:id="rId3" imgW="3886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723312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37" name="数式" r:id="rId5" imgW="3124080" imgH="1384200" progId="Equation.3">
                  <p:embed/>
                </p:oleObj>
              </mc:Choice>
              <mc:Fallback>
                <p:oleObj name="数式" r:id="rId5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73" name="数式" r:id="rId3" imgW="1422360" imgH="1320480" progId="Equation.3">
                  <p:embed/>
                </p:oleObj>
              </mc:Choice>
              <mc:Fallback>
                <p:oleObj name="数式" r:id="rId3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950037"/>
              </p:ext>
            </p:extLst>
          </p:nvPr>
        </p:nvGraphicFramePr>
        <p:xfrm>
          <a:off x="228600" y="3352800"/>
          <a:ext cx="8715376" cy="309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74" name="数式" r:id="rId5" imgW="3543120" imgH="1307880" progId="Equation.3">
                  <p:embed/>
                </p:oleObj>
              </mc:Choice>
              <mc:Fallback>
                <p:oleObj name="数式" r:id="rId5" imgW="354312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352800"/>
                        <a:ext cx="8715376" cy="309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75" name="数式" r:id="rId7" imgW="1498320" imgH="1066680" progId="Equation.3">
                  <p:embed/>
                </p:oleObj>
              </mc:Choice>
              <mc:Fallback>
                <p:oleObj name="数式" r:id="rId7" imgW="149832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84" name="数式" r:id="rId3" imgW="723600" imgH="469800" progId="Equation.3">
                  <p:embed/>
                </p:oleObj>
              </mc:Choice>
              <mc:Fallback>
                <p:oleObj name="数式" r:id="rId3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415002"/>
              </p:ext>
            </p:extLst>
          </p:nvPr>
        </p:nvGraphicFramePr>
        <p:xfrm>
          <a:off x="449263" y="2571750"/>
          <a:ext cx="5588000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85" name="数式" r:id="rId5" imgW="2273040" imgH="1587240" progId="Equation.3">
                  <p:embed/>
                </p:oleObj>
              </mc:Choice>
              <mc:Fallback>
                <p:oleObj name="数式" r:id="rId5" imgW="227304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71750"/>
                        <a:ext cx="5588000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06" name="数式" r:id="rId3" imgW="2565360" imgH="660240" progId="Equation.3">
                  <p:embed/>
                </p:oleObj>
              </mc:Choice>
              <mc:Fallback>
                <p:oleObj name="数式" r:id="rId3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07" name="数式" r:id="rId5" imgW="2971800" imgH="2095200" progId="Equation.3">
                  <p:embed/>
                </p:oleObj>
              </mc:Choice>
              <mc:Fallback>
                <p:oleObj name="数式" r:id="rId5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30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31" name="数式" r:id="rId5" imgW="3543120" imgH="1625400" progId="Equation.3">
                  <p:embed/>
                </p:oleObj>
              </mc:Choice>
              <mc:Fallback>
                <p:oleObj name="数式" r:id="rId5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181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8750" t="17853" r="27083" b="9925"/>
          <a:stretch/>
        </p:blipFill>
        <p:spPr>
          <a:xfrm>
            <a:off x="788532" y="259716"/>
            <a:ext cx="792484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813185"/>
              </p:ext>
            </p:extLst>
          </p:nvPr>
        </p:nvGraphicFramePr>
        <p:xfrm>
          <a:off x="420688" y="155575"/>
          <a:ext cx="6132512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4" name="数式" r:id="rId3" imgW="2679480" imgH="1447560" progId="Equation.3">
                  <p:embed/>
                </p:oleObj>
              </mc:Choice>
              <mc:Fallback>
                <p:oleObj name="数式" r:id="rId3" imgW="26794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155575"/>
                        <a:ext cx="6132512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65430"/>
              </p:ext>
            </p:extLst>
          </p:nvPr>
        </p:nvGraphicFramePr>
        <p:xfrm>
          <a:off x="490537" y="3565525"/>
          <a:ext cx="6748463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5" name="数式" r:id="rId5" imgW="2743200" imgH="1180800" progId="Equation.3">
                  <p:embed/>
                </p:oleObj>
              </mc:Choice>
              <mc:Fallback>
                <p:oleObj name="数式" r:id="rId5" imgW="27432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" y="3565525"/>
                        <a:ext cx="6748463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4570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66" name="数式" r:id="rId3" imgW="3200400" imgH="1752480" progId="Equation.3">
                  <p:embed/>
                </p:oleObj>
              </mc:Choice>
              <mc:Fallback>
                <p:oleObj name="数式" r:id="rId3" imgW="3200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Use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Euler</a:t>
            </a:r>
            <a:r>
              <a:rPr lang="en-US" sz="2400" dirty="0" smtClean="0">
                <a:latin typeface="+mj-lt"/>
              </a:rPr>
              <a:t> formulation; properties described in terms of 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    stationary spatial grid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07768"/>
              </p:ext>
            </p:extLst>
          </p:nvPr>
        </p:nvGraphicFramePr>
        <p:xfrm>
          <a:off x="1981200" y="1591027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09" name="数式" r:id="rId3" imgW="2120760" imgH="660240" progId="Equation.3">
                  <p:embed/>
                </p:oleObj>
              </mc:Choice>
              <mc:Fallback>
                <p:oleObj name="数式" r:id="rId3" imgW="21207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91027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52153" y="3352800"/>
            <a:ext cx="3733800" cy="28956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776153" y="4343400"/>
            <a:ext cx="685800" cy="457200"/>
            <a:chOff x="6934200" y="4876800"/>
            <a:chExt cx="685800" cy="457200"/>
          </a:xfrm>
        </p:grpSpPr>
        <p:sp>
          <p:nvSpPr>
            <p:cNvPr id="9" name="Oval 8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</a:t>
              </a:r>
              <a:endParaRPr lang="en-US" sz="2400" dirty="0" smtClean="0">
                <a:latin typeface="+mj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02378" y="3758738"/>
            <a:ext cx="685800" cy="457200"/>
            <a:chOff x="6934200" y="4876800"/>
            <a:chExt cx="685800" cy="457200"/>
          </a:xfrm>
        </p:grpSpPr>
        <p:sp>
          <p:nvSpPr>
            <p:cNvPr id="13" name="Oval 12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t’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397921"/>
              </p:ext>
            </p:extLst>
          </p:nvPr>
        </p:nvGraphicFramePr>
        <p:xfrm>
          <a:off x="4338638" y="3921125"/>
          <a:ext cx="4286250" cy="175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10" name="数式" r:id="rId5" imgW="1549080" imgH="634680" progId="Equation.3">
                  <p:embed/>
                </p:oleObj>
              </mc:Choice>
              <mc:Fallback>
                <p:oleObj name="数式" r:id="rId5" imgW="1549080" imgH="634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3921125"/>
                        <a:ext cx="4286250" cy="175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analysis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085545"/>
              </p:ext>
            </p:extLst>
          </p:nvPr>
        </p:nvGraphicFramePr>
        <p:xfrm>
          <a:off x="76200" y="1573212"/>
          <a:ext cx="8923338" cy="421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32" name="数式" r:id="rId3" imgW="3225600" imgH="1523880" progId="Equation.3">
                  <p:embed/>
                </p:oleObj>
              </mc:Choice>
              <mc:Fallback>
                <p:oleObj name="数式" r:id="rId3" imgW="3225600" imgH="15238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73212"/>
                        <a:ext cx="8923338" cy="421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7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Continuity equation: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91361"/>
              </p:ext>
            </p:extLst>
          </p:nvPr>
        </p:nvGraphicFramePr>
        <p:xfrm>
          <a:off x="533401" y="1023937"/>
          <a:ext cx="7086599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4" name="数式" r:id="rId3" imgW="3035160" imgH="1854000" progId="Equation.3">
                  <p:embed/>
                </p:oleObj>
              </mc:Choice>
              <mc:Fallback>
                <p:oleObj name="数式" r:id="rId3" imgW="303516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1" y="1023937"/>
                        <a:ext cx="7086599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0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73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29119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74" name="数式" r:id="rId5" imgW="2806560" imgH="1143000" progId="Equation.3">
                  <p:embed/>
                </p:oleObj>
              </mc:Choice>
              <mc:Fallback>
                <p:oleObj name="数式" r:id="rId5" imgW="2806560" imgH="1143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75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Bernoulli’s integral of Euler’s equation for constant </a:t>
            </a:r>
            <a:r>
              <a:rPr lang="en-US" sz="2400" dirty="0" smtClean="0">
                <a:latin typeface="Symbol" pitchFamily="18" charset="2"/>
              </a:rPr>
              <a:t>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740353"/>
              </p:ext>
            </p:extLst>
          </p:nvPr>
        </p:nvGraphicFramePr>
        <p:xfrm>
          <a:off x="303213" y="1143000"/>
          <a:ext cx="7421562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4" name="数式" r:id="rId3" imgW="3174840" imgH="1803240" progId="Equation.3">
                  <p:embed/>
                </p:oleObj>
              </mc:Choice>
              <mc:Fallback>
                <p:oleObj name="数式" r:id="rId3" imgW="3174840" imgH="1803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143000"/>
                        <a:ext cx="7421562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00600" y="517936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018108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0" name="数式" r:id="rId3" imgW="2806560" imgH="1143000" progId="Equation.3">
                  <p:embed/>
                </p:oleObj>
              </mc:Choice>
              <mc:Fallback>
                <p:oleObj name="数式" r:id="rId3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085592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1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36639"/>
              </p:ext>
            </p:extLst>
          </p:nvPr>
        </p:nvGraphicFramePr>
        <p:xfrm>
          <a:off x="641350" y="4267200"/>
          <a:ext cx="7131050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2" name="数式" r:id="rId7" imgW="2984400" imgH="888840" progId="Equation.3">
                  <p:embed/>
                </p:oleObj>
              </mc:Choice>
              <mc:Fallback>
                <p:oleObj name="数式" r:id="rId7" imgW="298440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4267200"/>
                        <a:ext cx="7131050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6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144679"/>
              </p:ext>
            </p:extLst>
          </p:nvPr>
        </p:nvGraphicFramePr>
        <p:xfrm>
          <a:off x="609600" y="383232"/>
          <a:ext cx="6705600" cy="348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38" name="数式" r:id="rId3" imgW="2717640" imgH="1473120" progId="Equation.3">
                  <p:embed/>
                </p:oleObj>
              </mc:Choice>
              <mc:Fallback>
                <p:oleObj name="数式" r:id="rId3" imgW="2717640" imgH="1473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3232"/>
                        <a:ext cx="6705600" cy="348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94631"/>
              </p:ext>
            </p:extLst>
          </p:nvPr>
        </p:nvGraphicFramePr>
        <p:xfrm>
          <a:off x="390525" y="3810000"/>
          <a:ext cx="7143750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39" name="数式" r:id="rId5" imgW="2895480" imgH="1168200" progId="Equation.3">
                  <p:embed/>
                </p:oleObj>
              </mc:Choice>
              <mc:Fallback>
                <p:oleObj name="数式" r:id="rId5" imgW="289548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3810000"/>
                        <a:ext cx="7143750" cy="276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1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17750</TotalTime>
  <Words>354</Words>
  <Application>Microsoft Office PowerPoint</Application>
  <PresentationFormat>On-screen Show (4:3)</PresentationFormat>
  <Paragraphs>92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844</cp:revision>
  <cp:lastPrinted>2013-11-08T07:13:29Z</cp:lastPrinted>
  <dcterms:created xsi:type="dcterms:W3CDTF">2012-01-10T18:32:24Z</dcterms:created>
  <dcterms:modified xsi:type="dcterms:W3CDTF">2014-11-03T01:48:17Z</dcterms:modified>
</cp:coreProperties>
</file>