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88" r:id="rId3"/>
    <p:sldId id="389" r:id="rId4"/>
    <p:sldId id="390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18" r:id="rId16"/>
    <p:sldId id="403" r:id="rId17"/>
    <p:sldId id="408" r:id="rId18"/>
    <p:sldId id="409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 varScale="1">
        <p:scale>
          <a:sx n="54" d="100"/>
          <a:sy n="54" d="100"/>
        </p:scale>
        <p:origin x="106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3.wmf"/><Relationship Id="rId1" Type="http://schemas.openxmlformats.org/officeDocument/2006/relationships/image" Target="../media/image44.wmf"/><Relationship Id="rId4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hyperphysics.phy-astr.gsu.edu/hbase/nuclear/rutsca2.html#c3" TargetMode="Externa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46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3: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Comment about Maple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Scattering theory – some details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Rutherford scattering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Hard sphere scattering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Transformation between lab and center of mass </a:t>
            </a:r>
            <a:r>
              <a:rPr lang="en-US" sz="3200" b="1" smtClean="0">
                <a:solidFill>
                  <a:schemeClr val="folHlink"/>
                </a:solidFill>
              </a:rPr>
              <a:t>reference frame.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spcBef>
                <a:spcPts val="1200"/>
              </a:spcBef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82102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9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>
                <a:latin typeface="+mj-lt"/>
              </a:rPr>
              <a:t>max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5715"/>
              </p:ext>
            </p:extLst>
          </p:nvPr>
        </p:nvGraphicFramePr>
        <p:xfrm>
          <a:off x="2007870" y="3721100"/>
          <a:ext cx="271653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数式" r:id="rId5" imgW="1180800" imgH="634680" progId="Equation.3">
                  <p:embed/>
                </p:oleObj>
              </mc:Choice>
              <mc:Fallback>
                <p:oleObj name="数式" r:id="rId5" imgW="11808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7870" y="3721100"/>
                        <a:ext cx="271653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81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766545"/>
              </p:ext>
            </p:extLst>
          </p:nvPr>
        </p:nvGraphicFramePr>
        <p:xfrm>
          <a:off x="1600200" y="450476"/>
          <a:ext cx="4814887" cy="541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数式" r:id="rId3" imgW="2323800" imgH="2705040" progId="Equation.3">
                  <p:embed/>
                </p:oleObj>
              </mc:Choice>
              <mc:Fallback>
                <p:oleObj name="数式" r:id="rId3" imgW="2323800" imgH="2705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0476"/>
                        <a:ext cx="4814887" cy="541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52400"/>
            <a:ext cx="5715000" cy="274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09505"/>
              </p:ext>
            </p:extLst>
          </p:nvPr>
        </p:nvGraphicFramePr>
        <p:xfrm>
          <a:off x="457200" y="304800"/>
          <a:ext cx="5486400" cy="24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数式" r:id="rId3" imgW="2323800" imgH="1091880" progId="Equation.3">
                  <p:embed/>
                </p:oleObj>
              </mc:Choice>
              <mc:Fallback>
                <p:oleObj name="数式" r:id="rId3" imgW="23238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5486400" cy="249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6780"/>
              </p:ext>
            </p:extLst>
          </p:nvPr>
        </p:nvGraphicFramePr>
        <p:xfrm>
          <a:off x="322263" y="3113088"/>
          <a:ext cx="830262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数式" r:id="rId5" imgW="3517560" imgH="1384200" progId="Equation.3">
                  <p:embed/>
                </p:oleObj>
              </mc:Choice>
              <mc:Fallback>
                <p:oleObj name="数式" r:id="rId5" imgW="35175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113088"/>
                        <a:ext cx="8302625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92143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2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8943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3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pic>
        <p:nvPicPr>
          <p:cNvPr id="55298" name="Picture 2" descr="http://hyperphysics.phy-astr.gsu.edu/hbase/nuclear/imgnuc/geigma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4419600" cy="4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486399"/>
              </p:ext>
            </p:extLst>
          </p:nvPr>
        </p:nvGraphicFramePr>
        <p:xfrm>
          <a:off x="685800" y="2286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数式" r:id="rId4" imgW="2095200" imgH="634680" progId="Equation.3">
                  <p:embed/>
                </p:oleObj>
              </mc:Choice>
              <mc:Fallback>
                <p:oleObj name="数式" r:id="rId4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8674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From webpage: </a:t>
            </a:r>
            <a:r>
              <a:rPr lang="en-US" sz="1600" dirty="0">
                <a:latin typeface="+mj-lt"/>
                <a:hlinkClick r:id="rId6"/>
              </a:rPr>
              <a:t>http://hyperphysics.phy-astr.gsu.edu/hbase/nuclear/rutsca2.html#c3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1371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What happens as</a:t>
            </a:r>
          </a:p>
          <a:p>
            <a:r>
              <a:rPr lang="en-US" sz="2400" dirty="0" smtClean="0">
                <a:latin typeface="Symbol" panose="05050102010706020507" pitchFamily="18" charset="2"/>
              </a:rPr>
              <a:t>q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0?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18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016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Hard sphere scattering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5029740" cy="23754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449061"/>
              </p:ext>
            </p:extLst>
          </p:nvPr>
        </p:nvGraphicFramePr>
        <p:xfrm>
          <a:off x="381000" y="3200400"/>
          <a:ext cx="578485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数式" r:id="rId4" imgW="2450880" imgH="660240" progId="Equation.3">
                  <p:embed/>
                </p:oleObj>
              </mc:Choice>
              <mc:Fallback>
                <p:oleObj name="数式" r:id="rId4" imgW="24508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00400"/>
                        <a:ext cx="5784850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94497"/>
              </p:ext>
            </p:extLst>
          </p:nvPr>
        </p:nvGraphicFramePr>
        <p:xfrm>
          <a:off x="1143000" y="4699000"/>
          <a:ext cx="2971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7" name="数式" r:id="rId6" imgW="1485720" imgH="660240" progId="Equation.3">
                  <p:embed/>
                </p:oleObj>
              </mc:Choice>
              <mc:Fallback>
                <p:oleObj name="数式" r:id="rId6" imgW="1485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99000"/>
                        <a:ext cx="2971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98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results above were derived in the center of mass reference frame; relationship between normal laboratory reference and center of mass: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Laboratory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030" y="326898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195935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770" y="32721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04752"/>
            <a:ext cx="906780" cy="452848"/>
            <a:chOff x="5554980" y="2969187"/>
            <a:chExt cx="906780" cy="4528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554980" y="3041035"/>
              <a:ext cx="83058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09360" y="29691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>
            <a:off x="4953000" y="3657600"/>
            <a:ext cx="511082" cy="4348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5370" y="3124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70" y="3657600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14800" y="3657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3070" y="321183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743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7370" y="28956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1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 of mass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41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4830" y="5478780"/>
            <a:ext cx="533400" cy="1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" y="547878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570" y="54819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53000" y="5166359"/>
            <a:ext cx="712470" cy="701041"/>
            <a:chOff x="5631180" y="2720994"/>
            <a:chExt cx="712470" cy="701041"/>
          </a:xfrm>
        </p:grpSpPr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 flipV="1">
              <a:off x="5631180" y="2797194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191250" y="272099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4331970" y="63877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19600" y="5889718"/>
            <a:ext cx="525780" cy="574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73930" y="5161893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8685" y="5946022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38600" y="586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5481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49530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1170" y="51054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306830" y="5490752"/>
            <a:ext cx="3695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5786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61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86998"/>
              </p:ext>
            </p:extLst>
          </p:nvPr>
        </p:nvGraphicFramePr>
        <p:xfrm>
          <a:off x="761206" y="1447800"/>
          <a:ext cx="6173787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0" name="数式" r:id="rId3" imgW="2616120" imgH="939600" progId="Equation.3">
                  <p:embed/>
                </p:oleObj>
              </mc:Choice>
              <mc:Fallback>
                <p:oleObj name="数式" r:id="rId3" imgW="26161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" y="1447800"/>
                        <a:ext cx="6173787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58030"/>
              </p:ext>
            </p:extLst>
          </p:nvPr>
        </p:nvGraphicFramePr>
        <p:xfrm>
          <a:off x="381000" y="3697932"/>
          <a:ext cx="47656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1" name="数式" r:id="rId5" imgW="2019240" imgH="634680" progId="Equation.3">
                  <p:embed/>
                </p:oleObj>
              </mc:Choice>
              <mc:Fallback>
                <p:oleObj name="数式" r:id="rId5" imgW="2019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97932"/>
                        <a:ext cx="47656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7400" y="5105400"/>
            <a:ext cx="3048000" cy="1223665"/>
            <a:chOff x="5257800" y="4191000"/>
            <a:chExt cx="3048000" cy="12236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999855"/>
              </p:ext>
            </p:extLst>
          </p:nvPr>
        </p:nvGraphicFramePr>
        <p:xfrm>
          <a:off x="228600" y="5456181"/>
          <a:ext cx="20970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2" name="数式" r:id="rId7" imgW="888840" imgH="228600" progId="Equation.3">
                  <p:embed/>
                </p:oleObj>
              </mc:Choice>
              <mc:Fallback>
                <p:oleObj name="数式" r:id="rId7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56181"/>
                        <a:ext cx="20970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27455"/>
              </p:ext>
            </p:extLst>
          </p:nvPr>
        </p:nvGraphicFramePr>
        <p:xfrm>
          <a:off x="4730750" y="5483225"/>
          <a:ext cx="20669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33" name="数式" r:id="rId9" imgW="876240" imgH="228600" progId="Equation.3">
                  <p:embed/>
                </p:oleObj>
              </mc:Choice>
              <mc:Fallback>
                <p:oleObj name="数式" r:id="rId9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5483225"/>
                        <a:ext cx="20669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743200" y="58674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09900" y="5867400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43200" y="6037972"/>
            <a:ext cx="8915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01290" y="5267235"/>
            <a:ext cx="5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</a:t>
            </a:r>
            <a:r>
              <a:rPr lang="en-US" sz="2400" b="1" baseline="-25000" dirty="0" smtClean="0">
                <a:latin typeface="+mj-lt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3690" y="6015335"/>
            <a:ext cx="5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</a:t>
            </a:r>
            <a:r>
              <a:rPr lang="en-US" sz="2400" b="1" baseline="-25000" dirty="0" smtClean="0"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4690" y="5334000"/>
            <a:ext cx="72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b="1" baseline="-25000" dirty="0" smtClean="0">
                <a:latin typeface="+mj-lt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9259"/>
              </p:ext>
            </p:extLst>
          </p:nvPr>
        </p:nvGraphicFramePr>
        <p:xfrm>
          <a:off x="175260" y="1295400"/>
          <a:ext cx="8674101" cy="22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数式" r:id="rId3" imgW="4127400" imgH="1104840" progId="Equation.3">
                  <p:embed/>
                </p:oleObj>
              </mc:Choice>
              <mc:Fallback>
                <p:oleObj name="数式" r:id="rId3" imgW="41274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" y="1295400"/>
                        <a:ext cx="8674101" cy="22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00868"/>
              </p:ext>
            </p:extLst>
          </p:nvPr>
        </p:nvGraphicFramePr>
        <p:xfrm>
          <a:off x="457200" y="3886200"/>
          <a:ext cx="25302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数式" r:id="rId5" imgW="977760" imgH="457200" progId="Equation.3">
                  <p:embed/>
                </p:oleObj>
              </mc:Choice>
              <mc:Fallback>
                <p:oleObj name="数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53023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630" r="2986" b="52522"/>
          <a:stretch/>
        </p:blipFill>
        <p:spPr>
          <a:xfrm>
            <a:off x="482930" y="838200"/>
            <a:ext cx="784860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" y="5105400"/>
            <a:ext cx="58674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56332" y="1493004"/>
            <a:ext cx="4267200" cy="1713131"/>
            <a:chOff x="5257800" y="4191000"/>
            <a:chExt cx="3048000" cy="122366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32626"/>
              </p:ext>
            </p:extLst>
          </p:nvPr>
        </p:nvGraphicFramePr>
        <p:xfrm>
          <a:off x="244367" y="3700462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67" y="3700462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3294200">
            <a:off x="6030892" y="601979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8246" y="5676900"/>
            <a:ext cx="18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elastic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1089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elastic scattering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1496"/>
              </p:ext>
            </p:extLst>
          </p:nvPr>
        </p:nvGraphicFramePr>
        <p:xfrm>
          <a:off x="685800" y="990600"/>
          <a:ext cx="78637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数式" r:id="rId3" imgW="2666880" imgH="507960" progId="Equation.3">
                  <p:embed/>
                </p:oleObj>
              </mc:Choice>
              <mc:Fallback>
                <p:oleObj name="数式" r:id="rId3" imgW="2666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863736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4343400" y="6858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400800" y="1524000"/>
            <a:ext cx="1524000" cy="1066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9080" y="23716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10863"/>
              </p:ext>
            </p:extLst>
          </p:nvPr>
        </p:nvGraphicFramePr>
        <p:xfrm>
          <a:off x="838200" y="2971799"/>
          <a:ext cx="743964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数式" r:id="rId5" imgW="2831760" imgH="660240" progId="Equation.3">
                  <p:embed/>
                </p:oleObj>
              </mc:Choice>
              <mc:Fallback>
                <p:oleObj name="数式" r:id="rId5" imgW="2831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799"/>
                        <a:ext cx="743964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21459"/>
              </p:ext>
            </p:extLst>
          </p:nvPr>
        </p:nvGraphicFramePr>
        <p:xfrm>
          <a:off x="1066800" y="4648200"/>
          <a:ext cx="58435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2" name="数式" r:id="rId7" imgW="2476440" imgH="736560" progId="Equation.3">
                  <p:embed/>
                </p:oleObj>
              </mc:Choice>
              <mc:Fallback>
                <p:oleObj name="数式" r:id="rId7" imgW="2476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5843588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9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– continued  (elastic scattering)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8622"/>
              </p:ext>
            </p:extLst>
          </p:nvPr>
        </p:nvGraphicFramePr>
        <p:xfrm>
          <a:off x="403606" y="2106553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2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06" y="2106553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9296"/>
              </p:ext>
            </p:extLst>
          </p:nvPr>
        </p:nvGraphicFramePr>
        <p:xfrm>
          <a:off x="252540" y="5029200"/>
          <a:ext cx="66595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3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0" y="5029200"/>
                        <a:ext cx="66595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146"/>
              </p:ext>
            </p:extLst>
          </p:nvPr>
        </p:nvGraphicFramePr>
        <p:xfrm>
          <a:off x="685800" y="934105"/>
          <a:ext cx="485616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6" name="数式" r:id="rId3" imgW="2057400" imgH="965160" progId="Equation.3">
                  <p:embed/>
                </p:oleObj>
              </mc:Choice>
              <mc:Fallback>
                <p:oleObj name="数式" r:id="rId3" imgW="205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4105"/>
                        <a:ext cx="4856162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20342"/>
              </p:ext>
            </p:extLst>
          </p:nvPr>
        </p:nvGraphicFramePr>
        <p:xfrm>
          <a:off x="1123950" y="3140075"/>
          <a:ext cx="6338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7" name="数式" r:id="rId5" imgW="2768400" imgH="1193760" progId="Equation.3">
                  <p:embed/>
                </p:oleObj>
              </mc:Choice>
              <mc:Fallback>
                <p:oleObj name="数式" r:id="rId5" imgW="27684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40075"/>
                        <a:ext cx="6338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88545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4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suppose </a:t>
            </a:r>
            <a:r>
              <a:rPr lang="en-US" sz="2400" i="1" dirty="0" smtClean="0">
                <a:latin typeface="+mj-lt"/>
              </a:rPr>
              <a:t> 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 = 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8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9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0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40572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1" name="数式" r:id="rId9" imgW="2234880" imgH="482400" progId="Equation.3">
                  <p:embed/>
                </p:oleObj>
              </mc:Choice>
              <mc:Fallback>
                <p:oleObj name="数式" r:id="rId9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20422"/>
              </p:ext>
            </p:extLst>
          </p:nvPr>
        </p:nvGraphicFramePr>
        <p:xfrm>
          <a:off x="411480" y="629305"/>
          <a:ext cx="6505575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数式" r:id="rId3" imgW="2755800" imgH="634680" progId="Equation.3">
                  <p:embed/>
                </p:oleObj>
              </mc:Choice>
              <mc:Fallback>
                <p:oleObj name="数式" r:id="rId3" imgW="27558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" y="629305"/>
                        <a:ext cx="6505575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749868"/>
              </p:ext>
            </p:extLst>
          </p:nvPr>
        </p:nvGraphicFramePr>
        <p:xfrm>
          <a:off x="1181100" y="2184500"/>
          <a:ext cx="4305300" cy="17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1" name="Equation" r:id="rId5" imgW="3213000" imgH="1269720" progId="Equation.DSMT4">
                  <p:embed/>
                </p:oleObj>
              </mc:Choice>
              <mc:Fallback>
                <p:oleObj name="Equation" r:id="rId5" imgW="321300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2184500"/>
                        <a:ext cx="4305300" cy="17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of cross section analysis – CM versus lab frame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25872"/>
              </p:ext>
            </p:extLst>
          </p:nvPr>
        </p:nvGraphicFramePr>
        <p:xfrm>
          <a:off x="477837" y="3757612"/>
          <a:ext cx="83613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2" name="Equation" r:id="rId7" imgW="3543120" imgH="825480" progId="Equation.DSMT4">
                  <p:embed/>
                </p:oleObj>
              </mc:Choice>
              <mc:Fallback>
                <p:oleObj name="Equation" r:id="rId7" imgW="3543120" imgH="825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" y="3757612"/>
                        <a:ext cx="8361363" cy="188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485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4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35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6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3" name="TextBox 22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4" name="Arc 23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51188">
            <a:off x="2133600" y="1066800"/>
            <a:ext cx="7924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563467"/>
              </p:ext>
            </p:extLst>
          </p:nvPr>
        </p:nvGraphicFramePr>
        <p:xfrm>
          <a:off x="3200400" y="152400"/>
          <a:ext cx="5519738" cy="3043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3" imgW="4305240" imgH="2323800" progId="Equation.DSMT4">
                  <p:embed/>
                </p:oleObj>
              </mc:Choice>
              <mc:Fallback>
                <p:oleObj name="Equation" r:id="rId3" imgW="4305240" imgH="232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"/>
                        <a:ext cx="5519738" cy="30435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5153"/>
              </p:ext>
            </p:extLst>
          </p:nvPr>
        </p:nvGraphicFramePr>
        <p:xfrm>
          <a:off x="4800600" y="3171316"/>
          <a:ext cx="4034004" cy="193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7" name="Equation" r:id="rId5" imgW="4279680" imgH="2006280" progId="Equation.DSMT4">
                  <p:embed/>
                </p:oleObj>
              </mc:Choice>
              <mc:Fallback>
                <p:oleObj name="Equation" r:id="rId5" imgW="4279680" imgH="2006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171316"/>
                        <a:ext cx="4034004" cy="1934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88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28203"/>
              </p:ext>
            </p:extLst>
          </p:nvPr>
        </p:nvGraphicFramePr>
        <p:xfrm>
          <a:off x="304800" y="228600"/>
          <a:ext cx="6248400" cy="313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Equation" r:id="rId3" imgW="6184800" imgH="3035160" progId="Equation.DSMT4">
                  <p:embed/>
                </p:oleObj>
              </mc:Choice>
              <mc:Fallback>
                <p:oleObj name="Equation" r:id="rId3" imgW="618480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6248400" cy="313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170523"/>
              </p:ext>
            </p:extLst>
          </p:nvPr>
        </p:nvGraphicFramePr>
        <p:xfrm>
          <a:off x="152400" y="3505200"/>
          <a:ext cx="7548563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1" name="数式" r:id="rId5" imgW="3187440" imgH="1193760" progId="Equation.3">
                  <p:embed/>
                </p:oleObj>
              </mc:Choice>
              <mc:Fallback>
                <p:oleObj name="数式" r:id="rId5" imgW="31874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505200"/>
                        <a:ext cx="7548563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9/01/2014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842219"/>
              </p:ext>
            </p:extLst>
          </p:nvPr>
        </p:nvGraphicFramePr>
        <p:xfrm>
          <a:off x="838200" y="354053"/>
          <a:ext cx="6251734" cy="616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Equation" r:id="rId3" imgW="4698720" imgH="4800600" progId="Equation.DSMT4">
                  <p:embed/>
                </p:oleObj>
              </mc:Choice>
              <mc:Fallback>
                <p:oleObj name="Equation" r:id="rId3" imgW="4698720" imgH="480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4053"/>
                        <a:ext cx="6251734" cy="616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4563</TotalTime>
  <Words>479</Words>
  <Application>Microsoft Office PowerPoint</Application>
  <PresentationFormat>On-screen Show (4:3)</PresentationFormat>
  <Paragraphs>151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Symbol</vt:lpstr>
      <vt:lpstr>Wingdings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253</cp:revision>
  <cp:lastPrinted>2014-09-01T02:33:35Z</cp:lastPrinted>
  <dcterms:created xsi:type="dcterms:W3CDTF">2012-01-10T18:32:24Z</dcterms:created>
  <dcterms:modified xsi:type="dcterms:W3CDTF">2014-09-03T02:42:33Z</dcterms:modified>
</cp:coreProperties>
</file>