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96" r:id="rId2"/>
    <p:sldId id="354" r:id="rId3"/>
    <p:sldId id="415" r:id="rId4"/>
    <p:sldId id="416" r:id="rId5"/>
    <p:sldId id="392" r:id="rId6"/>
    <p:sldId id="393" r:id="rId7"/>
    <p:sldId id="394" r:id="rId8"/>
    <p:sldId id="395" r:id="rId9"/>
    <p:sldId id="396" r:id="rId10"/>
    <p:sldId id="399" r:id="rId11"/>
    <p:sldId id="400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433" r:id="rId26"/>
    <p:sldId id="434" r:id="rId27"/>
    <p:sldId id="435" r:id="rId28"/>
    <p:sldId id="436" r:id="rId29"/>
    <p:sldId id="437" r:id="rId30"/>
    <p:sldId id="438" r:id="rId31"/>
    <p:sldId id="439" r:id="rId32"/>
    <p:sldId id="440" r:id="rId33"/>
    <p:sldId id="441" r:id="rId34"/>
    <p:sldId id="442" r:id="rId35"/>
    <p:sldId id="443" r:id="rId36"/>
    <p:sldId id="444" r:id="rId37"/>
    <p:sldId id="445" r:id="rId38"/>
    <p:sldId id="446" r:id="rId39"/>
    <p:sldId id="447" r:id="rId40"/>
    <p:sldId id="410" r:id="rId4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69" d="100"/>
          <a:sy n="69" d="100"/>
        </p:scale>
        <p:origin x="64" y="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-129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1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66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11/05/2014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2014 --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50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5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7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60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6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6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69.png"/><Relationship Id="rId4" Type="http://schemas.openxmlformats.org/officeDocument/2006/relationships/image" Target="../media/image6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838200"/>
            <a:ext cx="81951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30: </a:t>
            </a:r>
            <a:r>
              <a:rPr lang="en-US" sz="3200" b="1" dirty="0" smtClean="0"/>
              <a:t>Chap. 9 of F&amp;W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Wave </a:t>
            </a:r>
            <a:r>
              <a:rPr lang="en-US" sz="3200" b="1" dirty="0">
                <a:solidFill>
                  <a:schemeClr val="folHlink"/>
                </a:solidFill>
              </a:rPr>
              <a:t>equation for </a:t>
            </a:r>
            <a:r>
              <a:rPr lang="en-US" sz="3200" b="1" dirty="0" smtClean="0">
                <a:solidFill>
                  <a:schemeClr val="folHlink"/>
                </a:solidFill>
              </a:rPr>
              <a:t>sound in linear approximation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Standing wave solutions</a:t>
            </a:r>
            <a:endParaRPr lang="en-US" sz="3200" b="1" dirty="0">
              <a:solidFill>
                <a:schemeClr val="folHlink"/>
              </a:solidFill>
              <a:sym typeface="Wingdings" pitchFamily="2" charset="2"/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Inhomogeneous equations</a:t>
            </a:r>
            <a:endParaRPr lang="en-US" sz="3200" b="1" dirty="0">
              <a:solidFill>
                <a:schemeClr val="folHlink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326414"/>
              </p:ext>
            </p:extLst>
          </p:nvPr>
        </p:nvGraphicFramePr>
        <p:xfrm>
          <a:off x="587756" y="304800"/>
          <a:ext cx="5432044" cy="303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68" name="Equation" r:id="rId3" imgW="3974760" imgH="2145960" progId="Equation.DSMT4">
                  <p:embed/>
                </p:oleObj>
              </mc:Choice>
              <mc:Fallback>
                <p:oleObj name="Equation" r:id="rId3" imgW="3974760" imgH="2145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756" y="304800"/>
                        <a:ext cx="5432044" cy="303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265430"/>
              </p:ext>
            </p:extLst>
          </p:nvPr>
        </p:nvGraphicFramePr>
        <p:xfrm>
          <a:off x="490537" y="3565525"/>
          <a:ext cx="6748463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69" name="数式" r:id="rId5" imgW="2743200" imgH="1180800" progId="Equation.3">
                  <p:embed/>
                </p:oleObj>
              </mc:Choice>
              <mc:Fallback>
                <p:oleObj name="数式" r:id="rId5" imgW="274320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" y="3565525"/>
                        <a:ext cx="6748463" cy="279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578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889457"/>
              </p:ext>
            </p:extLst>
          </p:nvPr>
        </p:nvGraphicFramePr>
        <p:xfrm>
          <a:off x="742388" y="533400"/>
          <a:ext cx="6877612" cy="452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73" name="Equation" r:id="rId3" imgW="4775040" imgH="3263760" progId="Equation.DSMT4">
                  <p:embed/>
                </p:oleObj>
              </mc:Choice>
              <mc:Fallback>
                <p:oleObj name="Equation" r:id="rId3" imgW="4775040" imgH="326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388" y="533400"/>
                        <a:ext cx="6877612" cy="452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75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Time harmonic standing waves in a pipe</a:t>
            </a:r>
          </a:p>
        </p:txBody>
      </p:sp>
      <p:sp>
        <p:nvSpPr>
          <p:cNvPr id="6" name="Can 5"/>
          <p:cNvSpPr/>
          <p:nvPr/>
        </p:nvSpPr>
        <p:spPr>
          <a:xfrm>
            <a:off x="1447800" y="1524000"/>
            <a:ext cx="914400" cy="3124200"/>
          </a:xfrm>
          <a:prstGeom prst="can">
            <a:avLst>
              <a:gd name="adj" fmla="val 43182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914400" y="1752600"/>
            <a:ext cx="457200" cy="2743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2971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1752600"/>
            <a:ext cx="30480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81200" y="1447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a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753404"/>
              </p:ext>
            </p:extLst>
          </p:nvPr>
        </p:nvGraphicFramePr>
        <p:xfrm>
          <a:off x="3124200" y="1447800"/>
          <a:ext cx="3505200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66" name="数式" r:id="rId3" imgW="1104840" imgH="419040" progId="Equation.3">
                  <p:embed/>
                </p:oleObj>
              </mc:Choice>
              <mc:Fallback>
                <p:oleObj name="数式" r:id="rId3" imgW="11048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447800"/>
                        <a:ext cx="3505200" cy="12795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316324"/>
              </p:ext>
            </p:extLst>
          </p:nvPr>
        </p:nvGraphicFramePr>
        <p:xfrm>
          <a:off x="3200400" y="3581400"/>
          <a:ext cx="5684838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67" name="数式" r:id="rId5" imgW="2311200" imgH="850680" progId="Equation.3">
                  <p:embed/>
                </p:oleObj>
              </mc:Choice>
              <mc:Fallback>
                <p:oleObj name="数式" r:id="rId5" imgW="2311200" imgH="850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81400"/>
                        <a:ext cx="5684838" cy="201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301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845872"/>
              </p:ext>
            </p:extLst>
          </p:nvPr>
        </p:nvGraphicFramePr>
        <p:xfrm>
          <a:off x="152400" y="1955083"/>
          <a:ext cx="8891116" cy="3683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90" name="数式" r:id="rId3" imgW="3327120" imgH="1396800" progId="Equation.3">
                  <p:embed/>
                </p:oleObj>
              </mc:Choice>
              <mc:Fallback>
                <p:oleObj name="数式" r:id="rId3" imgW="332712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55083"/>
                        <a:ext cx="8891116" cy="3683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773880"/>
              </p:ext>
            </p:extLst>
          </p:nvPr>
        </p:nvGraphicFramePr>
        <p:xfrm>
          <a:off x="609600" y="304800"/>
          <a:ext cx="7697788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91" name="数式" r:id="rId5" imgW="2425680" imgH="419040" progId="Equation.3">
                  <p:embed/>
                </p:oleObj>
              </mc:Choice>
              <mc:Fallback>
                <p:oleObj name="数式" r:id="rId5" imgW="2425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"/>
                        <a:ext cx="7697788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32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638199"/>
              </p:ext>
            </p:extLst>
          </p:nvPr>
        </p:nvGraphicFramePr>
        <p:xfrm>
          <a:off x="0" y="228600"/>
          <a:ext cx="8916988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20" name="数式" r:id="rId3" imgW="2882880" imgH="482400" progId="Equation.3">
                  <p:embed/>
                </p:oleObj>
              </mc:Choice>
              <mc:Fallback>
                <p:oleObj name="数式" r:id="rId3" imgW="2882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"/>
                        <a:ext cx="8916988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513984"/>
              </p:ext>
            </p:extLst>
          </p:nvPr>
        </p:nvGraphicFramePr>
        <p:xfrm>
          <a:off x="304800" y="1905000"/>
          <a:ext cx="6205538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21" name="数式" r:id="rId5" imgW="2006280" imgH="228600" progId="Equation.3">
                  <p:embed/>
                </p:oleObj>
              </mc:Choice>
              <mc:Fallback>
                <p:oleObj name="数式" r:id="rId5" imgW="2006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6205538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854514"/>
              </p:ext>
            </p:extLst>
          </p:nvPr>
        </p:nvGraphicFramePr>
        <p:xfrm>
          <a:off x="93663" y="2819400"/>
          <a:ext cx="91122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22" name="数式" r:id="rId7" imgW="2946240" imgH="228600" progId="Equation.3">
                  <p:embed/>
                </p:oleObj>
              </mc:Choice>
              <mc:Fallback>
                <p:oleObj name="数式" r:id="rId7" imgW="2946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2819400"/>
                        <a:ext cx="911225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608412"/>
              </p:ext>
            </p:extLst>
          </p:nvPr>
        </p:nvGraphicFramePr>
        <p:xfrm>
          <a:off x="119063" y="3570288"/>
          <a:ext cx="808990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23" name="数式" r:id="rId9" imgW="2616120" imgH="228600" progId="Equation.3">
                  <p:embed/>
                </p:oleObj>
              </mc:Choice>
              <mc:Fallback>
                <p:oleObj name="数式" r:id="rId9" imgW="2616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3570288"/>
                        <a:ext cx="8089900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760773"/>
              </p:ext>
            </p:extLst>
          </p:nvPr>
        </p:nvGraphicFramePr>
        <p:xfrm>
          <a:off x="304800" y="4495800"/>
          <a:ext cx="707072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24" name="数式" r:id="rId11" imgW="2286000" imgH="482400" progId="Equation.3">
                  <p:embed/>
                </p:oleObj>
              </mc:Choice>
              <mc:Fallback>
                <p:oleObj name="数式" r:id="rId11" imgW="2286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95800"/>
                        <a:ext cx="7070725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9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307744"/>
              </p:ext>
            </p:extLst>
          </p:nvPr>
        </p:nvGraphicFramePr>
        <p:xfrm>
          <a:off x="152400" y="2133600"/>
          <a:ext cx="8848899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38" name="数式" r:id="rId3" imgW="3454200" imgH="1600200" progId="Equation.3">
                  <p:embed/>
                </p:oleObj>
              </mc:Choice>
              <mc:Fallback>
                <p:oleObj name="数式" r:id="rId3" imgW="345420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133600"/>
                        <a:ext cx="8848899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820562"/>
              </p:ext>
            </p:extLst>
          </p:nvPr>
        </p:nvGraphicFramePr>
        <p:xfrm>
          <a:off x="228600" y="304800"/>
          <a:ext cx="707072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39" name="数式" r:id="rId5" imgW="2286000" imgH="482400" progId="Equation.3">
                  <p:embed/>
                </p:oleObj>
              </mc:Choice>
              <mc:Fallback>
                <p:oleObj name="数式" r:id="rId5" imgW="2286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4800"/>
                        <a:ext cx="7070725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56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320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6400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781872"/>
              </p:ext>
            </p:extLst>
          </p:nvPr>
        </p:nvGraphicFramePr>
        <p:xfrm>
          <a:off x="228600" y="228600"/>
          <a:ext cx="416401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60" name="数式" r:id="rId4" imgW="1625400" imgH="228600" progId="Equation.3">
                  <p:embed/>
                </p:oleObj>
              </mc:Choice>
              <mc:Fallback>
                <p:oleObj name="数式" r:id="rId4" imgW="162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4164012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1371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m=0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1930707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m=1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241453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m=2</a:t>
            </a:r>
          </a:p>
        </p:txBody>
      </p:sp>
    </p:spTree>
    <p:extLst>
      <p:ext uri="{BB962C8B-B14F-4D97-AF65-F5344CB8AC3E}">
        <p14:creationId xmlns:p14="http://schemas.microsoft.com/office/powerpoint/2010/main" val="3792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4800" y="995065"/>
            <a:ext cx="6076950" cy="3810000"/>
            <a:chOff x="914400" y="1752600"/>
            <a:chExt cx="6076950" cy="3810000"/>
          </a:xfrm>
        </p:grpSpPr>
        <p:pic>
          <p:nvPicPr>
            <p:cNvPr id="32153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752600"/>
              <a:ext cx="6076950" cy="381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524000" y="3729335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+mj-lt"/>
                </a:rPr>
                <a:t>m=0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52600" y="17526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+mj-lt"/>
                </a:rPr>
                <a:t>m=1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14600" y="24384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+mj-lt"/>
                </a:rPr>
                <a:t>m=2</a:t>
              </a: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087305"/>
              </p:ext>
            </p:extLst>
          </p:nvPr>
        </p:nvGraphicFramePr>
        <p:xfrm>
          <a:off x="304800" y="152400"/>
          <a:ext cx="605155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84" name="数式" r:id="rId4" imgW="2361960" imgH="393480" progId="Equation.3">
                  <p:embed/>
                </p:oleObj>
              </mc:Choice>
              <mc:Fallback>
                <p:oleObj name="数式" r:id="rId4" imgW="2361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"/>
                        <a:ext cx="6051550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53340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Zeros of derivatives:  m=0:  0.00000, 3.83171, 7.01559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                      m=1:  1.84118, 5.33144, 8.53632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                      m=2:  3.05424, 6.70613, 9.96947</a:t>
            </a:r>
          </a:p>
        </p:txBody>
      </p:sp>
    </p:spTree>
    <p:extLst>
      <p:ext uri="{BB962C8B-B14F-4D97-AF65-F5344CB8AC3E}">
        <p14:creationId xmlns:p14="http://schemas.microsoft.com/office/powerpoint/2010/main" val="26882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Boundary condition for z=0, z=L: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460655"/>
              </p:ext>
            </p:extLst>
          </p:nvPr>
        </p:nvGraphicFramePr>
        <p:xfrm>
          <a:off x="381001" y="1066800"/>
          <a:ext cx="5867399" cy="242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10" name="数式" r:id="rId3" imgW="2514600" imgH="1054080" progId="Equation.3">
                  <p:embed/>
                </p:oleObj>
              </mc:Choice>
              <mc:Fallback>
                <p:oleObj name="数式" r:id="rId3" imgW="2514600" imgH="1054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66800"/>
                        <a:ext cx="5867399" cy="242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624642"/>
              </p:ext>
            </p:extLst>
          </p:nvPr>
        </p:nvGraphicFramePr>
        <p:xfrm>
          <a:off x="501650" y="3657600"/>
          <a:ext cx="5321300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11" name="数式" r:id="rId5" imgW="2108160" imgH="1155600" progId="Equation.3">
                  <p:embed/>
                </p:oleObj>
              </mc:Choice>
              <mc:Fallback>
                <p:oleObj name="数式" r:id="rId5" imgW="2108160" imgH="11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3657600"/>
                        <a:ext cx="5321300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333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638284"/>
              </p:ext>
            </p:extLst>
          </p:nvPr>
        </p:nvGraphicFramePr>
        <p:xfrm>
          <a:off x="911225" y="990600"/>
          <a:ext cx="785495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32" name="数式" r:id="rId3" imgW="3111480" imgH="1028520" progId="Equation.3">
                  <p:embed/>
                </p:oleObj>
              </mc:Choice>
              <mc:Fallback>
                <p:oleObj name="数式" r:id="rId3" imgW="3111480" imgH="1028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990600"/>
                        <a:ext cx="7854950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8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28600" y="42672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304" t="19250" r="5065" b="2448"/>
          <a:stretch/>
        </p:blipFill>
        <p:spPr>
          <a:xfrm>
            <a:off x="838200" y="283210"/>
            <a:ext cx="7924800" cy="588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404780"/>
              </p:ext>
            </p:extLst>
          </p:nvPr>
        </p:nvGraphicFramePr>
        <p:xfrm>
          <a:off x="1036637" y="1295400"/>
          <a:ext cx="6964363" cy="242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58" name="数式" r:id="rId3" imgW="2984400" imgH="1054080" progId="Equation.3">
                  <p:embed/>
                </p:oleObj>
              </mc:Choice>
              <mc:Fallback>
                <p:oleObj name="数式" r:id="rId3" imgW="2984400" imgH="1054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7" y="1295400"/>
                        <a:ext cx="6964363" cy="242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Alternate boundary condition for z=0, z=L: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599542"/>
              </p:ext>
            </p:extLst>
          </p:nvPr>
        </p:nvGraphicFramePr>
        <p:xfrm>
          <a:off x="1219200" y="4267200"/>
          <a:ext cx="4616450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59" name="数式" r:id="rId5" imgW="1828800" imgH="507960" progId="Equation.3">
                  <p:embed/>
                </p:oleObj>
              </mc:Choice>
              <mc:Fallback>
                <p:oleObj name="数式" r:id="rId5" imgW="18288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267200"/>
                        <a:ext cx="4616450" cy="126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38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253166"/>
              </p:ext>
            </p:extLst>
          </p:nvPr>
        </p:nvGraphicFramePr>
        <p:xfrm>
          <a:off x="2503488" y="838200"/>
          <a:ext cx="3910012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82" name="数式" r:id="rId3" imgW="1231560" imgH="419040" progId="Equation.3">
                  <p:embed/>
                </p:oleObj>
              </mc:Choice>
              <mc:Fallback>
                <p:oleObj name="数式" r:id="rId3" imgW="1231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838200"/>
                        <a:ext cx="3910012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Other solutions to wave equation: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757921"/>
              </p:ext>
            </p:extLst>
          </p:nvPr>
        </p:nvGraphicFramePr>
        <p:xfrm>
          <a:off x="522287" y="2478087"/>
          <a:ext cx="7859713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83" name="数式" r:id="rId5" imgW="2476440" imgH="685800" progId="Equation.3">
                  <p:embed/>
                </p:oleObj>
              </mc:Choice>
              <mc:Fallback>
                <p:oleObj name="数式" r:id="rId5" imgW="24764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" y="2478087"/>
                        <a:ext cx="7859713" cy="209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47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349103"/>
              </p:ext>
            </p:extLst>
          </p:nvPr>
        </p:nvGraphicFramePr>
        <p:xfrm>
          <a:off x="76200" y="1015999"/>
          <a:ext cx="8865458" cy="4775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04" name="数式" r:id="rId3" imgW="2971800" imgH="1663560" progId="Equation.3">
                  <p:embed/>
                </p:oleObj>
              </mc:Choice>
              <mc:Fallback>
                <p:oleObj name="数式" r:id="rId3" imgW="2971800" imgH="1663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015999"/>
                        <a:ext cx="8865458" cy="4775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Wave equation with source:</a:t>
            </a:r>
          </a:p>
        </p:txBody>
      </p:sp>
    </p:spTree>
    <p:extLst>
      <p:ext uri="{BB962C8B-B14F-4D97-AF65-F5344CB8AC3E}">
        <p14:creationId xmlns:p14="http://schemas.microsoft.com/office/powerpoint/2010/main" val="79969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203781"/>
              </p:ext>
            </p:extLst>
          </p:nvPr>
        </p:nvGraphicFramePr>
        <p:xfrm>
          <a:off x="951706" y="1143000"/>
          <a:ext cx="6478588" cy="277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28" name="数式" r:id="rId3" imgW="2171520" imgH="965160" progId="Equation.3">
                  <p:embed/>
                </p:oleObj>
              </mc:Choice>
              <mc:Fallback>
                <p:oleObj name="数式" r:id="rId3" imgW="217152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706" y="1143000"/>
                        <a:ext cx="6478588" cy="277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Wave equation with source -- continued:</a:t>
            </a:r>
          </a:p>
        </p:txBody>
      </p:sp>
    </p:spTree>
    <p:extLst>
      <p:ext uri="{BB962C8B-B14F-4D97-AF65-F5344CB8AC3E}">
        <p14:creationId xmlns:p14="http://schemas.microsoft.com/office/powerpoint/2010/main" val="8102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62" y="302567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Derivation of Green’s function for wave equation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202482"/>
              </p:ext>
            </p:extLst>
          </p:nvPr>
        </p:nvGraphicFramePr>
        <p:xfrm>
          <a:off x="381000" y="1524000"/>
          <a:ext cx="7924800" cy="311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52" name="数式" r:id="rId3" imgW="2971800" imgH="1180800" progId="Equation.3">
                  <p:embed/>
                </p:oleObj>
              </mc:Choice>
              <mc:Fallback>
                <p:oleObj name="数式" r:id="rId3" imgW="297180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7924800" cy="311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39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62" y="302567"/>
            <a:ext cx="849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Derivation of Green’s function for wave equation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932061"/>
              </p:ext>
            </p:extLst>
          </p:nvPr>
        </p:nvGraphicFramePr>
        <p:xfrm>
          <a:off x="534987" y="1277937"/>
          <a:ext cx="8228013" cy="443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76" name="数式" r:id="rId3" imgW="3022560" imgH="1650960" progId="Equation.3">
                  <p:embed/>
                </p:oleObj>
              </mc:Choice>
              <mc:Fallback>
                <p:oleObj name="数式" r:id="rId3" imgW="3022560" imgH="1650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7" y="1277937"/>
                        <a:ext cx="8228013" cy="443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05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62" y="302567"/>
            <a:ext cx="849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Derivation of Green’s function for wave equation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206186"/>
              </p:ext>
            </p:extLst>
          </p:nvPr>
        </p:nvGraphicFramePr>
        <p:xfrm>
          <a:off x="179388" y="1274763"/>
          <a:ext cx="8850312" cy="443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00" name="数式" r:id="rId3" imgW="3251160" imgH="1650960" progId="Equation.3">
                  <p:embed/>
                </p:oleObj>
              </mc:Choice>
              <mc:Fallback>
                <p:oleObj name="数式" r:id="rId3" imgW="3251160" imgH="1650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274763"/>
                        <a:ext cx="8850312" cy="443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23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62" y="302567"/>
            <a:ext cx="849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Derivation of Green’s function for wave equation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160840"/>
              </p:ext>
            </p:extLst>
          </p:nvPr>
        </p:nvGraphicFramePr>
        <p:xfrm>
          <a:off x="192088" y="1538287"/>
          <a:ext cx="8848725" cy="471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24" name="数式" r:id="rId3" imgW="3251160" imgH="1752480" progId="Equation.3">
                  <p:embed/>
                </p:oleObj>
              </mc:Choice>
              <mc:Fallback>
                <p:oleObj name="数式" r:id="rId3" imgW="3251160" imgH="1752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1538287"/>
                        <a:ext cx="8848725" cy="471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09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62" y="302567"/>
            <a:ext cx="8491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Derivation of Green’s function for wave equation – continued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need to find </a:t>
            </a:r>
            <a:r>
              <a:rPr lang="en-US" sz="2400" i="1" dirty="0" smtClean="0">
                <a:latin typeface="+mj-lt"/>
              </a:rPr>
              <a:t>A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i="1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609918"/>
              </p:ext>
            </p:extLst>
          </p:nvPr>
        </p:nvGraphicFramePr>
        <p:xfrm>
          <a:off x="519113" y="1133475"/>
          <a:ext cx="6188075" cy="232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0" name="数式" r:id="rId3" imgW="2273040" imgH="863280" progId="Equation.3">
                  <p:embed/>
                </p:oleObj>
              </mc:Choice>
              <mc:Fallback>
                <p:oleObj name="数式" r:id="rId3" imgW="227304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1133475"/>
                        <a:ext cx="6188075" cy="232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405576"/>
              </p:ext>
            </p:extLst>
          </p:nvPr>
        </p:nvGraphicFramePr>
        <p:xfrm>
          <a:off x="1828800" y="4267200"/>
          <a:ext cx="280035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1" name="数式" r:id="rId5" imgW="1028520" imgH="419040" progId="Equation.3">
                  <p:embed/>
                </p:oleObj>
              </mc:Choice>
              <mc:Fallback>
                <p:oleObj name="数式" r:id="rId5" imgW="1028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267200"/>
                        <a:ext cx="2800350" cy="11255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2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62" y="302567"/>
            <a:ext cx="849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Derivation of Green’s function for wave equation –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857685"/>
              </p:ext>
            </p:extLst>
          </p:nvPr>
        </p:nvGraphicFramePr>
        <p:xfrm>
          <a:off x="424070" y="1298575"/>
          <a:ext cx="8338930" cy="456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72" name="数式" r:id="rId3" imgW="2654280" imgH="1473120" progId="Equation.3">
                  <p:embed/>
                </p:oleObj>
              </mc:Choice>
              <mc:Fallback>
                <p:oleObj name="数式" r:id="rId3" imgW="2654280" imgH="1473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70" y="1298575"/>
                        <a:ext cx="8338930" cy="456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11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3900" y="6248400"/>
            <a:ext cx="2133600" cy="365125"/>
          </a:xfrm>
        </p:spPr>
        <p:txBody>
          <a:bodyPr/>
          <a:lstStyle/>
          <a:p>
            <a:r>
              <a:rPr lang="en-US" smtClean="0"/>
              <a:t>11/05/2014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989" t="19250" r="3313" b="3748"/>
          <a:stretch/>
        </p:blipFill>
        <p:spPr>
          <a:xfrm>
            <a:off x="381000" y="152400"/>
            <a:ext cx="8305800" cy="5791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43600" y="1752600"/>
            <a:ext cx="2667000" cy="2514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07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62" y="302567"/>
            <a:ext cx="849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Derivation of Green’s function for wave equation –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603361"/>
              </p:ext>
            </p:extLst>
          </p:nvPr>
        </p:nvGraphicFramePr>
        <p:xfrm>
          <a:off x="192088" y="922338"/>
          <a:ext cx="8777287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96" name="数式" r:id="rId3" imgW="2793960" imgH="1726920" progId="Equation.3">
                  <p:embed/>
                </p:oleObj>
              </mc:Choice>
              <mc:Fallback>
                <p:oleObj name="数式" r:id="rId3" imgW="279396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922338"/>
                        <a:ext cx="8777287" cy="535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62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time harmonic forcing term we can use the corresponding Green’s function: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712147"/>
              </p:ext>
            </p:extLst>
          </p:nvPr>
        </p:nvGraphicFramePr>
        <p:xfrm>
          <a:off x="1265238" y="1362075"/>
          <a:ext cx="4079875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20" name="数式" r:id="rId3" imgW="1498320" imgH="482400" progId="Equation.3">
                  <p:embed/>
                </p:oleObj>
              </mc:Choice>
              <mc:Fallback>
                <p:oleObj name="数式" r:id="rId3" imgW="14983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238" y="1362075"/>
                        <a:ext cx="4079875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33528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fact, this Green’s function is appropriate for boundary conditions at infinity.    For surface boundary conditions where we know the boundary values or their gradients, the Green’s function must be modified.</a:t>
            </a:r>
          </a:p>
        </p:txBody>
      </p:sp>
    </p:spTree>
    <p:extLst>
      <p:ext uri="{BB962C8B-B14F-4D97-AF65-F5344CB8AC3E}">
        <p14:creationId xmlns:p14="http://schemas.microsoft.com/office/powerpoint/2010/main" val="12031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50931"/>
              </p:ext>
            </p:extLst>
          </p:nvPr>
        </p:nvGraphicFramePr>
        <p:xfrm>
          <a:off x="71438" y="609600"/>
          <a:ext cx="8885237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48" name="数式" r:id="rId3" imgW="3263760" imgH="825480" progId="Equation.3">
                  <p:embed/>
                </p:oleObj>
              </mc:Choice>
              <mc:Fallback>
                <p:oleObj name="数式" r:id="rId3" imgW="326376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609600"/>
                        <a:ext cx="8885237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885426"/>
              </p:ext>
            </p:extLst>
          </p:nvPr>
        </p:nvGraphicFramePr>
        <p:xfrm>
          <a:off x="609600" y="2819400"/>
          <a:ext cx="5419725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49" name="数式" r:id="rId5" imgW="2031840" imgH="507960" progId="Equation.3">
                  <p:embed/>
                </p:oleObj>
              </mc:Choice>
              <mc:Fallback>
                <p:oleObj name="数式" r:id="rId5" imgW="20318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819400"/>
                        <a:ext cx="5419725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17729"/>
              </p:ext>
            </p:extLst>
          </p:nvPr>
        </p:nvGraphicFramePr>
        <p:xfrm>
          <a:off x="996950" y="4292692"/>
          <a:ext cx="7461250" cy="2260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50" name="数式" r:id="rId7" imgW="3390840" imgH="1041120" progId="Equation.3">
                  <p:embed/>
                </p:oleObj>
              </mc:Choice>
              <mc:Fallback>
                <p:oleObj name="数式" r:id="rId7" imgW="339084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4292692"/>
                        <a:ext cx="7461250" cy="22605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927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78813"/>
              </p:ext>
            </p:extLst>
          </p:nvPr>
        </p:nvGraphicFramePr>
        <p:xfrm>
          <a:off x="346075" y="1268413"/>
          <a:ext cx="7683500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68" name="数式" r:id="rId3" imgW="3492360" imgH="787320" progId="Equation.3">
                  <p:embed/>
                </p:oleObj>
              </mc:Choice>
              <mc:Fallback>
                <p:oleObj name="数式" r:id="rId3" imgW="34923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1268413"/>
                        <a:ext cx="7683500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52369"/>
              </p:ext>
            </p:extLst>
          </p:nvPr>
        </p:nvGraphicFramePr>
        <p:xfrm>
          <a:off x="914400" y="698973"/>
          <a:ext cx="4132263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094" name="数式" r:id="rId3" imgW="1549080" imgH="419040" progId="Equation.3">
                  <p:embed/>
                </p:oleObj>
              </mc:Choice>
              <mc:Fallback>
                <p:oleObj name="数式" r:id="rId3" imgW="1549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98973"/>
                        <a:ext cx="4132263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28599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Wave equation with source: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80525"/>
              </p:ext>
            </p:extLst>
          </p:nvPr>
        </p:nvGraphicFramePr>
        <p:xfrm>
          <a:off x="304800" y="1828800"/>
          <a:ext cx="7967663" cy="1472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095" name="数式" r:id="rId5" imgW="3530520" imgH="660240" progId="Equation.3">
                  <p:embed/>
                </p:oleObj>
              </mc:Choice>
              <mc:Fallback>
                <p:oleObj name="数式" r:id="rId5" imgW="35305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7967663" cy="14723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ube 7"/>
          <p:cNvSpPr/>
          <p:nvPr/>
        </p:nvSpPr>
        <p:spPr>
          <a:xfrm>
            <a:off x="304800" y="4876800"/>
            <a:ext cx="8382000" cy="1219200"/>
          </a:xfrm>
          <a:prstGeom prst="cube">
            <a:avLst>
              <a:gd name="adj" fmla="val 7906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3810000" y="5257800"/>
            <a:ext cx="1219200" cy="457200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419600" y="3733800"/>
            <a:ext cx="0" cy="1676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69526" y="5410200"/>
            <a:ext cx="1447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4876800"/>
            <a:ext cx="10668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48200" y="3886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z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34792" y="487010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91200" y="51009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9969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79954"/>
              </p:ext>
            </p:extLst>
          </p:nvPr>
        </p:nvGraphicFramePr>
        <p:xfrm>
          <a:off x="358775" y="990600"/>
          <a:ext cx="7880350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20" name="数式" r:id="rId3" imgW="3581280" imgH="787320" progId="Equation.3">
                  <p:embed/>
                </p:oleObj>
              </mc:Choice>
              <mc:Fallback>
                <p:oleObj name="数式" r:id="rId3" imgW="35812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990600"/>
                        <a:ext cx="7880350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970002"/>
              </p:ext>
            </p:extLst>
          </p:nvPr>
        </p:nvGraphicFramePr>
        <p:xfrm>
          <a:off x="304800" y="4799013"/>
          <a:ext cx="8610600" cy="160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21" name="数式" r:id="rId5" imgW="3898800" imgH="711000" progId="Equation.3">
                  <p:embed/>
                </p:oleObj>
              </mc:Choice>
              <mc:Fallback>
                <p:oleObj name="数式" r:id="rId5" imgW="38988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799013"/>
                        <a:ext cx="8610600" cy="160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228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Treatment of boundary values for time-harmonic force: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565103"/>
              </p:ext>
            </p:extLst>
          </p:nvPr>
        </p:nvGraphicFramePr>
        <p:xfrm>
          <a:off x="228600" y="2743200"/>
          <a:ext cx="6049962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22" name="数式" r:id="rId7" imgW="2222280" imgH="711000" progId="Equation.3">
                  <p:embed/>
                </p:oleObj>
              </mc:Choice>
              <mc:Fallback>
                <p:oleObj name="数式" r:id="rId7" imgW="22222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743200"/>
                        <a:ext cx="6049962" cy="191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061056"/>
              </p:ext>
            </p:extLst>
          </p:nvPr>
        </p:nvGraphicFramePr>
        <p:xfrm>
          <a:off x="663575" y="381000"/>
          <a:ext cx="5897563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42" name="数式" r:id="rId3" imgW="2679480" imgH="469800" progId="Equation.3">
                  <p:embed/>
                </p:oleObj>
              </mc:Choice>
              <mc:Fallback>
                <p:oleObj name="数式" r:id="rId3" imgW="2679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381000"/>
                        <a:ext cx="5897563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971286"/>
              </p:ext>
            </p:extLst>
          </p:nvPr>
        </p:nvGraphicFramePr>
        <p:xfrm>
          <a:off x="561975" y="2892425"/>
          <a:ext cx="8245475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43" name="数式" r:id="rId5" imgW="3733560" imgH="1015920" progId="Equation.3">
                  <p:embed/>
                </p:oleObj>
              </mc:Choice>
              <mc:Fallback>
                <p:oleObj name="数式" r:id="rId5" imgW="373356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2892425"/>
                        <a:ext cx="8245475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166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301605"/>
              </p:ext>
            </p:extLst>
          </p:nvPr>
        </p:nvGraphicFramePr>
        <p:xfrm>
          <a:off x="609600" y="457200"/>
          <a:ext cx="5897563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68" name="数式" r:id="rId3" imgW="2679480" imgH="990360" progId="Equation.3">
                  <p:embed/>
                </p:oleObj>
              </mc:Choice>
              <mc:Fallback>
                <p:oleObj name="数式" r:id="rId3" imgW="267948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"/>
                        <a:ext cx="5897563" cy="217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683377"/>
              </p:ext>
            </p:extLst>
          </p:nvPr>
        </p:nvGraphicFramePr>
        <p:xfrm>
          <a:off x="773113" y="3917950"/>
          <a:ext cx="5664200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69" name="数式" r:id="rId5" imgW="2565360" imgH="965160" progId="Equation.3">
                  <p:embed/>
                </p:oleObj>
              </mc:Choice>
              <mc:Fallback>
                <p:oleObj name="数式" r:id="rId5" imgW="256536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3917950"/>
                        <a:ext cx="5664200" cy="217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587500"/>
              </p:ext>
            </p:extLst>
          </p:nvPr>
        </p:nvGraphicFramePr>
        <p:xfrm>
          <a:off x="762000" y="2819400"/>
          <a:ext cx="450056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0" name="数式" r:id="rId7" imgW="2044440" imgH="431640" progId="Equation.3">
                  <p:embed/>
                </p:oleObj>
              </mc:Choice>
              <mc:Fallback>
                <p:oleObj name="数式" r:id="rId7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19400"/>
                        <a:ext cx="4500563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53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973344"/>
              </p:ext>
            </p:extLst>
          </p:nvPr>
        </p:nvGraphicFramePr>
        <p:xfrm>
          <a:off x="762000" y="685800"/>
          <a:ext cx="5870575" cy="3181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90" name="数式" r:id="rId3" imgW="2666880" imgH="1447560" progId="Equation.3">
                  <p:embed/>
                </p:oleObj>
              </mc:Choice>
              <mc:Fallback>
                <p:oleObj name="数式" r:id="rId3" imgW="2666880" imgH="1447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85800"/>
                        <a:ext cx="5870575" cy="3181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976557"/>
              </p:ext>
            </p:extLst>
          </p:nvPr>
        </p:nvGraphicFramePr>
        <p:xfrm>
          <a:off x="914400" y="4038600"/>
          <a:ext cx="49498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91" name="数式" r:id="rId5" imgW="2247840" imgH="901440" progId="Equation.3">
                  <p:embed/>
                </p:oleObj>
              </mc:Choice>
              <mc:Fallback>
                <p:oleObj name="数式" r:id="rId5" imgW="224784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038600"/>
                        <a:ext cx="4949825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140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844599"/>
              </p:ext>
            </p:extLst>
          </p:nvPr>
        </p:nvGraphicFramePr>
        <p:xfrm>
          <a:off x="896937" y="600075"/>
          <a:ext cx="7104063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12" name="数式" r:id="rId3" imgW="3225600" imgH="1460160" progId="Equation.3">
                  <p:embed/>
                </p:oleObj>
              </mc:Choice>
              <mc:Fallback>
                <p:oleObj name="数式" r:id="rId3" imgW="3225600" imgH="1460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7" y="600075"/>
                        <a:ext cx="7104063" cy="320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692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875" t="20989" r="31997" b="12868"/>
          <a:stretch/>
        </p:blipFill>
        <p:spPr>
          <a:xfrm>
            <a:off x="1524000" y="685800"/>
            <a:ext cx="660349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371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40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04800" y="3733800"/>
            <a:ext cx="8382000" cy="2362200"/>
            <a:chOff x="304800" y="3733800"/>
            <a:chExt cx="8382000" cy="2362200"/>
          </a:xfrm>
        </p:grpSpPr>
        <p:sp>
          <p:nvSpPr>
            <p:cNvPr id="5" name="Cube 4"/>
            <p:cNvSpPr/>
            <p:nvPr/>
          </p:nvSpPr>
          <p:spPr>
            <a:xfrm>
              <a:off x="304800" y="4876800"/>
              <a:ext cx="8382000" cy="1219200"/>
            </a:xfrm>
            <a:prstGeom prst="cube">
              <a:avLst>
                <a:gd name="adj" fmla="val 79066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n 5"/>
            <p:cNvSpPr/>
            <p:nvPr/>
          </p:nvSpPr>
          <p:spPr>
            <a:xfrm>
              <a:off x="3810000" y="5257800"/>
              <a:ext cx="1219200" cy="457200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4419600" y="3733800"/>
              <a:ext cx="0" cy="1676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369526" y="5410200"/>
              <a:ext cx="1447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419600" y="4876800"/>
              <a:ext cx="1066800" cy="533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648200" y="38862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z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34792" y="4870102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91200" y="5100935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x</a:t>
              </a:r>
            </a:p>
          </p:txBody>
        </p:sp>
      </p:grpSp>
      <p:cxnSp>
        <p:nvCxnSpPr>
          <p:cNvPr id="15" name="Straight Arrow Connector 14"/>
          <p:cNvCxnSpPr>
            <a:stCxn id="6" idx="0"/>
          </p:cNvCxnSpPr>
          <p:nvPr/>
        </p:nvCxnSpPr>
        <p:spPr>
          <a:xfrm flipV="1">
            <a:off x="4419600" y="2514600"/>
            <a:ext cx="1676400" cy="297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4114800" y="4953000"/>
            <a:ext cx="533400" cy="304800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19600" y="45720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ymbol" pitchFamily="18" charset="2"/>
              </a:rPr>
              <a:t>q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511334"/>
              </p:ext>
            </p:extLst>
          </p:nvPr>
        </p:nvGraphicFramePr>
        <p:xfrm>
          <a:off x="25400" y="381000"/>
          <a:ext cx="6237288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99" name="数式" r:id="rId3" imgW="2831760" imgH="685800" progId="Equation.3">
                  <p:embed/>
                </p:oleObj>
              </mc:Choice>
              <mc:Fallback>
                <p:oleObj name="数式" r:id="rId3" imgW="283176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381000"/>
                        <a:ext cx="6237288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35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752600"/>
            <a:ext cx="28670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67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175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Application of fluid equations to the case of air in equilibrium plus small perturbation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062666"/>
              </p:ext>
            </p:extLst>
          </p:nvPr>
        </p:nvGraphicFramePr>
        <p:xfrm>
          <a:off x="838200" y="1371600"/>
          <a:ext cx="6030913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1" name="数式" r:id="rId3" imgW="2450880" imgH="1054080" progId="Equation.3">
                  <p:embed/>
                </p:oleObj>
              </mc:Choice>
              <mc:Fallback>
                <p:oleObj name="数式" r:id="rId3" imgW="2450880" imgH="1054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71600"/>
                        <a:ext cx="6030913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201156"/>
              </p:ext>
            </p:extLst>
          </p:nvPr>
        </p:nvGraphicFramePr>
        <p:xfrm>
          <a:off x="1073150" y="3759200"/>
          <a:ext cx="2660650" cy="27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2" name="数式" r:id="rId5" imgW="1143000" imgH="1143000" progId="Equation.3">
                  <p:embed/>
                </p:oleObj>
              </mc:Choice>
              <mc:Fallback>
                <p:oleObj name="数式" r:id="rId5" imgW="1143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3759200"/>
                        <a:ext cx="2660650" cy="270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19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044517"/>
              </p:ext>
            </p:extLst>
          </p:nvPr>
        </p:nvGraphicFramePr>
        <p:xfrm>
          <a:off x="152400" y="304800"/>
          <a:ext cx="8875713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22" name="数式" r:id="rId3" imgW="3606480" imgH="1054080" progId="Equation.3">
                  <p:embed/>
                </p:oleObj>
              </mc:Choice>
              <mc:Fallback>
                <p:oleObj name="数式" r:id="rId3" imgW="3606480" imgH="1054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04800"/>
                        <a:ext cx="8875713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918644"/>
              </p:ext>
            </p:extLst>
          </p:nvPr>
        </p:nvGraphicFramePr>
        <p:xfrm>
          <a:off x="533400" y="3217863"/>
          <a:ext cx="6311900" cy="31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23" name="数式" r:id="rId5" imgW="2565360" imgH="1346040" progId="Equation.3">
                  <p:embed/>
                </p:oleObj>
              </mc:Choice>
              <mc:Fallback>
                <p:oleObj name="数式" r:id="rId5" imgW="256536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17863"/>
                        <a:ext cx="6311900" cy="318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31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62400" y="5181600"/>
            <a:ext cx="2819400" cy="990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694131"/>
              </p:ext>
            </p:extLst>
          </p:nvPr>
        </p:nvGraphicFramePr>
        <p:xfrm>
          <a:off x="228600" y="228600"/>
          <a:ext cx="8723312" cy="251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48" name="数式" r:id="rId3" imgW="3886200" imgH="1168200" progId="Equation.3">
                  <p:embed/>
                </p:oleObj>
              </mc:Choice>
              <mc:Fallback>
                <p:oleObj name="数式" r:id="rId3" imgW="388620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723312" cy="251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20867"/>
              </p:ext>
            </p:extLst>
          </p:nvPr>
        </p:nvGraphicFramePr>
        <p:xfrm>
          <a:off x="619125" y="2822575"/>
          <a:ext cx="7686675" cy="327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49" name="数式" r:id="rId5" imgW="3124080" imgH="1384200" progId="Equation.3">
                  <p:embed/>
                </p:oleObj>
              </mc:Choice>
              <mc:Fallback>
                <p:oleObj name="数式" r:id="rId5" imgW="3124080" imgH="13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2822575"/>
                        <a:ext cx="7686675" cy="327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3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296114"/>
              </p:ext>
            </p:extLst>
          </p:nvPr>
        </p:nvGraphicFramePr>
        <p:xfrm>
          <a:off x="228600" y="152400"/>
          <a:ext cx="349885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91" name="数式" r:id="rId3" imgW="1422360" imgH="1320480" progId="Equation.3">
                  <p:embed/>
                </p:oleObj>
              </mc:Choice>
              <mc:Fallback>
                <p:oleObj name="数式" r:id="rId3" imgW="142236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349885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950037"/>
              </p:ext>
            </p:extLst>
          </p:nvPr>
        </p:nvGraphicFramePr>
        <p:xfrm>
          <a:off x="228600" y="3352800"/>
          <a:ext cx="8715376" cy="309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92" name="数式" r:id="rId5" imgW="3543120" imgH="1307880" progId="Equation.3">
                  <p:embed/>
                </p:oleObj>
              </mc:Choice>
              <mc:Fallback>
                <p:oleObj name="数式" r:id="rId5" imgW="3543120" imgH="1307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352800"/>
                        <a:ext cx="8715376" cy="309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410535"/>
              </p:ext>
            </p:extLst>
          </p:nvPr>
        </p:nvGraphicFramePr>
        <p:xfrm>
          <a:off x="4554538" y="528638"/>
          <a:ext cx="3686175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93" name="数式" r:id="rId7" imgW="1498320" imgH="1066680" progId="Equation.3">
                  <p:embed/>
                </p:oleObj>
              </mc:Choice>
              <mc:Fallback>
                <p:oleObj name="数式" r:id="rId7" imgW="1498320" imgH="1066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528638"/>
                        <a:ext cx="3686175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14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04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of wave velocity in an ideal gas: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215751"/>
              </p:ext>
            </p:extLst>
          </p:nvPr>
        </p:nvGraphicFramePr>
        <p:xfrm>
          <a:off x="1316038" y="1066800"/>
          <a:ext cx="1779587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96" name="数式" r:id="rId3" imgW="723600" imgH="469800" progId="Equation.3">
                  <p:embed/>
                </p:oleObj>
              </mc:Choice>
              <mc:Fallback>
                <p:oleObj name="数式" r:id="rId3" imgW="7236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8" y="1066800"/>
                        <a:ext cx="1779587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415002"/>
              </p:ext>
            </p:extLst>
          </p:nvPr>
        </p:nvGraphicFramePr>
        <p:xfrm>
          <a:off x="449263" y="2571750"/>
          <a:ext cx="5588000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97" name="数式" r:id="rId5" imgW="2273040" imgH="1587240" progId="Equation.3">
                  <p:embed/>
                </p:oleObj>
              </mc:Choice>
              <mc:Fallback>
                <p:oleObj name="数式" r:id="rId5" imgW="2273040" imgH="1587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2571750"/>
                        <a:ext cx="5588000" cy="375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53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17944</TotalTime>
  <Words>633</Words>
  <Application>Microsoft Office PowerPoint</Application>
  <PresentationFormat>On-screen Show (4:3)</PresentationFormat>
  <Paragraphs>169</Paragraphs>
  <Slides>40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Symbol</vt:lpstr>
      <vt:lpstr>Wingdings</vt:lpstr>
      <vt:lpstr>Office Theme</vt:lpstr>
      <vt:lpstr>数式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851</cp:revision>
  <cp:lastPrinted>2014-11-05T04:20:19Z</cp:lastPrinted>
  <dcterms:created xsi:type="dcterms:W3CDTF">2012-01-10T18:32:24Z</dcterms:created>
  <dcterms:modified xsi:type="dcterms:W3CDTF">2014-11-05T04:20:41Z</dcterms:modified>
</cp:coreProperties>
</file>