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96" r:id="rId2"/>
    <p:sldId id="354" r:id="rId3"/>
    <p:sldId id="430" r:id="rId4"/>
    <p:sldId id="431" r:id="rId5"/>
    <p:sldId id="432" r:id="rId6"/>
    <p:sldId id="433" r:id="rId7"/>
    <p:sldId id="434" r:id="rId8"/>
    <p:sldId id="435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445" r:id="rId19"/>
    <p:sldId id="446" r:id="rId20"/>
    <p:sldId id="447" r:id="rId21"/>
    <p:sldId id="410" r:id="rId22"/>
    <p:sldId id="448" r:id="rId2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2" d="100"/>
          <a:sy n="72" d="100"/>
        </p:scale>
        <p:origin x="61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-22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11/7/2014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11/7/2014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810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18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3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33.wmf"/><Relationship Id="rId4" Type="http://schemas.openxmlformats.org/officeDocument/2006/relationships/oleObject" Target="../embeddings/oleObject3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1691" y="304800"/>
            <a:ext cx="819510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31: Chap. 9 of F&amp;W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Wave </a:t>
            </a:r>
            <a:r>
              <a:rPr lang="en-US" sz="3200" b="1" dirty="0">
                <a:solidFill>
                  <a:schemeClr val="folHlink"/>
                </a:solidFill>
              </a:rPr>
              <a:t>equation for </a:t>
            </a:r>
            <a:r>
              <a:rPr lang="en-US" sz="3200" b="1" dirty="0" smtClean="0">
                <a:solidFill>
                  <a:schemeClr val="folHlink"/>
                </a:solidFill>
              </a:rPr>
              <a:t>sound in linear approximation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Inhomogeneous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  <a:sym typeface="Wingdings" pitchFamily="2" charset="2"/>
              </a:rPr>
              <a:t>Green’s function methods</a:t>
            </a:r>
            <a:endParaRPr lang="en-US" sz="3200" b="1" dirty="0">
              <a:solidFill>
                <a:schemeClr val="folHlink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6857685"/>
              </p:ext>
            </p:extLst>
          </p:nvPr>
        </p:nvGraphicFramePr>
        <p:xfrm>
          <a:off x="424070" y="1298575"/>
          <a:ext cx="8338930" cy="456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80" name="数式" r:id="rId3" imgW="2654280" imgH="1473120" progId="Equation.3">
                  <p:embed/>
                </p:oleObj>
              </mc:Choice>
              <mc:Fallback>
                <p:oleObj name="数式" r:id="rId3" imgW="2654280" imgH="1473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070" y="1298575"/>
                        <a:ext cx="8338930" cy="456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11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1603361"/>
              </p:ext>
            </p:extLst>
          </p:nvPr>
        </p:nvGraphicFramePr>
        <p:xfrm>
          <a:off x="192088" y="922338"/>
          <a:ext cx="8777287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004" name="数式" r:id="rId3" imgW="2793960" imgH="1726920" progId="Equation.3">
                  <p:embed/>
                </p:oleObj>
              </mc:Choice>
              <mc:Fallback>
                <p:oleObj name="数式" r:id="rId3" imgW="2793960" imgH="1726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922338"/>
                        <a:ext cx="8777287" cy="535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2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For time harmonic forcing term we can use the corresponding Green’s function: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7712147"/>
              </p:ext>
            </p:extLst>
          </p:nvPr>
        </p:nvGraphicFramePr>
        <p:xfrm>
          <a:off x="1265238" y="1362075"/>
          <a:ext cx="4079875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2028" name="数式" r:id="rId3" imgW="1498320" imgH="482400" progId="Equation.3">
                  <p:embed/>
                </p:oleObj>
              </mc:Choice>
              <mc:Fallback>
                <p:oleObj name="数式" r:id="rId3" imgW="149832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5238" y="1362075"/>
                        <a:ext cx="4079875" cy="129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3400" y="33528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In fact, this Green’s function is appropriate for boundary conditions at infinity.    For surface boundary conditions where we know the boundary values or their gradients, the Green’s function must be modified.</a:t>
            </a:r>
          </a:p>
        </p:txBody>
      </p:sp>
    </p:spTree>
    <p:extLst>
      <p:ext uri="{BB962C8B-B14F-4D97-AF65-F5344CB8AC3E}">
        <p14:creationId xmlns:p14="http://schemas.microsoft.com/office/powerpoint/2010/main" val="12031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50931"/>
              </p:ext>
            </p:extLst>
          </p:nvPr>
        </p:nvGraphicFramePr>
        <p:xfrm>
          <a:off x="71438" y="609600"/>
          <a:ext cx="8885237" cy="221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2" name="数式" r:id="rId3" imgW="3263760" imgH="825480" progId="Equation.3">
                  <p:embed/>
                </p:oleObj>
              </mc:Choice>
              <mc:Fallback>
                <p:oleObj name="数式" r:id="rId3" imgW="3263760" imgH="825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8" y="609600"/>
                        <a:ext cx="8885237" cy="221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0885426"/>
              </p:ext>
            </p:extLst>
          </p:nvPr>
        </p:nvGraphicFramePr>
        <p:xfrm>
          <a:off x="609600" y="2819400"/>
          <a:ext cx="54197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3" name="数式" r:id="rId5" imgW="2031840" imgH="507960" progId="Equation.3">
                  <p:embed/>
                </p:oleObj>
              </mc:Choice>
              <mc:Fallback>
                <p:oleObj name="数式" r:id="rId5" imgW="203184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819400"/>
                        <a:ext cx="5419725" cy="133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217729"/>
              </p:ext>
            </p:extLst>
          </p:nvPr>
        </p:nvGraphicFramePr>
        <p:xfrm>
          <a:off x="996950" y="4292692"/>
          <a:ext cx="7461250" cy="2260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3074" name="数式" r:id="rId7" imgW="3390840" imgH="1041120" progId="Equation.3">
                  <p:embed/>
                </p:oleObj>
              </mc:Choice>
              <mc:Fallback>
                <p:oleObj name="数式" r:id="rId7" imgW="3390840" imgH="1041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4292692"/>
                        <a:ext cx="7461250" cy="226050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927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478813"/>
              </p:ext>
            </p:extLst>
          </p:nvPr>
        </p:nvGraphicFramePr>
        <p:xfrm>
          <a:off x="346075" y="1268413"/>
          <a:ext cx="7683500" cy="1728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076" name="数式" r:id="rId3" imgW="3492360" imgH="787320" progId="Equation.3">
                  <p:embed/>
                </p:oleObj>
              </mc:Choice>
              <mc:Fallback>
                <p:oleObj name="数式" r:id="rId3" imgW="349236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" y="1268413"/>
                        <a:ext cx="7683500" cy="1728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075" y="304800"/>
            <a:ext cx="8340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Green’s theorem – continued:</a:t>
            </a:r>
          </a:p>
        </p:txBody>
      </p:sp>
    </p:spTree>
    <p:extLst>
      <p:ext uri="{BB962C8B-B14F-4D97-AF65-F5344CB8AC3E}">
        <p14:creationId xmlns:p14="http://schemas.microsoft.com/office/powerpoint/2010/main" val="420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52369"/>
              </p:ext>
            </p:extLst>
          </p:nvPr>
        </p:nvGraphicFramePr>
        <p:xfrm>
          <a:off x="914400" y="698973"/>
          <a:ext cx="41322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0" name="数式" r:id="rId3" imgW="1549080" imgH="419040" progId="Equation.3">
                  <p:embed/>
                </p:oleObj>
              </mc:Choice>
              <mc:Fallback>
                <p:oleObj name="数式" r:id="rId3" imgW="1549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698973"/>
                        <a:ext cx="41322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28600" y="228599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80525"/>
              </p:ext>
            </p:extLst>
          </p:nvPr>
        </p:nvGraphicFramePr>
        <p:xfrm>
          <a:off x="304800" y="1828800"/>
          <a:ext cx="7967663" cy="14723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5111" name="数式" r:id="rId5" imgW="3530520" imgH="660240" progId="Equation.3">
                  <p:embed/>
                </p:oleObj>
              </mc:Choice>
              <mc:Fallback>
                <p:oleObj name="数式" r:id="rId5" imgW="3530520" imgH="660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828800"/>
                        <a:ext cx="7967663" cy="14723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Cube 7"/>
          <p:cNvSpPr/>
          <p:nvPr/>
        </p:nvSpPr>
        <p:spPr>
          <a:xfrm>
            <a:off x="304800" y="4876800"/>
            <a:ext cx="8382000" cy="1219200"/>
          </a:xfrm>
          <a:prstGeom prst="cube">
            <a:avLst>
              <a:gd name="adj" fmla="val 79066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an 8"/>
          <p:cNvSpPr/>
          <p:nvPr/>
        </p:nvSpPr>
        <p:spPr>
          <a:xfrm>
            <a:off x="3810000" y="5257800"/>
            <a:ext cx="1219200" cy="457200"/>
          </a:xfrm>
          <a:prstGeom prst="can">
            <a:avLst>
              <a:gd name="adj" fmla="val 500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419600" y="3733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369526" y="5410200"/>
            <a:ext cx="1447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4419600" y="4876800"/>
            <a:ext cx="10668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48200" y="3886200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z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34792" y="4870102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91200" y="5100935"/>
            <a:ext cx="30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7996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179954"/>
              </p:ext>
            </p:extLst>
          </p:nvPr>
        </p:nvGraphicFramePr>
        <p:xfrm>
          <a:off x="358775" y="990600"/>
          <a:ext cx="7880350" cy="172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1" name="数式" r:id="rId3" imgW="3581280" imgH="787320" progId="Equation.3">
                  <p:embed/>
                </p:oleObj>
              </mc:Choice>
              <mc:Fallback>
                <p:oleObj name="数式" r:id="rId3" imgW="3581280" imgH="787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990600"/>
                        <a:ext cx="7880350" cy="1728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1970002"/>
              </p:ext>
            </p:extLst>
          </p:nvPr>
        </p:nvGraphicFramePr>
        <p:xfrm>
          <a:off x="304800" y="4799013"/>
          <a:ext cx="8610600" cy="1601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2" name="数式" r:id="rId5" imgW="3898800" imgH="711000" progId="Equation.3">
                  <p:embed/>
                </p:oleObj>
              </mc:Choice>
              <mc:Fallback>
                <p:oleObj name="数式" r:id="rId5" imgW="389880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799013"/>
                        <a:ext cx="8610600" cy="1601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600" y="2286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Treatment of boundary values for time-harmonic force: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565103"/>
              </p:ext>
            </p:extLst>
          </p:nvPr>
        </p:nvGraphicFramePr>
        <p:xfrm>
          <a:off x="228600" y="2743200"/>
          <a:ext cx="6049962" cy="191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43" name="数式" r:id="rId7" imgW="2222280" imgH="711000" progId="Equation.3">
                  <p:embed/>
                </p:oleObj>
              </mc:Choice>
              <mc:Fallback>
                <p:oleObj name="数式" r:id="rId7" imgW="222228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43200"/>
                        <a:ext cx="6049962" cy="191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3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1061056"/>
              </p:ext>
            </p:extLst>
          </p:nvPr>
        </p:nvGraphicFramePr>
        <p:xfrm>
          <a:off x="663575" y="381000"/>
          <a:ext cx="5897563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8" name="数式" r:id="rId3" imgW="2679480" imgH="469800" progId="Equation.3">
                  <p:embed/>
                </p:oleObj>
              </mc:Choice>
              <mc:Fallback>
                <p:oleObj name="数式" r:id="rId3" imgW="267948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381000"/>
                        <a:ext cx="5897563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971286"/>
              </p:ext>
            </p:extLst>
          </p:nvPr>
        </p:nvGraphicFramePr>
        <p:xfrm>
          <a:off x="561975" y="2892425"/>
          <a:ext cx="8245475" cy="228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159" name="数式" r:id="rId5" imgW="3733560" imgH="1015920" progId="Equation.3">
                  <p:embed/>
                </p:oleObj>
              </mc:Choice>
              <mc:Fallback>
                <p:oleObj name="数式" r:id="rId5" imgW="3733560" imgH="10159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" y="2892425"/>
                        <a:ext cx="8245475" cy="228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166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1301605"/>
              </p:ext>
            </p:extLst>
          </p:nvPr>
        </p:nvGraphicFramePr>
        <p:xfrm>
          <a:off x="609600" y="457200"/>
          <a:ext cx="5897563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2" name="数式" r:id="rId3" imgW="2679480" imgH="990360" progId="Equation.3">
                  <p:embed/>
                </p:oleObj>
              </mc:Choice>
              <mc:Fallback>
                <p:oleObj name="数式" r:id="rId3" imgW="267948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457200"/>
                        <a:ext cx="5897563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683377"/>
              </p:ext>
            </p:extLst>
          </p:nvPr>
        </p:nvGraphicFramePr>
        <p:xfrm>
          <a:off x="773113" y="3917950"/>
          <a:ext cx="5664200" cy="217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3" name="数式" r:id="rId5" imgW="2565360" imgH="965160" progId="Equation.3">
                  <p:embed/>
                </p:oleObj>
              </mc:Choice>
              <mc:Fallback>
                <p:oleObj name="数式" r:id="rId5" imgW="256536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3917950"/>
                        <a:ext cx="5664200" cy="2178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7587500"/>
              </p:ext>
            </p:extLst>
          </p:nvPr>
        </p:nvGraphicFramePr>
        <p:xfrm>
          <a:off x="762000" y="2819400"/>
          <a:ext cx="4500563" cy="94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4" name="数式" r:id="rId7" imgW="2044440" imgH="431640" progId="Equation.3">
                  <p:embed/>
                </p:oleObj>
              </mc:Choice>
              <mc:Fallback>
                <p:oleObj name="数式" r:id="rId7" imgW="2044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819400"/>
                        <a:ext cx="4500563" cy="94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539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973344"/>
              </p:ext>
            </p:extLst>
          </p:nvPr>
        </p:nvGraphicFramePr>
        <p:xfrm>
          <a:off x="762000" y="685800"/>
          <a:ext cx="5870575" cy="3181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6" name="数式" r:id="rId3" imgW="2666880" imgH="1447560" progId="Equation.3">
                  <p:embed/>
                </p:oleObj>
              </mc:Choice>
              <mc:Fallback>
                <p:oleObj name="数式" r:id="rId3" imgW="2666880" imgH="1447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685800"/>
                        <a:ext cx="5870575" cy="31813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3976557"/>
              </p:ext>
            </p:extLst>
          </p:nvPr>
        </p:nvGraphicFramePr>
        <p:xfrm>
          <a:off x="914400" y="4038600"/>
          <a:ext cx="494982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07" name="数式" r:id="rId5" imgW="2247840" imgH="901440" progId="Equation.3">
                  <p:embed/>
                </p:oleObj>
              </mc:Choice>
              <mc:Fallback>
                <p:oleObj name="数式" r:id="rId5" imgW="2247840" imgH="901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038600"/>
                        <a:ext cx="494982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140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81000" y="45720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304" t="19250" r="5065" b="2448"/>
          <a:stretch/>
        </p:blipFill>
        <p:spPr>
          <a:xfrm>
            <a:off x="838200" y="283210"/>
            <a:ext cx="7924800" cy="588899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0800" y="4876800"/>
            <a:ext cx="4343400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+mj-lt"/>
              </a:rPr>
              <a:t>Chap. 9       | Non-linear effects</a:t>
            </a:r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844599"/>
              </p:ext>
            </p:extLst>
          </p:nvPr>
        </p:nvGraphicFramePr>
        <p:xfrm>
          <a:off x="896937" y="600075"/>
          <a:ext cx="7104063" cy="320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220" name="数式" r:id="rId3" imgW="3225600" imgH="1460160" progId="Equation.3">
                  <p:embed/>
                </p:oleObj>
              </mc:Choice>
              <mc:Fallback>
                <p:oleObj name="数式" r:id="rId3" imgW="3225600" imgH="1460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937" y="600075"/>
                        <a:ext cx="7104063" cy="320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69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35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752600"/>
            <a:ext cx="4886325" cy="3246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304800" y="3733800"/>
            <a:ext cx="8382000" cy="2362200"/>
            <a:chOff x="304800" y="3733800"/>
            <a:chExt cx="8382000" cy="2362200"/>
          </a:xfrm>
        </p:grpSpPr>
        <p:sp>
          <p:nvSpPr>
            <p:cNvPr id="5" name="Cube 4"/>
            <p:cNvSpPr/>
            <p:nvPr/>
          </p:nvSpPr>
          <p:spPr>
            <a:xfrm>
              <a:off x="304800" y="4876800"/>
              <a:ext cx="8382000" cy="1219200"/>
            </a:xfrm>
            <a:prstGeom prst="cube">
              <a:avLst>
                <a:gd name="adj" fmla="val 79066"/>
              </a:avLst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an 5"/>
            <p:cNvSpPr/>
            <p:nvPr/>
          </p:nvSpPr>
          <p:spPr>
            <a:xfrm>
              <a:off x="3810000" y="5257800"/>
              <a:ext cx="1219200" cy="45720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4419600" y="3733800"/>
              <a:ext cx="0" cy="1676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4369526" y="5410200"/>
              <a:ext cx="14478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4419600" y="4876800"/>
              <a:ext cx="1066800" cy="533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648200" y="3886200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134792" y="4870102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200" y="5100935"/>
              <a:ext cx="304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</p:grpSp>
      <p:cxnSp>
        <p:nvCxnSpPr>
          <p:cNvPr id="15" name="Straight Arrow Connector 14"/>
          <p:cNvCxnSpPr>
            <a:stCxn id="6" idx="0"/>
          </p:cNvCxnSpPr>
          <p:nvPr/>
        </p:nvCxnSpPr>
        <p:spPr>
          <a:xfrm flipV="1">
            <a:off x="4419600" y="2514600"/>
            <a:ext cx="1676400" cy="2971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>
            <a:off x="4114800" y="4953000"/>
            <a:ext cx="533400" cy="304800"/>
          </a:xfrm>
          <a:prstGeom prst="arc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419600" y="457200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Symbol" pitchFamily="18" charset="2"/>
              </a:rPr>
              <a:t>q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5511334"/>
              </p:ext>
            </p:extLst>
          </p:nvPr>
        </p:nvGraphicFramePr>
        <p:xfrm>
          <a:off x="25400" y="381000"/>
          <a:ext cx="6237288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07" name="数式" r:id="rId4" imgW="2831760" imgH="685800" progId="Equation.3">
                  <p:embed/>
                </p:oleObj>
              </mc:Choice>
              <mc:Fallback>
                <p:oleObj name="数式" r:id="rId4" imgW="283176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00" y="381000"/>
                        <a:ext cx="6237288" cy="150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14674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3687594"/>
            <a:ext cx="8686800" cy="2668756"/>
          </a:xfrm>
          <a:prstGeom prst="rect">
            <a:avLst/>
          </a:prstGeom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375920"/>
              </p:ext>
            </p:extLst>
          </p:nvPr>
        </p:nvGraphicFramePr>
        <p:xfrm>
          <a:off x="1066800" y="250087"/>
          <a:ext cx="6743700" cy="3425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235" name="Equation" r:id="rId4" imgW="4216320" imgH="2145960" progId="Equation.DSMT4">
                  <p:embed/>
                </p:oleObj>
              </mc:Choice>
              <mc:Fallback>
                <p:oleObj name="Equation" r:id="rId4" imgW="4216320" imgH="2145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0087"/>
                        <a:ext cx="6743700" cy="34252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57800" y="3505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latin typeface="+mj-lt"/>
              </a:rPr>
              <a:t>ka</a:t>
            </a:r>
            <a:r>
              <a:rPr lang="en-US" sz="2400" i="1" dirty="0" smtClean="0">
                <a:latin typeface="+mj-lt"/>
              </a:rPr>
              <a:t> =1</a:t>
            </a:r>
            <a:endParaRPr lang="en-US" sz="2400" i="1" dirty="0" smtClean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67200" y="39579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FF0000"/>
                </a:solidFill>
                <a:latin typeface="+mj-lt"/>
              </a:rPr>
              <a:t>ka</a:t>
            </a:r>
            <a:r>
              <a:rPr lang="en-US" sz="2400" i="1" dirty="0" smtClean="0">
                <a:solidFill>
                  <a:srgbClr val="FF0000"/>
                </a:solidFill>
                <a:latin typeface="+mj-lt"/>
              </a:rPr>
              <a:t> =5</a:t>
            </a:r>
            <a:endParaRPr lang="en-US" sz="2400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05600" y="532953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err="1" smtClean="0">
                <a:solidFill>
                  <a:srgbClr val="0070C0"/>
                </a:solidFill>
                <a:latin typeface="+mj-lt"/>
              </a:rPr>
              <a:t>ka</a:t>
            </a:r>
            <a:r>
              <a:rPr lang="en-US" sz="2400" i="1" dirty="0" smtClean="0">
                <a:solidFill>
                  <a:srgbClr val="0070C0"/>
                </a:solidFill>
                <a:latin typeface="+mj-lt"/>
              </a:rPr>
              <a:t> =20</a:t>
            </a:r>
            <a:endParaRPr lang="en-US" sz="2400" i="1" dirty="0" smtClean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555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7349103"/>
              </p:ext>
            </p:extLst>
          </p:nvPr>
        </p:nvGraphicFramePr>
        <p:xfrm>
          <a:off x="76200" y="1015999"/>
          <a:ext cx="8865458" cy="4775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2812" name="数式" r:id="rId3" imgW="2971800" imgH="1663560" progId="Equation.3">
                  <p:embed/>
                </p:oleObj>
              </mc:Choice>
              <mc:Fallback>
                <p:oleObj name="数式" r:id="rId3" imgW="2971800" imgH="16635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15999"/>
                        <a:ext cx="8865458" cy="47752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source:</a:t>
            </a:r>
          </a:p>
        </p:txBody>
      </p:sp>
    </p:spTree>
    <p:extLst>
      <p:ext uri="{BB962C8B-B14F-4D97-AF65-F5344CB8AC3E}">
        <p14:creationId xmlns:p14="http://schemas.microsoft.com/office/powerpoint/2010/main" val="79969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2203781"/>
              </p:ext>
            </p:extLst>
          </p:nvPr>
        </p:nvGraphicFramePr>
        <p:xfrm>
          <a:off x="951706" y="1143000"/>
          <a:ext cx="6478588" cy="2770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836" name="数式" r:id="rId3" imgW="2171520" imgH="965160" progId="Equation.3">
                  <p:embed/>
                </p:oleObj>
              </mc:Choice>
              <mc:Fallback>
                <p:oleObj name="数式" r:id="rId3" imgW="2171520" imgH="965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1706" y="1143000"/>
                        <a:ext cx="6478588" cy="2770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Wave equation with source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810240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723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5202482"/>
              </p:ext>
            </p:extLst>
          </p:nvPr>
        </p:nvGraphicFramePr>
        <p:xfrm>
          <a:off x="381000" y="1524000"/>
          <a:ext cx="7924800" cy="311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860" name="数式" r:id="rId3" imgW="2971800" imgH="1180800" progId="Equation.3">
                  <p:embed/>
                </p:oleObj>
              </mc:Choice>
              <mc:Fallback>
                <p:oleObj name="数式" r:id="rId3" imgW="297180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7924800" cy="311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3960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4932061"/>
              </p:ext>
            </p:extLst>
          </p:nvPr>
        </p:nvGraphicFramePr>
        <p:xfrm>
          <a:off x="534987" y="1277937"/>
          <a:ext cx="8228013" cy="4437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5884" name="数式" r:id="rId3" imgW="3022560" imgH="1650960" progId="Equation.3">
                  <p:embed/>
                </p:oleObj>
              </mc:Choice>
              <mc:Fallback>
                <p:oleObj name="数式" r:id="rId3" imgW="302256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7" y="1277937"/>
                        <a:ext cx="8228013" cy="4437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7050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0206186"/>
              </p:ext>
            </p:extLst>
          </p:nvPr>
        </p:nvGraphicFramePr>
        <p:xfrm>
          <a:off x="179388" y="1274763"/>
          <a:ext cx="8850312" cy="443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6908" name="数式" r:id="rId3" imgW="3251160" imgH="1650960" progId="Equation.3">
                  <p:embed/>
                </p:oleObj>
              </mc:Choice>
              <mc:Fallback>
                <p:oleObj name="数式" r:id="rId3" imgW="325116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8" y="1274763"/>
                        <a:ext cx="8850312" cy="443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7235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160840"/>
              </p:ext>
            </p:extLst>
          </p:nvPr>
        </p:nvGraphicFramePr>
        <p:xfrm>
          <a:off x="192088" y="1538287"/>
          <a:ext cx="8848725" cy="471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32" name="数式" r:id="rId3" imgW="3251160" imgH="1752480" progId="Equation.3">
                  <p:embed/>
                </p:oleObj>
              </mc:Choice>
              <mc:Fallback>
                <p:oleObj name="数式" r:id="rId3" imgW="3251160" imgH="1752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8" y="1538287"/>
                        <a:ext cx="8848725" cy="471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091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11/07/2014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2014 -- Lecture 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062" y="302567"/>
            <a:ext cx="84915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Derivation of Green’s function for wave equation – continued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 need to find </a:t>
            </a:r>
            <a:r>
              <a:rPr lang="en-US" sz="2400" i="1" dirty="0" smtClean="0">
                <a:latin typeface="+mj-lt"/>
              </a:rPr>
              <a:t>A</a:t>
            </a:r>
            <a:r>
              <a:rPr lang="en-US" sz="2400" dirty="0" smtClean="0">
                <a:latin typeface="+mj-lt"/>
              </a:rPr>
              <a:t> and </a:t>
            </a:r>
            <a:r>
              <a:rPr lang="en-US" sz="2400" i="1" dirty="0" smtClean="0">
                <a:latin typeface="+mj-lt"/>
              </a:rPr>
              <a:t>B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1609918"/>
              </p:ext>
            </p:extLst>
          </p:nvPr>
        </p:nvGraphicFramePr>
        <p:xfrm>
          <a:off x="519113" y="1133475"/>
          <a:ext cx="6188075" cy="232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8" name="数式" r:id="rId3" imgW="2273040" imgH="863280" progId="Equation.3">
                  <p:embed/>
                </p:oleObj>
              </mc:Choice>
              <mc:Fallback>
                <p:oleObj name="数式" r:id="rId3" imgW="2273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1133475"/>
                        <a:ext cx="6188075" cy="232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405576"/>
              </p:ext>
            </p:extLst>
          </p:nvPr>
        </p:nvGraphicFramePr>
        <p:xfrm>
          <a:off x="1828800" y="4267200"/>
          <a:ext cx="2800350" cy="1125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69" name="数式" r:id="rId5" imgW="1028520" imgH="419040" progId="Equation.3">
                  <p:embed/>
                </p:oleObj>
              </mc:Choice>
              <mc:Fallback>
                <p:oleObj name="数式" r:id="rId5" imgW="10285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67200"/>
                        <a:ext cx="2800350" cy="1125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8646285"/>
              </p:ext>
            </p:extLst>
          </p:nvPr>
        </p:nvGraphicFramePr>
        <p:xfrm>
          <a:off x="5208588" y="4267200"/>
          <a:ext cx="2997200" cy="101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970" name="Equation" r:id="rId7" imgW="1663560" imgH="571320" progId="Equation.DSMT4">
                  <p:embed/>
                </p:oleObj>
              </mc:Choice>
              <mc:Fallback>
                <p:oleObj name="Equation" r:id="rId7" imgW="1663560" imgH="571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8588" y="4267200"/>
                        <a:ext cx="2997200" cy="101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1923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18008</TotalTime>
  <Words>403</Words>
  <Application>Microsoft Office PowerPoint</Application>
  <PresentationFormat>On-screen Show (4:3)</PresentationFormat>
  <Paragraphs>101</Paragraphs>
  <Slides>22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Symbol</vt:lpstr>
      <vt:lpstr>Wingdings</vt:lpstr>
      <vt:lpstr>Office Theme</vt:lpstr>
      <vt:lpstr>数式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857</cp:revision>
  <cp:lastPrinted>2014-11-05T04:20:19Z</cp:lastPrinted>
  <dcterms:created xsi:type="dcterms:W3CDTF">2012-01-10T18:32:24Z</dcterms:created>
  <dcterms:modified xsi:type="dcterms:W3CDTF">2014-11-07T14:00:53Z</dcterms:modified>
</cp:coreProperties>
</file>