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96" r:id="rId2"/>
    <p:sldId id="354" r:id="rId3"/>
    <p:sldId id="435" r:id="rId4"/>
    <p:sldId id="436" r:id="rId5"/>
    <p:sldId id="437" r:id="rId6"/>
    <p:sldId id="438" r:id="rId7"/>
    <p:sldId id="440" r:id="rId8"/>
    <p:sldId id="443" r:id="rId9"/>
    <p:sldId id="439" r:id="rId10"/>
    <p:sldId id="444" r:id="rId11"/>
    <p:sldId id="441" r:id="rId12"/>
    <p:sldId id="442" r:id="rId13"/>
    <p:sldId id="445" r:id="rId14"/>
    <p:sldId id="446" r:id="rId15"/>
    <p:sldId id="447" r:id="rId16"/>
    <p:sldId id="448" r:id="rId17"/>
    <p:sldId id="449" r:id="rId18"/>
    <p:sldId id="450" r:id="rId19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32A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6" autoAdjust="0"/>
    <p:restoredTop sz="94660"/>
  </p:normalViewPr>
  <p:slideViewPr>
    <p:cSldViewPr>
      <p:cViewPr varScale="1">
        <p:scale>
          <a:sx n="72" d="100"/>
          <a:sy n="72" d="100"/>
        </p:scale>
        <p:origin x="612" y="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23.wmf"/><Relationship Id="rId1" Type="http://schemas.openxmlformats.org/officeDocument/2006/relationships/image" Target="../media/image22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3.wmf"/><Relationship Id="rId1" Type="http://schemas.openxmlformats.org/officeDocument/2006/relationships/image" Target="../media/image1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94727C-8B30-4386-9703-61EF7B04C9A7}" type="datetimeFigureOut">
              <a:rPr lang="en-US" smtClean="0"/>
              <a:t>11/10/2014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357BCF-F272-4C79-9BBA-DF21EFA30F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65871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AC5D2E9F-93AF-4192-9362-BE5EFDABCE46}" type="datetimeFigureOut">
              <a:rPr lang="en-US" smtClean="0"/>
              <a:t>11/10/2014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15B37F0-B5B5-4873-843A-F6B8A32A0D0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21609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B37F0-B5B5-4873-843A-F6B8A32A0D0F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01450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15B37F0-B5B5-4873-843A-F6B8A32A0D0F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5738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22542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01551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42887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855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03837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36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6922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89163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5865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25024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02447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368B07-CEBF-4C80-90AF-53B34FA04CF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0172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4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16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8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4" Type="http://schemas.openxmlformats.org/officeDocument/2006/relationships/image" Target="../media/image21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2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4" Type="http://schemas.openxmlformats.org/officeDocument/2006/relationships/image" Target="../media/image24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6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8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9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0.bin"/><Relationship Id="rId4" Type="http://schemas.openxmlformats.org/officeDocument/2006/relationships/image" Target="../media/image10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3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609600"/>
            <a:ext cx="8229600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PHY </a:t>
            </a:r>
            <a:r>
              <a:rPr lang="en-US" sz="3200" b="1" dirty="0"/>
              <a:t>7</a:t>
            </a:r>
            <a:r>
              <a:rPr lang="en-US" sz="3200" b="1" dirty="0" smtClean="0"/>
              <a:t>11 Classical Mechanics and Mathematical Methods</a:t>
            </a:r>
          </a:p>
          <a:p>
            <a:pPr algn="ctr"/>
            <a:r>
              <a:rPr lang="en-US" sz="3200" b="1" dirty="0" smtClean="0"/>
              <a:t>10-10:50 AM  MWF  Olin 103</a:t>
            </a:r>
          </a:p>
          <a:p>
            <a:pPr algn="ctr"/>
            <a:endParaRPr lang="en-US" sz="3200" b="1" dirty="0"/>
          </a:p>
          <a:p>
            <a:pPr algn="ctr"/>
            <a:r>
              <a:rPr lang="en-US" sz="3200" b="1" dirty="0" smtClean="0"/>
              <a:t>Plan for Lecture 32:</a:t>
            </a:r>
            <a:endParaRPr lang="en-US" sz="3200" b="1" dirty="0">
              <a:solidFill>
                <a:schemeClr val="folHlink"/>
              </a:solidFill>
            </a:endParaRPr>
          </a:p>
          <a:p>
            <a:pPr marL="457200" lvl="2">
              <a:spcBef>
                <a:spcPct val="50000"/>
              </a:spcBef>
            </a:pPr>
            <a:r>
              <a:rPr lang="en-US" sz="3200" b="1" dirty="0" smtClean="0">
                <a:solidFill>
                  <a:schemeClr val="folHlink"/>
                </a:solidFill>
              </a:rPr>
              <a:t>Wave equation for sound</a:t>
            </a:r>
          </a:p>
          <a:p>
            <a:pPr marL="1428750" lvl="3" indent="-514350">
              <a:spcBef>
                <a:spcPct val="50000"/>
              </a:spcBef>
              <a:buFont typeface="+mj-lt"/>
              <a:buAutoNum type="arabicPeriod"/>
            </a:pPr>
            <a:r>
              <a:rPr lang="en-US" sz="3200" b="1" dirty="0" smtClean="0">
                <a:solidFill>
                  <a:schemeClr val="folHlink"/>
                </a:solidFill>
                <a:sym typeface="Wingdings" pitchFamily="2" charset="2"/>
              </a:rPr>
              <a:t>Non-linear effects in traveling sound waves</a:t>
            </a:r>
          </a:p>
          <a:p>
            <a:pPr marL="1428750" lvl="3" indent="-514350">
              <a:spcBef>
                <a:spcPct val="50000"/>
              </a:spcBef>
              <a:buFont typeface="+mj-lt"/>
              <a:buAutoNum type="arabicPeriod"/>
            </a:pPr>
            <a:r>
              <a:rPr lang="en-US" sz="3200" b="1" dirty="0" smtClean="0">
                <a:solidFill>
                  <a:schemeClr val="folHlink"/>
                </a:solidFill>
                <a:sym typeface="Wingdings" pitchFamily="2" charset="2"/>
              </a:rPr>
              <a:t>Shock waves</a:t>
            </a:r>
          </a:p>
        </p:txBody>
      </p:sp>
    </p:spTree>
    <p:extLst>
      <p:ext uri="{BB962C8B-B14F-4D97-AF65-F5344CB8AC3E}">
        <p14:creationId xmlns:p14="http://schemas.microsoft.com/office/powerpoint/2010/main" val="3799874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10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14249285"/>
              </p:ext>
            </p:extLst>
          </p:nvPr>
        </p:nvGraphicFramePr>
        <p:xfrm>
          <a:off x="609600" y="1066800"/>
          <a:ext cx="8002588" cy="1503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502" name="数式" r:id="rId3" imgW="3365280" imgH="634680" progId="Equation.3">
                  <p:embed/>
                </p:oleObj>
              </mc:Choice>
              <mc:Fallback>
                <p:oleObj name="数式" r:id="rId3" imgW="3365280" imgH="6346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066800"/>
                        <a:ext cx="8002588" cy="15033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304800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Traveling wave solution  -- continued: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22019751"/>
              </p:ext>
            </p:extLst>
          </p:nvPr>
        </p:nvGraphicFramePr>
        <p:xfrm>
          <a:off x="762000" y="2743200"/>
          <a:ext cx="5586413" cy="186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503" name="数式" r:id="rId5" imgW="2349360" imgH="787320" progId="Equation.3">
                  <p:embed/>
                </p:oleObj>
              </mc:Choice>
              <mc:Fallback>
                <p:oleObj name="数式" r:id="rId5" imgW="2349360" imgH="78732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743200"/>
                        <a:ext cx="5586413" cy="186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44327311"/>
              </p:ext>
            </p:extLst>
          </p:nvPr>
        </p:nvGraphicFramePr>
        <p:xfrm>
          <a:off x="488950" y="4446588"/>
          <a:ext cx="5980113" cy="219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9504" name="数式" r:id="rId7" imgW="2514600" imgH="927000" progId="Equation.3">
                  <p:embed/>
                </p:oleObj>
              </mc:Choice>
              <mc:Fallback>
                <p:oleObj name="数式" r:id="rId7" imgW="2514600" imgH="9270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" y="4446588"/>
                        <a:ext cx="5980113" cy="219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49204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11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8330742"/>
              </p:ext>
            </p:extLst>
          </p:nvPr>
        </p:nvGraphicFramePr>
        <p:xfrm>
          <a:off x="152400" y="990600"/>
          <a:ext cx="8913813" cy="2059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5397" name="数式" r:id="rId3" imgW="3886200" imgH="901440" progId="Equation.3">
                  <p:embed/>
                </p:oleObj>
              </mc:Choice>
              <mc:Fallback>
                <p:oleObj name="数式" r:id="rId3" imgW="3886200" imgH="9014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" y="990600"/>
                        <a:ext cx="8913813" cy="20596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8150303"/>
              </p:ext>
            </p:extLst>
          </p:nvPr>
        </p:nvGraphicFramePr>
        <p:xfrm>
          <a:off x="755650" y="3227387"/>
          <a:ext cx="6249988" cy="324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5398" name="数式" r:id="rId5" imgW="2628720" imgH="1371600" progId="Equation.3">
                  <p:embed/>
                </p:oleObj>
              </mc:Choice>
              <mc:Fallback>
                <p:oleObj name="数式" r:id="rId5" imgW="2628720" imgH="13716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3227387"/>
                        <a:ext cx="6249988" cy="32496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228600" y="304800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Traveling wave solution  -- full non-linear case:</a:t>
            </a:r>
          </a:p>
        </p:txBody>
      </p:sp>
    </p:spTree>
    <p:extLst>
      <p:ext uri="{BB962C8B-B14F-4D97-AF65-F5344CB8AC3E}">
        <p14:creationId xmlns:p14="http://schemas.microsoft.com/office/powerpoint/2010/main" val="4257566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12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1375278"/>
              </p:ext>
            </p:extLst>
          </p:nvPr>
        </p:nvGraphicFramePr>
        <p:xfrm>
          <a:off x="457200" y="1383776"/>
          <a:ext cx="7578491" cy="44199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6386" name="Equation" r:id="rId3" imgW="5816520" imgH="3403440" progId="Equation.DSMT4">
                  <p:embed/>
                </p:oleObj>
              </mc:Choice>
              <mc:Fallback>
                <p:oleObj name="Equation" r:id="rId3" imgW="5816520" imgH="340344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383776"/>
                        <a:ext cx="7578491" cy="441991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304800" y="3048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Visualization continued:</a:t>
            </a:r>
          </a:p>
        </p:txBody>
      </p:sp>
    </p:spTree>
    <p:extLst>
      <p:ext uri="{BB962C8B-B14F-4D97-AF65-F5344CB8AC3E}">
        <p14:creationId xmlns:p14="http://schemas.microsoft.com/office/powerpoint/2010/main" val="478957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13</a:t>
            </a:fld>
            <a:endParaRPr lang="en-US" dirty="0"/>
          </a:p>
        </p:txBody>
      </p:sp>
      <p:pic>
        <p:nvPicPr>
          <p:cNvPr id="3604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047" r="11858"/>
          <a:stretch/>
        </p:blipFill>
        <p:spPr bwMode="auto">
          <a:xfrm>
            <a:off x="1981200" y="80665"/>
            <a:ext cx="5559562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381000" y="304800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Linear wave:</a:t>
            </a:r>
          </a:p>
        </p:txBody>
      </p:sp>
      <p:pic>
        <p:nvPicPr>
          <p:cNvPr id="360451" name="Picture 3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39" r="4116"/>
          <a:stretch/>
        </p:blipFill>
        <p:spPr bwMode="auto">
          <a:xfrm>
            <a:off x="2133600" y="2971800"/>
            <a:ext cx="6608074" cy="304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57200" y="3348335"/>
            <a:ext cx="7620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Non-linear wave:</a:t>
            </a:r>
          </a:p>
        </p:txBody>
      </p:sp>
    </p:spTree>
    <p:extLst>
      <p:ext uri="{BB962C8B-B14F-4D97-AF65-F5344CB8AC3E}">
        <p14:creationId xmlns:p14="http://schemas.microsoft.com/office/powerpoint/2010/main" val="384848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14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304800"/>
            <a:ext cx="7239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Analysis of shock wave</a:t>
            </a:r>
          </a:p>
          <a:p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 Plots of </a:t>
            </a:r>
            <a:r>
              <a:rPr lang="en-US" sz="2400" dirty="0" err="1" smtClean="0">
                <a:latin typeface="Symbol" pitchFamily="18" charset="2"/>
              </a:rPr>
              <a:t>dr</a:t>
            </a:r>
            <a:endParaRPr lang="en-US" sz="2400" dirty="0" smtClean="0">
              <a:latin typeface="Symbol" pitchFamily="18" charset="2"/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139" r="4116"/>
          <a:stretch/>
        </p:blipFill>
        <p:spPr bwMode="auto">
          <a:xfrm>
            <a:off x="533400" y="1219200"/>
            <a:ext cx="8260092" cy="381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8" name="Straight Connector 7"/>
          <p:cNvCxnSpPr/>
          <p:nvPr/>
        </p:nvCxnSpPr>
        <p:spPr>
          <a:xfrm>
            <a:off x="5448300" y="535632"/>
            <a:ext cx="38100" cy="449356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638800" y="457200"/>
            <a:ext cx="28194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Solution becomes unphysical</a:t>
            </a:r>
          </a:p>
        </p:txBody>
      </p:sp>
    </p:spTree>
    <p:extLst>
      <p:ext uri="{BB962C8B-B14F-4D97-AF65-F5344CB8AC3E}">
        <p14:creationId xmlns:p14="http://schemas.microsoft.com/office/powerpoint/2010/main" val="2039593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15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304800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Analysis of shock wave -- continued</a:t>
            </a:r>
          </a:p>
        </p:txBody>
      </p:sp>
      <p:cxnSp>
        <p:nvCxnSpPr>
          <p:cNvPr id="7" name="Straight Connector 6"/>
          <p:cNvCxnSpPr/>
          <p:nvPr/>
        </p:nvCxnSpPr>
        <p:spPr>
          <a:xfrm>
            <a:off x="1295400" y="1219200"/>
            <a:ext cx="0" cy="42672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810000" y="1219200"/>
            <a:ext cx="533400" cy="4267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381000" y="3352800"/>
            <a:ext cx="6096000" cy="0"/>
          </a:xfrm>
          <a:prstGeom prst="line">
            <a:avLst/>
          </a:prstGeom>
          <a:ln w="254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781800" y="3048000"/>
            <a:ext cx="8382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+mj-lt"/>
              </a:rPr>
              <a:t>x</a:t>
            </a:r>
          </a:p>
        </p:txBody>
      </p:sp>
      <p:sp>
        <p:nvSpPr>
          <p:cNvPr id="12" name="TextBox 11"/>
          <p:cNvSpPr txBox="1"/>
          <p:nvPr/>
        </p:nvSpPr>
        <p:spPr>
          <a:xfrm rot="10800000">
            <a:off x="3810001" y="1600200"/>
            <a:ext cx="553998" cy="1648849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lang="en-US" sz="2400" dirty="0" smtClean="0">
                <a:latin typeface="+mj-lt"/>
              </a:rPr>
              <a:t>Shock front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447800" y="1371600"/>
            <a:ext cx="198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After shock</a:t>
            </a:r>
          </a:p>
          <a:p>
            <a:r>
              <a:rPr lang="en-US" sz="2400" i="1" dirty="0" smtClean="0">
                <a:latin typeface="+mj-lt"/>
              </a:rPr>
              <a:t>t</a:t>
            </a:r>
            <a:r>
              <a:rPr lang="en-US" sz="2400" i="1" baseline="-25000" dirty="0" smtClean="0">
                <a:latin typeface="+mj-lt"/>
              </a:rPr>
              <a:t>2</a:t>
            </a:r>
          </a:p>
          <a:p>
            <a:r>
              <a:rPr lang="en-US" sz="2400" i="1" dirty="0" smtClean="0">
                <a:latin typeface="Symbol" pitchFamily="18" charset="2"/>
              </a:rPr>
              <a:t>dr</a:t>
            </a:r>
            <a:r>
              <a:rPr lang="en-US" sz="2400" i="1" baseline="-25000" dirty="0" smtClean="0">
                <a:latin typeface="Symbol" pitchFamily="18" charset="2"/>
              </a:rPr>
              <a:t>2</a:t>
            </a:r>
            <a:r>
              <a:rPr lang="en-US" sz="2400" i="1" dirty="0" smtClean="0">
                <a:latin typeface="Symbol" pitchFamily="18" charset="2"/>
              </a:rPr>
              <a:t>, d</a:t>
            </a:r>
            <a:r>
              <a:rPr lang="en-US" sz="2400" i="1" dirty="0" smtClean="0"/>
              <a:t>v</a:t>
            </a:r>
            <a:r>
              <a:rPr lang="en-US" sz="2400" i="1" baseline="-25000" dirty="0"/>
              <a:t>2</a:t>
            </a:r>
            <a:endParaRPr lang="en-US" sz="2400" i="1" dirty="0">
              <a:latin typeface="Symbol" pitchFamily="18" charset="2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029200" y="1447800"/>
            <a:ext cx="1981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Before shock</a:t>
            </a:r>
          </a:p>
          <a:p>
            <a:r>
              <a:rPr lang="en-US" sz="2400" i="1" dirty="0" smtClean="0">
                <a:latin typeface="+mj-lt"/>
              </a:rPr>
              <a:t>t</a:t>
            </a:r>
            <a:r>
              <a:rPr lang="en-US" sz="2400" i="1" baseline="-25000" dirty="0" smtClean="0">
                <a:latin typeface="+mj-lt"/>
              </a:rPr>
              <a:t>1</a:t>
            </a:r>
          </a:p>
          <a:p>
            <a:r>
              <a:rPr lang="en-US" sz="2400" i="1" dirty="0" smtClean="0">
                <a:latin typeface="Symbol" pitchFamily="18" charset="2"/>
              </a:rPr>
              <a:t>dr</a:t>
            </a:r>
            <a:r>
              <a:rPr lang="en-US" sz="2400" i="1" baseline="-25000" dirty="0" smtClean="0">
                <a:latin typeface="Symbol" pitchFamily="18" charset="2"/>
              </a:rPr>
              <a:t>1</a:t>
            </a:r>
            <a:r>
              <a:rPr lang="en-US" sz="2400" i="1" dirty="0" smtClean="0">
                <a:latin typeface="Symbol" pitchFamily="18" charset="2"/>
              </a:rPr>
              <a:t>, d</a:t>
            </a:r>
            <a:r>
              <a:rPr lang="en-US" sz="2400" i="1" dirty="0" smtClean="0"/>
              <a:t>v</a:t>
            </a:r>
            <a:r>
              <a:rPr lang="en-US" sz="2400" i="1" baseline="-25000" dirty="0" smtClean="0"/>
              <a:t>1</a:t>
            </a:r>
            <a:endParaRPr lang="en-US" sz="2400" i="1" dirty="0" smtClean="0">
              <a:latin typeface="Symbol" pitchFamily="18" charset="2"/>
            </a:endParaRPr>
          </a:p>
        </p:txBody>
      </p:sp>
      <p:sp>
        <p:nvSpPr>
          <p:cNvPr id="15" name="Right Arrow 14"/>
          <p:cNvSpPr/>
          <p:nvPr/>
        </p:nvSpPr>
        <p:spPr>
          <a:xfrm>
            <a:off x="4343400" y="3733800"/>
            <a:ext cx="533400" cy="1524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/>
          <p:cNvSpPr txBox="1"/>
          <p:nvPr/>
        </p:nvSpPr>
        <p:spPr>
          <a:xfrm>
            <a:off x="4533900" y="3810000"/>
            <a:ext cx="685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i="1" dirty="0" smtClean="0">
                <a:latin typeface="+mj-lt"/>
              </a:rPr>
              <a:t>u</a:t>
            </a:r>
          </a:p>
        </p:txBody>
      </p:sp>
    </p:spTree>
    <p:extLst>
      <p:ext uri="{BB962C8B-B14F-4D97-AF65-F5344CB8AC3E}">
        <p14:creationId xmlns:p14="http://schemas.microsoft.com/office/powerpoint/2010/main" val="3967050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16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304800"/>
            <a:ext cx="838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Analysis of shock wave – continued</a:t>
            </a:r>
          </a:p>
          <a:p>
            <a:pPr lvl="1"/>
            <a:r>
              <a:rPr lang="en-US" sz="2400" dirty="0" smtClean="0">
                <a:latin typeface="+mj-lt"/>
              </a:rPr>
              <a:t>While analysis in the shock region is complicated, we can use conservation laws to analyze regions 1 and 2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74136185"/>
              </p:ext>
            </p:extLst>
          </p:nvPr>
        </p:nvGraphicFramePr>
        <p:xfrm>
          <a:off x="770906" y="1981200"/>
          <a:ext cx="7915894" cy="365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1494" name="Equation" r:id="rId3" imgW="6248160" imgH="2895480" progId="Equation.DSMT4">
                  <p:embed/>
                </p:oleObj>
              </mc:Choice>
              <mc:Fallback>
                <p:oleObj name="Equation" r:id="rId3" imgW="6248160" imgH="2895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0906" y="1981200"/>
                        <a:ext cx="7915894" cy="365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78638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17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304800"/>
            <a:ext cx="8382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Analysis of shock wave – continued</a:t>
            </a:r>
          </a:p>
          <a:p>
            <a:pPr lvl="1"/>
            <a:r>
              <a:rPr lang="en-US" sz="2400" dirty="0" smtClean="0">
                <a:latin typeface="+mj-lt"/>
              </a:rPr>
              <a:t>For adiabatic ideal gas, also considering energy conservation: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631339"/>
              </p:ext>
            </p:extLst>
          </p:nvPr>
        </p:nvGraphicFramePr>
        <p:xfrm>
          <a:off x="1371600" y="1520369"/>
          <a:ext cx="3327400" cy="2211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2535" name="数式" r:id="rId3" imgW="1523880" imgH="1015920" progId="Equation.3">
                  <p:embed/>
                </p:oleObj>
              </mc:Choice>
              <mc:Fallback>
                <p:oleObj name="数式" r:id="rId3" imgW="1523880" imgH="101592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1520369"/>
                        <a:ext cx="3327400" cy="22113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39660025"/>
              </p:ext>
            </p:extLst>
          </p:nvPr>
        </p:nvGraphicFramePr>
        <p:xfrm>
          <a:off x="1143000" y="3276600"/>
          <a:ext cx="6669088" cy="33646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2536" name="Equation" r:id="rId5" imgW="6451560" imgH="3111480" progId="Equation.DSMT4">
                  <p:embed/>
                </p:oleObj>
              </mc:Choice>
              <mc:Fallback>
                <p:oleObj name="Equation" r:id="rId5" imgW="6451560" imgH="31114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76600"/>
                        <a:ext cx="6669088" cy="336461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0866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18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81000" y="304800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Analysis of shock wave – continued</a:t>
            </a:r>
          </a:p>
          <a:p>
            <a:pPr lvl="1"/>
            <a:r>
              <a:rPr lang="en-US" sz="2400" dirty="0" smtClean="0">
                <a:latin typeface="+mj-lt"/>
              </a:rPr>
              <a:t>For adiabatic ideal gas, entropy considerations::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5027993"/>
              </p:ext>
            </p:extLst>
          </p:nvPr>
        </p:nvGraphicFramePr>
        <p:xfrm>
          <a:off x="585788" y="1295400"/>
          <a:ext cx="8331200" cy="480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3537" name="Equation" r:id="rId3" imgW="6502320" imgH="3759120" progId="Equation.DSMT4">
                  <p:embed/>
                </p:oleObj>
              </mc:Choice>
              <mc:Fallback>
                <p:oleObj name="Equation" r:id="rId3" imgW="6502320" imgH="375912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5788" y="1295400"/>
                        <a:ext cx="8331200" cy="480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0465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217055" y="4953000"/>
            <a:ext cx="457200" cy="381000"/>
          </a:xfrm>
          <a:prstGeom prst="rightArrow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/>
          <a:srcRect l="5072" t="18683" r="7016" b="633"/>
          <a:stretch/>
        </p:blipFill>
        <p:spPr>
          <a:xfrm>
            <a:off x="685800" y="71928"/>
            <a:ext cx="7924800" cy="62526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66334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533400" y="76200"/>
            <a:ext cx="7467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Effects of nonlinearities in fluid equations  </a:t>
            </a:r>
          </a:p>
          <a:p>
            <a:r>
              <a:rPr lang="en-US" sz="2400" dirty="0">
                <a:latin typeface="+mj-lt"/>
              </a:rPr>
              <a:t> </a:t>
            </a:r>
            <a:r>
              <a:rPr lang="en-US" sz="2400" dirty="0" smtClean="0">
                <a:latin typeface="+mj-lt"/>
              </a:rPr>
              <a:t> -- one dimensional case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08884230"/>
              </p:ext>
            </p:extLst>
          </p:nvPr>
        </p:nvGraphicFramePr>
        <p:xfrm>
          <a:off x="914400" y="907197"/>
          <a:ext cx="6030913" cy="2492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50" name="数式" r:id="rId3" imgW="2451100" imgH="1054100" progId="Equation.3">
                  <p:embed/>
                </p:oleObj>
              </mc:Choice>
              <mc:Fallback>
                <p:oleObj name="数式" r:id="rId3" imgW="2451100" imgH="10541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907197"/>
                        <a:ext cx="6030913" cy="2492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9637390"/>
              </p:ext>
            </p:extLst>
          </p:nvPr>
        </p:nvGraphicFramePr>
        <p:xfrm>
          <a:off x="914400" y="3399572"/>
          <a:ext cx="7696200" cy="31268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8251" name="Equation" r:id="rId5" imgW="4533840" imgH="1917360" progId="Equation.DSMT4">
                  <p:embed/>
                </p:oleObj>
              </mc:Choice>
              <mc:Fallback>
                <p:oleObj name="Equation" r:id="rId5" imgW="4533840" imgH="1917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399572"/>
                        <a:ext cx="7696200" cy="312688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54756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4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66732754"/>
              </p:ext>
            </p:extLst>
          </p:nvPr>
        </p:nvGraphicFramePr>
        <p:xfrm>
          <a:off x="703262" y="228600"/>
          <a:ext cx="7373938" cy="35417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275" name="数式" r:id="rId3" imgW="2997000" imgH="1498320" progId="Equation.3">
                  <p:embed/>
                </p:oleObj>
              </mc:Choice>
              <mc:Fallback>
                <p:oleObj name="数式" r:id="rId3" imgW="2997000" imgH="149832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3262" y="228600"/>
                        <a:ext cx="7373938" cy="35417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4409861"/>
              </p:ext>
            </p:extLst>
          </p:nvPr>
        </p:nvGraphicFramePr>
        <p:xfrm>
          <a:off x="685800" y="3916362"/>
          <a:ext cx="8153400" cy="2255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49276" name="Equation" r:id="rId5" imgW="5333760" imgH="1536480" progId="Equation.DSMT4">
                  <p:embed/>
                </p:oleObj>
              </mc:Choice>
              <mc:Fallback>
                <p:oleObj name="Equation" r:id="rId5" imgW="5333760" imgH="1536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916362"/>
                        <a:ext cx="8153400" cy="22558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urved Right Arrow 6"/>
          <p:cNvSpPr/>
          <p:nvPr/>
        </p:nvSpPr>
        <p:spPr>
          <a:xfrm>
            <a:off x="76200" y="685800"/>
            <a:ext cx="609600" cy="25146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7756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5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3104545"/>
              </p:ext>
            </p:extLst>
          </p:nvPr>
        </p:nvGraphicFramePr>
        <p:xfrm>
          <a:off x="1446213" y="609600"/>
          <a:ext cx="3811587" cy="2041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300" name="数式" r:id="rId3" imgW="1549080" imgH="863280" progId="Equation.3">
                  <p:embed/>
                </p:oleObj>
              </mc:Choice>
              <mc:Fallback>
                <p:oleObj name="数式" r:id="rId3" imgW="1549080" imgH="8632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6213" y="609600"/>
                        <a:ext cx="3811587" cy="20415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1006443"/>
              </p:ext>
            </p:extLst>
          </p:nvPr>
        </p:nvGraphicFramePr>
        <p:xfrm>
          <a:off x="1295400" y="2895600"/>
          <a:ext cx="7159626" cy="29384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0301" name="Equation" r:id="rId5" imgW="3962160" imgH="1688760" progId="Equation.DSMT4">
                  <p:embed/>
                </p:oleObj>
              </mc:Choice>
              <mc:Fallback>
                <p:oleObj name="Equation" r:id="rId5" imgW="3962160" imgH="16887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895600"/>
                        <a:ext cx="7159626" cy="293847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Curved Right Arrow 6"/>
          <p:cNvSpPr/>
          <p:nvPr/>
        </p:nvSpPr>
        <p:spPr>
          <a:xfrm>
            <a:off x="76200" y="1143000"/>
            <a:ext cx="1143000" cy="3200400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" name="Curved Right Arrow 7"/>
          <p:cNvSpPr/>
          <p:nvPr/>
        </p:nvSpPr>
        <p:spPr>
          <a:xfrm>
            <a:off x="152400" y="2057400"/>
            <a:ext cx="1143000" cy="3200400"/>
          </a:xfrm>
          <a:prstGeom prst="curv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0094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6</a:t>
            </a:fld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34343025"/>
              </p:ext>
            </p:extLst>
          </p:nvPr>
        </p:nvGraphicFramePr>
        <p:xfrm>
          <a:off x="381000" y="277812"/>
          <a:ext cx="7942263" cy="5894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1285" name="数式" r:id="rId3" imgW="3340080" imgH="2489040" progId="Equation.3">
                  <p:embed/>
                </p:oleObj>
              </mc:Choice>
              <mc:Fallback>
                <p:oleObj name="数式" r:id="rId3" imgW="3340080" imgH="24890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" y="277812"/>
                        <a:ext cx="7942263" cy="58943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8325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7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3866519"/>
              </p:ext>
            </p:extLst>
          </p:nvPr>
        </p:nvGraphicFramePr>
        <p:xfrm>
          <a:off x="228600" y="685800"/>
          <a:ext cx="8726488" cy="51117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3327" name="数式" r:id="rId3" imgW="3670200" imgH="2158920" progId="Equation.3">
                  <p:embed/>
                </p:oleObj>
              </mc:Choice>
              <mc:Fallback>
                <p:oleObj name="数式" r:id="rId3" imgW="3670200" imgH="215892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685800"/>
                        <a:ext cx="8726488" cy="51117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610690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8</a:t>
            </a:fld>
            <a:endParaRPr lang="en-US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2894583"/>
              </p:ext>
            </p:extLst>
          </p:nvPr>
        </p:nvGraphicFramePr>
        <p:xfrm>
          <a:off x="609600" y="228600"/>
          <a:ext cx="4076700" cy="249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50" name="数式" r:id="rId3" imgW="1714320" imgH="1054080" progId="Equation.3">
                  <p:embed/>
                </p:oleObj>
              </mc:Choice>
              <mc:Fallback>
                <p:oleObj name="数式" r:id="rId3" imgW="1714320" imgH="10540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228600"/>
                        <a:ext cx="4076700" cy="2495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6713892"/>
              </p:ext>
            </p:extLst>
          </p:nvPr>
        </p:nvGraphicFramePr>
        <p:xfrm>
          <a:off x="228600" y="3294063"/>
          <a:ext cx="8726488" cy="2584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451" name="数式" r:id="rId5" imgW="3670200" imgH="1091880" progId="Equation.3">
                  <p:embed/>
                </p:oleObj>
              </mc:Choice>
              <mc:Fallback>
                <p:oleObj name="数式" r:id="rId5" imgW="3670200" imgH="109188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3294063"/>
                        <a:ext cx="8726488" cy="25844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2549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11/10/2014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PHY 711  Fall 2014 -- Lecture 32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368B07-CEBF-4C80-90AF-53B34FA04CF3}" type="slidenum">
              <a:rPr lang="en-US" smtClean="0"/>
              <a:t>9</a:t>
            </a:fld>
            <a:endParaRPr lang="en-US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13086243"/>
              </p:ext>
            </p:extLst>
          </p:nvPr>
        </p:nvGraphicFramePr>
        <p:xfrm>
          <a:off x="762000" y="1066800"/>
          <a:ext cx="7670800" cy="3097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2329" name="数式" r:id="rId3" imgW="3225600" imgH="1307880" progId="Equation.3">
                  <p:embed/>
                </p:oleObj>
              </mc:Choice>
              <mc:Fallback>
                <p:oleObj name="数式" r:id="rId3" imgW="3225600" imgH="13078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066800"/>
                        <a:ext cx="7670800" cy="30972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228600" y="304800"/>
            <a:ext cx="74676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+mj-lt"/>
              </a:rPr>
              <a:t>Traveling wave solution: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8309366"/>
              </p:ext>
            </p:extLst>
          </p:nvPr>
        </p:nvGraphicFramePr>
        <p:xfrm>
          <a:off x="838200" y="4419600"/>
          <a:ext cx="5586413" cy="186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2330" name="数式" r:id="rId5" imgW="2349360" imgH="787320" progId="Equation.3">
                  <p:embed/>
                </p:oleObj>
              </mc:Choice>
              <mc:Fallback>
                <p:oleObj name="数式" r:id="rId5" imgW="2349360" imgH="78732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419600"/>
                        <a:ext cx="5586413" cy="18653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774362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2540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sz="2400" dirty="0" smtClean="0">
            <a:latin typeface="+mj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20932</TotalTime>
  <Words>320</Words>
  <Application>Microsoft Office PowerPoint</Application>
  <PresentationFormat>On-screen Show (4:3)</PresentationFormat>
  <Paragraphs>90</Paragraphs>
  <Slides>18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Arial</vt:lpstr>
      <vt:lpstr>Calibri</vt:lpstr>
      <vt:lpstr>Symbol</vt:lpstr>
      <vt:lpstr>Wingdings</vt:lpstr>
      <vt:lpstr>Office Theme</vt:lpstr>
      <vt:lpstr>MathType 6.0 Equation</vt:lpstr>
      <vt:lpstr>数式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WFU2011</dc:creator>
  <cp:lastModifiedBy>Holzwarth, Natalie</cp:lastModifiedBy>
  <cp:revision>983</cp:revision>
  <cp:lastPrinted>2012-11-16T15:49:00Z</cp:lastPrinted>
  <dcterms:created xsi:type="dcterms:W3CDTF">2012-01-10T18:32:24Z</dcterms:created>
  <dcterms:modified xsi:type="dcterms:W3CDTF">2014-11-10T16:03:45Z</dcterms:modified>
</cp:coreProperties>
</file>