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handoutMasterIdLst>
    <p:handoutMasterId r:id="rId22"/>
  </p:handoutMasterIdLst>
  <p:sldIdLst>
    <p:sldId id="296" r:id="rId2"/>
    <p:sldId id="354" r:id="rId3"/>
    <p:sldId id="363" r:id="rId4"/>
    <p:sldId id="364" r:id="rId5"/>
    <p:sldId id="365" r:id="rId6"/>
    <p:sldId id="366" r:id="rId7"/>
    <p:sldId id="360" r:id="rId8"/>
    <p:sldId id="361" r:id="rId9"/>
    <p:sldId id="376" r:id="rId10"/>
    <p:sldId id="362" r:id="rId11"/>
    <p:sldId id="367" r:id="rId12"/>
    <p:sldId id="368" r:id="rId13"/>
    <p:sldId id="369" r:id="rId14"/>
    <p:sldId id="370" r:id="rId15"/>
    <p:sldId id="371" r:id="rId16"/>
    <p:sldId id="372" r:id="rId17"/>
    <p:sldId id="373" r:id="rId18"/>
    <p:sldId id="374" r:id="rId19"/>
    <p:sldId id="375" r:id="rId2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E6F6"/>
    <a:srgbClr val="DA32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6" autoAdjust="0"/>
    <p:restoredTop sz="94660"/>
  </p:normalViewPr>
  <p:slideViewPr>
    <p:cSldViewPr>
      <p:cViewPr varScale="1">
        <p:scale>
          <a:sx n="69" d="100"/>
          <a:sy n="69" d="100"/>
        </p:scale>
        <p:origin x="64" y="112"/>
      </p:cViewPr>
      <p:guideLst>
        <p:guide orient="horz" pos="2160"/>
        <p:guide pos="2880"/>
      </p:guideLst>
    </p:cSldViewPr>
  </p:slideViewPr>
  <p:notesTextViewPr>
    <p:cViewPr>
      <p:scale>
        <a:sx n="1" d="1"/>
        <a:sy n="1" d="1"/>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20.wmf"/><Relationship Id="rId1" Type="http://schemas.openxmlformats.org/officeDocument/2006/relationships/image" Target="../media/image19.wmf"/><Relationship Id="rId4"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8194727C-8B30-4386-9703-61EF7B04C9A7}" type="datetimeFigureOut">
              <a:rPr lang="en-US" smtClean="0"/>
              <a:t>11/11/2014</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7E357BCF-F272-4C79-9BBA-DF21EFA30F88}" type="slidenum">
              <a:rPr lang="en-US" smtClean="0"/>
              <a:t>‹#›</a:t>
            </a:fld>
            <a:endParaRPr lang="en-US"/>
          </a:p>
        </p:txBody>
      </p:sp>
    </p:spTree>
    <p:extLst>
      <p:ext uri="{BB962C8B-B14F-4D97-AF65-F5344CB8AC3E}">
        <p14:creationId xmlns:p14="http://schemas.microsoft.com/office/powerpoint/2010/main" val="26765871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C5D2E9F-93AF-4192-9362-BE5EFDABCE46}" type="datetimeFigureOut">
              <a:rPr lang="en-US" smtClean="0"/>
              <a:t>11/11/2014</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615B37F0-B5B5-4873-843A-F6B8A32A0D0F}" type="slidenum">
              <a:rPr lang="en-US" smtClean="0"/>
              <a:t>‹#›</a:t>
            </a:fld>
            <a:endParaRPr lang="en-US" dirty="0"/>
          </a:p>
        </p:txBody>
      </p:sp>
    </p:spTree>
    <p:extLst>
      <p:ext uri="{BB962C8B-B14F-4D97-AF65-F5344CB8AC3E}">
        <p14:creationId xmlns:p14="http://schemas.microsoft.com/office/powerpoint/2010/main" val="2872160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5B37F0-B5B5-4873-843A-F6B8A32A0D0F}" type="slidenum">
              <a:rPr lang="en-US" smtClean="0"/>
              <a:t>1</a:t>
            </a:fld>
            <a:endParaRPr lang="en-US" dirty="0"/>
          </a:p>
        </p:txBody>
      </p:sp>
    </p:spTree>
    <p:extLst>
      <p:ext uri="{BB962C8B-B14F-4D97-AF65-F5344CB8AC3E}">
        <p14:creationId xmlns:p14="http://schemas.microsoft.com/office/powerpoint/2010/main" val="504781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15B37F0-B5B5-4873-843A-F6B8A32A0D0F}" type="slidenum">
              <a:rPr lang="en-US" smtClean="0"/>
              <a:t>2</a:t>
            </a:fld>
            <a:endParaRPr lang="en-US" dirty="0"/>
          </a:p>
        </p:txBody>
      </p:sp>
    </p:spTree>
    <p:extLst>
      <p:ext uri="{BB962C8B-B14F-4D97-AF65-F5344CB8AC3E}">
        <p14:creationId xmlns:p14="http://schemas.microsoft.com/office/powerpoint/2010/main" val="3025738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11/12/2014</a:t>
            </a:r>
            <a:endParaRPr lang="en-US" dirty="0"/>
          </a:p>
        </p:txBody>
      </p:sp>
      <p:sp>
        <p:nvSpPr>
          <p:cNvPr id="5" name="Footer Placeholder 4"/>
          <p:cNvSpPr>
            <a:spLocks noGrp="1"/>
          </p:cNvSpPr>
          <p:nvPr>
            <p:ph type="ftr" sz="quarter" idx="11"/>
          </p:nvPr>
        </p:nvSpPr>
        <p:spPr/>
        <p:txBody>
          <a:bodyPr/>
          <a:lstStyle/>
          <a:p>
            <a:r>
              <a:rPr lang="en-US" smtClean="0"/>
              <a:t>PHY 711  Fall 2014 -- Lecture 33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22542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11/12/2014</a:t>
            </a:r>
            <a:endParaRPr lang="en-US" dirty="0"/>
          </a:p>
        </p:txBody>
      </p:sp>
      <p:sp>
        <p:nvSpPr>
          <p:cNvPr id="5" name="Footer Placeholder 4"/>
          <p:cNvSpPr>
            <a:spLocks noGrp="1"/>
          </p:cNvSpPr>
          <p:nvPr>
            <p:ph type="ftr" sz="quarter" idx="11"/>
          </p:nvPr>
        </p:nvSpPr>
        <p:spPr/>
        <p:txBody>
          <a:bodyPr/>
          <a:lstStyle/>
          <a:p>
            <a:r>
              <a:rPr lang="en-US" smtClean="0"/>
              <a:t>PHY 711  Fall 2014 -- Lecture 33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40401551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11/12/2014</a:t>
            </a:r>
            <a:endParaRPr lang="en-US" dirty="0"/>
          </a:p>
        </p:txBody>
      </p:sp>
      <p:sp>
        <p:nvSpPr>
          <p:cNvPr id="5" name="Footer Placeholder 4"/>
          <p:cNvSpPr>
            <a:spLocks noGrp="1"/>
          </p:cNvSpPr>
          <p:nvPr>
            <p:ph type="ftr" sz="quarter" idx="11"/>
          </p:nvPr>
        </p:nvSpPr>
        <p:spPr/>
        <p:txBody>
          <a:bodyPr/>
          <a:lstStyle/>
          <a:p>
            <a:r>
              <a:rPr lang="en-US" smtClean="0"/>
              <a:t>PHY 711  Fall 2014 -- Lecture 33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8042887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11/12/2014</a:t>
            </a:r>
            <a:endParaRPr lang="en-US" dirty="0"/>
          </a:p>
        </p:txBody>
      </p:sp>
      <p:sp>
        <p:nvSpPr>
          <p:cNvPr id="5" name="Footer Placeholder 4"/>
          <p:cNvSpPr>
            <a:spLocks noGrp="1"/>
          </p:cNvSpPr>
          <p:nvPr>
            <p:ph type="ftr" sz="quarter" idx="11"/>
          </p:nvPr>
        </p:nvSpPr>
        <p:spPr/>
        <p:txBody>
          <a:bodyPr/>
          <a:lstStyle/>
          <a:p>
            <a:r>
              <a:rPr lang="en-US" smtClean="0"/>
              <a:t>PHY 711  Fall 2014 -- Lecture 33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3285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11/12/2014</a:t>
            </a:r>
            <a:endParaRPr lang="en-US" dirty="0"/>
          </a:p>
        </p:txBody>
      </p:sp>
      <p:sp>
        <p:nvSpPr>
          <p:cNvPr id="5" name="Footer Placeholder 4"/>
          <p:cNvSpPr>
            <a:spLocks noGrp="1"/>
          </p:cNvSpPr>
          <p:nvPr>
            <p:ph type="ftr" sz="quarter" idx="11"/>
          </p:nvPr>
        </p:nvSpPr>
        <p:spPr/>
        <p:txBody>
          <a:bodyPr/>
          <a:lstStyle/>
          <a:p>
            <a:r>
              <a:rPr lang="en-US" smtClean="0"/>
              <a:t>PHY 711  Fall 2014 -- Lecture 33</a:t>
            </a:r>
            <a:endParaRPr lang="en-US" dirty="0"/>
          </a:p>
        </p:txBody>
      </p:sp>
      <p:sp>
        <p:nvSpPr>
          <p:cNvPr id="6" name="Slide Number Placeholder 5"/>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320383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11/12/2014</a:t>
            </a:r>
            <a:endParaRPr lang="en-US" dirty="0"/>
          </a:p>
        </p:txBody>
      </p:sp>
      <p:sp>
        <p:nvSpPr>
          <p:cNvPr id="6" name="Footer Placeholder 5"/>
          <p:cNvSpPr>
            <a:spLocks noGrp="1"/>
          </p:cNvSpPr>
          <p:nvPr>
            <p:ph type="ftr" sz="quarter" idx="11"/>
          </p:nvPr>
        </p:nvSpPr>
        <p:spPr/>
        <p:txBody>
          <a:bodyPr/>
          <a:lstStyle/>
          <a:p>
            <a:r>
              <a:rPr lang="en-US" smtClean="0"/>
              <a:t>PHY 711  Fall 2014 -- Lecture 33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273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11/12/2014</a:t>
            </a:r>
            <a:endParaRPr lang="en-US" dirty="0"/>
          </a:p>
        </p:txBody>
      </p:sp>
      <p:sp>
        <p:nvSpPr>
          <p:cNvPr id="8" name="Footer Placeholder 7"/>
          <p:cNvSpPr>
            <a:spLocks noGrp="1"/>
          </p:cNvSpPr>
          <p:nvPr>
            <p:ph type="ftr" sz="quarter" idx="11"/>
          </p:nvPr>
        </p:nvSpPr>
        <p:spPr/>
        <p:txBody>
          <a:bodyPr/>
          <a:lstStyle/>
          <a:p>
            <a:r>
              <a:rPr lang="en-US" smtClean="0"/>
              <a:t>PHY 711  Fall 2014 -- Lecture 33</a:t>
            </a:r>
            <a:endParaRPr lang="en-US" dirty="0"/>
          </a:p>
        </p:txBody>
      </p:sp>
      <p:sp>
        <p:nvSpPr>
          <p:cNvPr id="9" name="Slide Number Placeholder 8"/>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20369225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11/12/2014</a:t>
            </a:r>
            <a:endParaRPr lang="en-US" dirty="0"/>
          </a:p>
        </p:txBody>
      </p:sp>
      <p:sp>
        <p:nvSpPr>
          <p:cNvPr id="4" name="Footer Placeholder 3"/>
          <p:cNvSpPr>
            <a:spLocks noGrp="1"/>
          </p:cNvSpPr>
          <p:nvPr>
            <p:ph type="ftr" sz="quarter" idx="11"/>
          </p:nvPr>
        </p:nvSpPr>
        <p:spPr/>
        <p:txBody>
          <a:bodyPr/>
          <a:lstStyle/>
          <a:p>
            <a:r>
              <a:rPr lang="en-US" smtClean="0"/>
              <a:t>PHY 711  Fall 2014 -- Lecture 33</a:t>
            </a:r>
            <a:endParaRPr lang="en-US" dirty="0"/>
          </a:p>
        </p:txBody>
      </p:sp>
      <p:sp>
        <p:nvSpPr>
          <p:cNvPr id="5" name="Slide Number Placeholder 4"/>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68916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0958655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11/12/2014</a:t>
            </a:r>
            <a:endParaRPr lang="en-US" dirty="0"/>
          </a:p>
        </p:txBody>
      </p:sp>
      <p:sp>
        <p:nvSpPr>
          <p:cNvPr id="6" name="Footer Placeholder 5"/>
          <p:cNvSpPr>
            <a:spLocks noGrp="1"/>
          </p:cNvSpPr>
          <p:nvPr>
            <p:ph type="ftr" sz="quarter" idx="11"/>
          </p:nvPr>
        </p:nvSpPr>
        <p:spPr/>
        <p:txBody>
          <a:bodyPr/>
          <a:lstStyle/>
          <a:p>
            <a:r>
              <a:rPr lang="en-US" smtClean="0"/>
              <a:t>PHY 711  Fall 2014 -- Lecture 33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1422502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11/12/2014</a:t>
            </a:r>
            <a:endParaRPr lang="en-US" dirty="0"/>
          </a:p>
        </p:txBody>
      </p:sp>
      <p:sp>
        <p:nvSpPr>
          <p:cNvPr id="6" name="Footer Placeholder 5"/>
          <p:cNvSpPr>
            <a:spLocks noGrp="1"/>
          </p:cNvSpPr>
          <p:nvPr>
            <p:ph type="ftr" sz="quarter" idx="11"/>
          </p:nvPr>
        </p:nvSpPr>
        <p:spPr/>
        <p:txBody>
          <a:bodyPr/>
          <a:lstStyle/>
          <a:p>
            <a:r>
              <a:rPr lang="en-US" smtClean="0"/>
              <a:t>PHY 711  Fall 2014 -- Lecture 33</a:t>
            </a:r>
            <a:endParaRPr lang="en-US" dirty="0"/>
          </a:p>
        </p:txBody>
      </p:sp>
      <p:sp>
        <p:nvSpPr>
          <p:cNvPr id="7" name="Slide Number Placeholder 6"/>
          <p:cNvSpPr>
            <a:spLocks noGrp="1"/>
          </p:cNvSpPr>
          <p:nvPr>
            <p:ph type="sldNum" sz="quarter" idx="12"/>
          </p:nvPr>
        </p:nvSpPr>
        <p:spPr/>
        <p:txBody>
          <a:bodyPr/>
          <a:lstStyle/>
          <a:p>
            <a:fld id="{CE368B07-CEBF-4C80-90AF-53B34FA04CF3}" type="slidenum">
              <a:rPr lang="en-US" smtClean="0"/>
              <a:t>‹#›</a:t>
            </a:fld>
            <a:endParaRPr lang="en-US" dirty="0"/>
          </a:p>
        </p:txBody>
      </p:sp>
    </p:spTree>
    <p:extLst>
      <p:ext uri="{BB962C8B-B14F-4D97-AF65-F5344CB8AC3E}">
        <p14:creationId xmlns:p14="http://schemas.microsoft.com/office/powerpoint/2010/main" val="3630244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11/12/2014</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PHY 711  Fall 2014 -- Lecture 33</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68B07-CEBF-4C80-90AF-53B34FA04CF3}" type="slidenum">
              <a:rPr lang="en-US" smtClean="0"/>
              <a:t>‹#›</a:t>
            </a:fld>
            <a:endParaRPr lang="en-US" dirty="0"/>
          </a:p>
        </p:txBody>
      </p:sp>
    </p:spTree>
    <p:extLst>
      <p:ext uri="{BB962C8B-B14F-4D97-AF65-F5344CB8AC3E}">
        <p14:creationId xmlns:p14="http://schemas.microsoft.com/office/powerpoint/2010/main" val="2700172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9.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0.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1.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3.wmf"/><Relationship Id="rId5" Type="http://schemas.openxmlformats.org/officeDocument/2006/relationships/oleObject" Target="../embeddings/oleObject10.bin"/><Relationship Id="rId4" Type="http://schemas.openxmlformats.org/officeDocument/2006/relationships/image" Target="../media/image12.w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4.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16.wmf"/><Relationship Id="rId5" Type="http://schemas.openxmlformats.org/officeDocument/2006/relationships/oleObject" Target="../embeddings/oleObject13.bin"/><Relationship Id="rId4" Type="http://schemas.openxmlformats.org/officeDocument/2006/relationships/image" Target="../media/image15.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7.xml"/><Relationship Id="rId1" Type="http://schemas.openxmlformats.org/officeDocument/2006/relationships/vmlDrawing" Target="../drawings/vmlDrawing10.vml"/><Relationship Id="rId5" Type="http://schemas.openxmlformats.org/officeDocument/2006/relationships/image" Target="../media/image18.png"/><Relationship Id="rId4" Type="http://schemas.openxmlformats.org/officeDocument/2006/relationships/image" Target="../media/image17.wmf"/></Relationships>
</file>

<file path=ppt/slides/_rels/slide18.xml.rels><?xml version="1.0" encoding="UTF-8" standalone="yes"?>
<Relationships xmlns="http://schemas.openxmlformats.org/package/2006/relationships"><Relationship Id="rId8" Type="http://schemas.openxmlformats.org/officeDocument/2006/relationships/image" Target="../media/image21.wmf"/><Relationship Id="rId3" Type="http://schemas.openxmlformats.org/officeDocument/2006/relationships/oleObject" Target="../embeddings/oleObject15.bin"/><Relationship Id="rId7"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image" Target="../media/image20.wmf"/><Relationship Id="rId5" Type="http://schemas.openxmlformats.org/officeDocument/2006/relationships/oleObject" Target="../embeddings/oleObject16.bin"/><Relationship Id="rId10" Type="http://schemas.openxmlformats.org/officeDocument/2006/relationships/image" Target="../media/image22.wmf"/><Relationship Id="rId4" Type="http://schemas.openxmlformats.org/officeDocument/2006/relationships/image" Target="../media/image19.wmf"/><Relationship Id="rId9" Type="http://schemas.openxmlformats.org/officeDocument/2006/relationships/oleObject" Target="../embeddings/oleObject18.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3.w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5.wmf"/><Relationship Id="rId5" Type="http://schemas.openxmlformats.org/officeDocument/2006/relationships/oleObject" Target="../embeddings/oleObject2.bin"/><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wmf"/><Relationship Id="rId5" Type="http://schemas.openxmlformats.org/officeDocument/2006/relationships/oleObject" Target="../embeddings/oleObject5.bin"/><Relationship Id="rId4" Type="http://schemas.openxmlformats.org/officeDocument/2006/relationships/image" Target="../media/image7.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a:t>
            </a:fld>
            <a:endParaRPr lang="en-US" dirty="0"/>
          </a:p>
        </p:txBody>
      </p:sp>
      <p:sp>
        <p:nvSpPr>
          <p:cNvPr id="5" name="TextBox 4"/>
          <p:cNvSpPr txBox="1"/>
          <p:nvPr/>
        </p:nvSpPr>
        <p:spPr>
          <a:xfrm>
            <a:off x="381000" y="609600"/>
            <a:ext cx="8229600" cy="4770537"/>
          </a:xfrm>
          <a:prstGeom prst="rect">
            <a:avLst/>
          </a:prstGeom>
          <a:noFill/>
        </p:spPr>
        <p:txBody>
          <a:bodyPr wrap="square" rtlCol="0">
            <a:spAutoFit/>
          </a:bodyPr>
          <a:lstStyle/>
          <a:p>
            <a:pPr algn="ctr"/>
            <a:r>
              <a:rPr lang="en-US" sz="3200" b="1" dirty="0" smtClean="0"/>
              <a:t>PHY </a:t>
            </a:r>
            <a:r>
              <a:rPr lang="en-US" sz="3200" b="1" dirty="0"/>
              <a:t>7</a:t>
            </a:r>
            <a:r>
              <a:rPr lang="en-US" sz="3200" b="1" dirty="0" smtClean="0"/>
              <a:t>11 Classical Mechanics and Mathematical Methods</a:t>
            </a:r>
          </a:p>
          <a:p>
            <a:pPr algn="ctr"/>
            <a:r>
              <a:rPr lang="en-US" sz="3200" b="1" dirty="0" smtClean="0"/>
              <a:t>10-10:50 AM  MWF  Olin 103</a:t>
            </a:r>
          </a:p>
          <a:p>
            <a:pPr algn="ctr"/>
            <a:endParaRPr lang="en-US" sz="3200" b="1" dirty="0"/>
          </a:p>
          <a:p>
            <a:pPr algn="ctr"/>
            <a:r>
              <a:rPr lang="en-US" sz="3200" b="1" dirty="0" smtClean="0"/>
              <a:t>Plan for Lecture </a:t>
            </a:r>
            <a:r>
              <a:rPr lang="en-US" sz="3200" b="1" dirty="0" smtClean="0"/>
              <a:t>33:</a:t>
            </a:r>
            <a:endParaRPr lang="en-US" sz="3200" b="1" dirty="0">
              <a:solidFill>
                <a:schemeClr val="folHlink"/>
              </a:solidFill>
            </a:endParaRPr>
          </a:p>
          <a:p>
            <a:pPr marL="457200" lvl="2">
              <a:spcBef>
                <a:spcPct val="50000"/>
              </a:spcBef>
            </a:pPr>
            <a:r>
              <a:rPr lang="en-US" sz="3200" b="1" dirty="0" smtClean="0">
                <a:solidFill>
                  <a:schemeClr val="folHlink"/>
                </a:solidFill>
              </a:rPr>
              <a:t>Chapter 10 in F &amp; W:    Surface waves</a:t>
            </a:r>
          </a:p>
          <a:p>
            <a:pPr marL="1428750" lvl="3" indent="-514350">
              <a:spcBef>
                <a:spcPct val="50000"/>
              </a:spcBef>
              <a:buFont typeface="+mj-lt"/>
              <a:buAutoNum type="arabicPeriod"/>
            </a:pPr>
            <a:r>
              <a:rPr lang="en-US" sz="3200" b="1" dirty="0" smtClean="0">
                <a:solidFill>
                  <a:schemeClr val="folHlink"/>
                </a:solidFill>
                <a:sym typeface="Wingdings" pitchFamily="2" charset="2"/>
              </a:rPr>
              <a:t>Water waves in a channel</a:t>
            </a:r>
          </a:p>
          <a:p>
            <a:pPr marL="1428750" lvl="3" indent="-514350">
              <a:spcBef>
                <a:spcPct val="50000"/>
              </a:spcBef>
              <a:buFont typeface="+mj-lt"/>
              <a:buAutoNum type="arabicPeriod"/>
            </a:pPr>
            <a:r>
              <a:rPr lang="en-US" sz="3200" b="1" dirty="0" smtClean="0">
                <a:solidFill>
                  <a:schemeClr val="folHlink"/>
                </a:solidFill>
                <a:sym typeface="Wingdings" pitchFamily="2" charset="2"/>
              </a:rPr>
              <a:t>Wave-like solutions; wave speed</a:t>
            </a:r>
          </a:p>
        </p:txBody>
      </p:sp>
    </p:spTree>
    <p:extLst>
      <p:ext uri="{BB962C8B-B14F-4D97-AF65-F5344CB8AC3E}">
        <p14:creationId xmlns:p14="http://schemas.microsoft.com/office/powerpoint/2010/main" val="37998740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10</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3994301203"/>
              </p:ext>
            </p:extLst>
          </p:nvPr>
        </p:nvGraphicFramePr>
        <p:xfrm>
          <a:off x="609600" y="1447800"/>
          <a:ext cx="6643614" cy="3582988"/>
        </p:xfrm>
        <a:graphic>
          <a:graphicData uri="http://schemas.openxmlformats.org/presentationml/2006/ole">
            <mc:AlternateContent xmlns:mc="http://schemas.openxmlformats.org/markup-compatibility/2006">
              <mc:Choice xmlns:v="urn:schemas-microsoft-com:vml" Requires="v">
                <p:oleObj spid="_x0000_s363570" name="Equation" r:id="rId3" imgW="3962160" imgH="2222280" progId="Equation.DSMT4">
                  <p:embed/>
                </p:oleObj>
              </mc:Choice>
              <mc:Fallback>
                <p:oleObj name="Equation" r:id="rId3" imgW="3962160" imgH="2222280" progId="Equation.DSMT4">
                  <p:embed/>
                  <p:pic>
                    <p:nvPicPr>
                      <p:cNvPr id="0" name="Object 15"/>
                      <p:cNvPicPr>
                        <a:picLocks noChangeAspect="1" noChangeArrowheads="1"/>
                      </p:cNvPicPr>
                      <p:nvPr/>
                    </p:nvPicPr>
                    <p:blipFill>
                      <a:blip r:embed="rId4"/>
                      <a:srcRect/>
                      <a:stretch>
                        <a:fillRect/>
                      </a:stretch>
                    </p:blipFill>
                    <p:spPr bwMode="auto">
                      <a:xfrm>
                        <a:off x="609600" y="1447800"/>
                        <a:ext cx="6643614" cy="3582988"/>
                      </a:xfrm>
                      <a:prstGeom prst="rect">
                        <a:avLst/>
                      </a:prstGeom>
                      <a:noFill/>
                      <a:ln>
                        <a:noFill/>
                      </a:ln>
                      <a:extLst/>
                    </p:spPr>
                  </p:pic>
                </p:oleObj>
              </mc:Fallback>
            </mc:AlternateContent>
          </a:graphicData>
        </a:graphic>
      </p:graphicFrame>
      <p:sp>
        <p:nvSpPr>
          <p:cNvPr id="6" name="TextBox 5"/>
          <p:cNvSpPr txBox="1"/>
          <p:nvPr/>
        </p:nvSpPr>
        <p:spPr>
          <a:xfrm>
            <a:off x="609600" y="457200"/>
            <a:ext cx="7010400" cy="461665"/>
          </a:xfrm>
          <a:prstGeom prst="rect">
            <a:avLst/>
          </a:prstGeom>
          <a:noFill/>
        </p:spPr>
        <p:txBody>
          <a:bodyPr wrap="square" rtlCol="0">
            <a:spAutoFit/>
          </a:bodyPr>
          <a:lstStyle/>
          <a:p>
            <a:r>
              <a:rPr lang="en-US" sz="2400" dirty="0" smtClean="0">
                <a:latin typeface="+mj-lt"/>
              </a:rPr>
              <a:t>For uniform channel:</a:t>
            </a:r>
            <a:endParaRPr lang="en-US" sz="2400" dirty="0" smtClean="0">
              <a:latin typeface="+mj-lt"/>
            </a:endParaRPr>
          </a:p>
        </p:txBody>
      </p:sp>
    </p:spTree>
    <p:extLst>
      <p:ext uri="{BB962C8B-B14F-4D97-AF65-F5344CB8AC3E}">
        <p14:creationId xmlns:p14="http://schemas.microsoft.com/office/powerpoint/2010/main" val="12885352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a:xfrm>
            <a:off x="6781800" y="6371705"/>
            <a:ext cx="2133600" cy="365125"/>
          </a:xfrm>
        </p:spPr>
        <p:txBody>
          <a:bodyPr/>
          <a:lstStyle/>
          <a:p>
            <a:fld id="{CE368B07-CEBF-4C80-90AF-53B34FA04CF3}" type="slidenum">
              <a:rPr lang="en-US" smtClean="0"/>
              <a:t>11</a:t>
            </a:fld>
            <a:endParaRPr lang="en-US" dirty="0"/>
          </a:p>
        </p:txBody>
      </p:sp>
      <p:sp>
        <p:nvSpPr>
          <p:cNvPr id="8" name="Cube 7"/>
          <p:cNvSpPr/>
          <p:nvPr/>
        </p:nvSpPr>
        <p:spPr>
          <a:xfrm>
            <a:off x="1066800" y="3962400"/>
            <a:ext cx="7848600" cy="2057400"/>
          </a:xfrm>
          <a:prstGeom prst="cube">
            <a:avLst>
              <a:gd name="adj" fmla="val 39601"/>
            </a:avLst>
          </a:prstGeom>
          <a:pattFill prst="zigZ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ube 6"/>
          <p:cNvSpPr/>
          <p:nvPr/>
        </p:nvSpPr>
        <p:spPr>
          <a:xfrm>
            <a:off x="1066800" y="2895600"/>
            <a:ext cx="7848600" cy="3124200"/>
          </a:xfrm>
          <a:prstGeom prst="cube">
            <a:avLst/>
          </a:prstGeom>
          <a:solidFill>
            <a:schemeClr val="accent1">
              <a:alpha val="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477000" y="3124200"/>
            <a:ext cx="1600200" cy="461665"/>
          </a:xfrm>
          <a:prstGeom prst="rect">
            <a:avLst/>
          </a:prstGeom>
          <a:noFill/>
        </p:spPr>
        <p:txBody>
          <a:bodyPr wrap="square" rtlCol="0">
            <a:spAutoFit/>
          </a:bodyPr>
          <a:lstStyle/>
          <a:p>
            <a:r>
              <a:rPr lang="en-US" sz="2400" dirty="0" smtClean="0">
                <a:latin typeface="+mj-lt"/>
              </a:rPr>
              <a:t>p</a:t>
            </a:r>
            <a:r>
              <a:rPr lang="en-US" sz="2400" baseline="-25000" dirty="0" smtClean="0">
                <a:latin typeface="+mj-lt"/>
              </a:rPr>
              <a:t>0</a:t>
            </a:r>
            <a:endParaRPr lang="en-US" sz="2400" dirty="0" smtClean="0">
              <a:latin typeface="+mj-lt"/>
            </a:endParaRPr>
          </a:p>
        </p:txBody>
      </p:sp>
      <p:sp>
        <p:nvSpPr>
          <p:cNvPr id="10" name="Down Arrow 9"/>
          <p:cNvSpPr/>
          <p:nvPr/>
        </p:nvSpPr>
        <p:spPr>
          <a:xfrm>
            <a:off x="6812280" y="3276600"/>
            <a:ext cx="274320" cy="759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Brace 10"/>
          <p:cNvSpPr/>
          <p:nvPr/>
        </p:nvSpPr>
        <p:spPr>
          <a:xfrm>
            <a:off x="533400" y="4800600"/>
            <a:ext cx="304800" cy="121920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28600" y="5181600"/>
            <a:ext cx="685800" cy="461665"/>
          </a:xfrm>
          <a:prstGeom prst="rect">
            <a:avLst/>
          </a:prstGeom>
          <a:noFill/>
        </p:spPr>
        <p:txBody>
          <a:bodyPr wrap="square" rtlCol="0">
            <a:spAutoFit/>
          </a:bodyPr>
          <a:lstStyle/>
          <a:p>
            <a:r>
              <a:rPr lang="en-US" sz="2400" dirty="0" smtClean="0">
                <a:latin typeface="+mj-lt"/>
              </a:rPr>
              <a:t>h</a:t>
            </a:r>
          </a:p>
        </p:txBody>
      </p:sp>
      <p:cxnSp>
        <p:nvCxnSpPr>
          <p:cNvPr id="14" name="Straight Arrow Connector 13"/>
          <p:cNvCxnSpPr/>
          <p:nvPr/>
        </p:nvCxnSpPr>
        <p:spPr>
          <a:xfrm flipV="1">
            <a:off x="4903817" y="4991100"/>
            <a:ext cx="0" cy="1028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953000" y="4824036"/>
            <a:ext cx="609600" cy="461665"/>
          </a:xfrm>
          <a:prstGeom prst="rect">
            <a:avLst/>
          </a:prstGeom>
          <a:noFill/>
        </p:spPr>
        <p:txBody>
          <a:bodyPr wrap="square" rtlCol="0">
            <a:spAutoFit/>
          </a:bodyPr>
          <a:lstStyle/>
          <a:p>
            <a:r>
              <a:rPr lang="en-US" sz="2400" dirty="0" smtClean="0">
                <a:latin typeface="+mj-lt"/>
              </a:rPr>
              <a:t>z</a:t>
            </a:r>
          </a:p>
        </p:txBody>
      </p:sp>
      <p:cxnSp>
        <p:nvCxnSpPr>
          <p:cNvPr id="17" name="Straight Arrow Connector 16"/>
          <p:cNvCxnSpPr/>
          <p:nvPr/>
        </p:nvCxnSpPr>
        <p:spPr>
          <a:xfrm>
            <a:off x="1066800" y="6248400"/>
            <a:ext cx="5943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239000" y="5939135"/>
            <a:ext cx="609600" cy="461665"/>
          </a:xfrm>
          <a:prstGeom prst="rect">
            <a:avLst/>
          </a:prstGeom>
          <a:noFill/>
        </p:spPr>
        <p:txBody>
          <a:bodyPr wrap="square" rtlCol="0">
            <a:spAutoFit/>
          </a:bodyPr>
          <a:lstStyle/>
          <a:p>
            <a:r>
              <a:rPr lang="en-US" sz="2400" dirty="0" smtClean="0">
                <a:latin typeface="+mj-lt"/>
              </a:rPr>
              <a:t>x</a:t>
            </a:r>
          </a:p>
        </p:txBody>
      </p:sp>
      <p:cxnSp>
        <p:nvCxnSpPr>
          <p:cNvPr id="23" name="Curved Connector 22"/>
          <p:cNvCxnSpPr/>
          <p:nvPr/>
        </p:nvCxnSpPr>
        <p:spPr>
          <a:xfrm flipV="1">
            <a:off x="1066800" y="4114800"/>
            <a:ext cx="7010400" cy="1066800"/>
          </a:xfrm>
          <a:prstGeom prst="curvedConnector3">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6172200" y="4191000"/>
            <a:ext cx="0" cy="533400"/>
          </a:xfrm>
          <a:prstGeom prst="straightConnector1">
            <a:avLst/>
          </a:prstGeom>
          <a:ln w="25400">
            <a:solidFill>
              <a:srgbClr val="FF0000"/>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562600" y="4312265"/>
            <a:ext cx="457200" cy="461665"/>
          </a:xfrm>
          <a:prstGeom prst="rect">
            <a:avLst/>
          </a:prstGeom>
          <a:noFill/>
        </p:spPr>
        <p:txBody>
          <a:bodyPr wrap="square" rtlCol="0">
            <a:spAutoFit/>
          </a:bodyPr>
          <a:lstStyle/>
          <a:p>
            <a:r>
              <a:rPr lang="en-US" sz="2400" b="1" dirty="0" smtClean="0">
                <a:solidFill>
                  <a:srgbClr val="FF0000"/>
                </a:solidFill>
                <a:latin typeface="Symbol" pitchFamily="18" charset="2"/>
              </a:rPr>
              <a:t>z</a:t>
            </a:r>
          </a:p>
        </p:txBody>
      </p:sp>
      <p:sp>
        <p:nvSpPr>
          <p:cNvPr id="6" name="TextBox 5"/>
          <p:cNvSpPr txBox="1"/>
          <p:nvPr/>
        </p:nvSpPr>
        <p:spPr>
          <a:xfrm>
            <a:off x="533400" y="533400"/>
            <a:ext cx="7543800" cy="830997"/>
          </a:xfrm>
          <a:prstGeom prst="rect">
            <a:avLst/>
          </a:prstGeom>
          <a:noFill/>
        </p:spPr>
        <p:txBody>
          <a:bodyPr wrap="square" rtlCol="0">
            <a:spAutoFit/>
          </a:bodyPr>
          <a:lstStyle/>
          <a:p>
            <a:r>
              <a:rPr lang="en-US" sz="2400" dirty="0" smtClean="0">
                <a:latin typeface="+mj-lt"/>
              </a:rPr>
              <a:t>Consider a container of water with average height h and surface </a:t>
            </a:r>
            <a:r>
              <a:rPr lang="en-US" sz="2400" dirty="0" err="1" smtClean="0">
                <a:latin typeface="+mj-lt"/>
              </a:rPr>
              <a:t>h+</a:t>
            </a:r>
            <a:r>
              <a:rPr lang="en-US" sz="2400" dirty="0" err="1" smtClean="0">
                <a:latin typeface="Symbol" pitchFamily="18" charset="2"/>
              </a:rPr>
              <a:t>z</a:t>
            </a:r>
            <a:r>
              <a:rPr lang="en-US" sz="2400" dirty="0" smtClean="0"/>
              <a:t>(</a:t>
            </a:r>
            <a:r>
              <a:rPr lang="en-US" sz="2400" dirty="0" err="1" smtClean="0"/>
              <a:t>x,y,t</a:t>
            </a:r>
            <a:r>
              <a:rPr lang="en-US" sz="2400" dirty="0" smtClean="0"/>
              <a:t>)</a:t>
            </a:r>
          </a:p>
        </p:txBody>
      </p:sp>
      <p:cxnSp>
        <p:nvCxnSpPr>
          <p:cNvPr id="16" name="Straight Arrow Connector 15"/>
          <p:cNvCxnSpPr/>
          <p:nvPr/>
        </p:nvCxnSpPr>
        <p:spPr>
          <a:xfrm flipV="1">
            <a:off x="914400" y="4991100"/>
            <a:ext cx="1143000" cy="948035"/>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447800" y="5329535"/>
            <a:ext cx="609600" cy="461665"/>
          </a:xfrm>
          <a:prstGeom prst="rect">
            <a:avLst/>
          </a:prstGeom>
          <a:noFill/>
        </p:spPr>
        <p:txBody>
          <a:bodyPr wrap="square" rtlCol="0">
            <a:spAutoFit/>
          </a:bodyPr>
          <a:lstStyle/>
          <a:p>
            <a:r>
              <a:rPr lang="en-US" sz="2400" dirty="0" smtClean="0">
                <a:latin typeface="+mj-lt"/>
              </a:rPr>
              <a:t>y</a:t>
            </a:r>
          </a:p>
        </p:txBody>
      </p:sp>
      <p:sp>
        <p:nvSpPr>
          <p:cNvPr id="5" name="TextBox 4"/>
          <p:cNvSpPr txBox="1"/>
          <p:nvPr/>
        </p:nvSpPr>
        <p:spPr>
          <a:xfrm>
            <a:off x="335280" y="119687"/>
            <a:ext cx="6934200" cy="461665"/>
          </a:xfrm>
          <a:prstGeom prst="rect">
            <a:avLst/>
          </a:prstGeom>
          <a:noFill/>
        </p:spPr>
        <p:txBody>
          <a:bodyPr wrap="square" rtlCol="0">
            <a:spAutoFit/>
          </a:bodyPr>
          <a:lstStyle/>
          <a:p>
            <a:r>
              <a:rPr lang="en-US" sz="2400" dirty="0" smtClean="0">
                <a:latin typeface="+mj-lt"/>
              </a:rPr>
              <a:t>More details:  -- recall setup --</a:t>
            </a:r>
          </a:p>
        </p:txBody>
      </p:sp>
    </p:spTree>
    <p:extLst>
      <p:ext uri="{BB962C8B-B14F-4D97-AF65-F5344CB8AC3E}">
        <p14:creationId xmlns:p14="http://schemas.microsoft.com/office/powerpoint/2010/main" val="26680051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12</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307986210"/>
              </p:ext>
            </p:extLst>
          </p:nvPr>
        </p:nvGraphicFramePr>
        <p:xfrm>
          <a:off x="381000" y="735012"/>
          <a:ext cx="8229600" cy="5284788"/>
        </p:xfrm>
        <a:graphic>
          <a:graphicData uri="http://schemas.openxmlformats.org/presentationml/2006/ole">
            <mc:AlternateContent xmlns:mc="http://schemas.openxmlformats.org/markup-compatibility/2006">
              <mc:Choice xmlns:v="urn:schemas-microsoft-com:vml" Requires="v">
                <p:oleObj spid="_x0000_s367653" name="数式" r:id="rId3" imgW="3504960" imgH="2234880" progId="Equation.3">
                  <p:embed/>
                </p:oleObj>
              </mc:Choice>
              <mc:Fallback>
                <p:oleObj name="数式" r:id="rId3" imgW="3504960" imgH="2234880" progId="Equation.3">
                  <p:embed/>
                  <p:pic>
                    <p:nvPicPr>
                      <p:cNvPr id="0" name=""/>
                      <p:cNvPicPr>
                        <a:picLocks noChangeAspect="1" noChangeArrowheads="1"/>
                      </p:cNvPicPr>
                      <p:nvPr/>
                    </p:nvPicPr>
                    <p:blipFill>
                      <a:blip r:embed="rId4"/>
                      <a:srcRect/>
                      <a:stretch>
                        <a:fillRect/>
                      </a:stretch>
                    </p:blipFill>
                    <p:spPr bwMode="auto">
                      <a:xfrm>
                        <a:off x="381000" y="735012"/>
                        <a:ext cx="8229600" cy="5284788"/>
                      </a:xfrm>
                      <a:prstGeom prst="rect">
                        <a:avLst/>
                      </a:prstGeom>
                      <a:noFill/>
                      <a:ln>
                        <a:noFill/>
                      </a:ln>
                      <a:extLst/>
                    </p:spPr>
                  </p:pic>
                </p:oleObj>
              </mc:Fallback>
            </mc:AlternateContent>
          </a:graphicData>
        </a:graphic>
      </p:graphicFrame>
      <p:sp>
        <p:nvSpPr>
          <p:cNvPr id="6" name="TextBox 5"/>
          <p:cNvSpPr txBox="1"/>
          <p:nvPr/>
        </p:nvSpPr>
        <p:spPr>
          <a:xfrm>
            <a:off x="304800" y="152400"/>
            <a:ext cx="8458200" cy="461665"/>
          </a:xfrm>
          <a:prstGeom prst="rect">
            <a:avLst/>
          </a:prstGeom>
          <a:noFill/>
        </p:spPr>
        <p:txBody>
          <a:bodyPr wrap="square" rtlCol="0">
            <a:spAutoFit/>
          </a:bodyPr>
          <a:lstStyle/>
          <a:p>
            <a:r>
              <a:rPr lang="en-US" sz="2400" dirty="0" smtClean="0">
                <a:latin typeface="+mj-lt"/>
              </a:rPr>
              <a:t>Equations describing  fluid itself (without boundaries)</a:t>
            </a:r>
            <a:endParaRPr lang="en-US" sz="2400" dirty="0" smtClean="0">
              <a:latin typeface="+mj-lt"/>
            </a:endParaRPr>
          </a:p>
        </p:txBody>
      </p:sp>
    </p:spTree>
    <p:extLst>
      <p:ext uri="{BB962C8B-B14F-4D97-AF65-F5344CB8AC3E}">
        <p14:creationId xmlns:p14="http://schemas.microsoft.com/office/powerpoint/2010/main" val="3051875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a:xfrm>
            <a:off x="6781800" y="6371705"/>
            <a:ext cx="2133600" cy="365125"/>
          </a:xfrm>
        </p:spPr>
        <p:txBody>
          <a:bodyPr/>
          <a:lstStyle/>
          <a:p>
            <a:fld id="{CE368B07-CEBF-4C80-90AF-53B34FA04CF3}" type="slidenum">
              <a:rPr lang="en-US" smtClean="0"/>
              <a:t>13</a:t>
            </a:fld>
            <a:endParaRPr lang="en-US" dirty="0"/>
          </a:p>
        </p:txBody>
      </p:sp>
      <p:grpSp>
        <p:nvGrpSpPr>
          <p:cNvPr id="5" name="Group 4"/>
          <p:cNvGrpSpPr/>
          <p:nvPr/>
        </p:nvGrpSpPr>
        <p:grpSpPr>
          <a:xfrm>
            <a:off x="746760" y="152400"/>
            <a:ext cx="6949440" cy="2804160"/>
            <a:chOff x="228600" y="2895600"/>
            <a:chExt cx="8686800" cy="3505200"/>
          </a:xfrm>
        </p:grpSpPr>
        <p:sp>
          <p:nvSpPr>
            <p:cNvPr id="8" name="Cube 7"/>
            <p:cNvSpPr/>
            <p:nvPr/>
          </p:nvSpPr>
          <p:spPr>
            <a:xfrm>
              <a:off x="1066800" y="3962400"/>
              <a:ext cx="7848600" cy="2057400"/>
            </a:xfrm>
            <a:prstGeom prst="cube">
              <a:avLst>
                <a:gd name="adj" fmla="val 39601"/>
              </a:avLst>
            </a:prstGeom>
            <a:pattFill prst="zigZ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ube 6"/>
            <p:cNvSpPr/>
            <p:nvPr/>
          </p:nvSpPr>
          <p:spPr>
            <a:xfrm>
              <a:off x="1066800" y="2895600"/>
              <a:ext cx="7848600" cy="3124200"/>
            </a:xfrm>
            <a:prstGeom prst="cube">
              <a:avLst/>
            </a:prstGeom>
            <a:solidFill>
              <a:schemeClr val="accent1">
                <a:alpha val="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477000" y="3124200"/>
              <a:ext cx="1600200" cy="461665"/>
            </a:xfrm>
            <a:prstGeom prst="rect">
              <a:avLst/>
            </a:prstGeom>
            <a:noFill/>
          </p:spPr>
          <p:txBody>
            <a:bodyPr wrap="square" rtlCol="0">
              <a:spAutoFit/>
            </a:bodyPr>
            <a:lstStyle/>
            <a:p>
              <a:r>
                <a:rPr lang="en-US" sz="2400" dirty="0" smtClean="0">
                  <a:latin typeface="+mj-lt"/>
                </a:rPr>
                <a:t>p</a:t>
              </a:r>
              <a:r>
                <a:rPr lang="en-US" sz="2400" baseline="-25000" dirty="0" smtClean="0">
                  <a:latin typeface="+mj-lt"/>
                </a:rPr>
                <a:t>0</a:t>
              </a:r>
              <a:endParaRPr lang="en-US" sz="2400" dirty="0" smtClean="0">
                <a:latin typeface="+mj-lt"/>
              </a:endParaRPr>
            </a:p>
          </p:txBody>
        </p:sp>
        <p:sp>
          <p:nvSpPr>
            <p:cNvPr id="10" name="Down Arrow 9"/>
            <p:cNvSpPr/>
            <p:nvPr/>
          </p:nvSpPr>
          <p:spPr>
            <a:xfrm>
              <a:off x="7021830" y="3276600"/>
              <a:ext cx="274320" cy="759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Brace 10"/>
            <p:cNvSpPr/>
            <p:nvPr/>
          </p:nvSpPr>
          <p:spPr>
            <a:xfrm>
              <a:off x="533400" y="4800600"/>
              <a:ext cx="304800" cy="121920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28600" y="5181600"/>
              <a:ext cx="685800" cy="461665"/>
            </a:xfrm>
            <a:prstGeom prst="rect">
              <a:avLst/>
            </a:prstGeom>
            <a:noFill/>
          </p:spPr>
          <p:txBody>
            <a:bodyPr wrap="square" rtlCol="0">
              <a:spAutoFit/>
            </a:bodyPr>
            <a:lstStyle/>
            <a:p>
              <a:r>
                <a:rPr lang="en-US" sz="2400" dirty="0" smtClean="0">
                  <a:latin typeface="+mj-lt"/>
                </a:rPr>
                <a:t>h</a:t>
              </a:r>
            </a:p>
          </p:txBody>
        </p:sp>
        <p:cxnSp>
          <p:nvCxnSpPr>
            <p:cNvPr id="14" name="Straight Arrow Connector 13"/>
            <p:cNvCxnSpPr/>
            <p:nvPr/>
          </p:nvCxnSpPr>
          <p:spPr>
            <a:xfrm flipV="1">
              <a:off x="4903817" y="4991100"/>
              <a:ext cx="0" cy="1028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953000" y="4824036"/>
              <a:ext cx="609600" cy="461665"/>
            </a:xfrm>
            <a:prstGeom prst="rect">
              <a:avLst/>
            </a:prstGeom>
            <a:noFill/>
          </p:spPr>
          <p:txBody>
            <a:bodyPr wrap="square" rtlCol="0">
              <a:spAutoFit/>
            </a:bodyPr>
            <a:lstStyle/>
            <a:p>
              <a:r>
                <a:rPr lang="en-US" sz="2400" dirty="0" smtClean="0">
                  <a:latin typeface="+mj-lt"/>
                </a:rPr>
                <a:t>z</a:t>
              </a:r>
            </a:p>
          </p:txBody>
        </p:sp>
        <p:cxnSp>
          <p:nvCxnSpPr>
            <p:cNvPr id="17" name="Straight Arrow Connector 16"/>
            <p:cNvCxnSpPr/>
            <p:nvPr/>
          </p:nvCxnSpPr>
          <p:spPr>
            <a:xfrm>
              <a:off x="1066800" y="6248400"/>
              <a:ext cx="5943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239000" y="5939135"/>
              <a:ext cx="609600" cy="461665"/>
            </a:xfrm>
            <a:prstGeom prst="rect">
              <a:avLst/>
            </a:prstGeom>
            <a:noFill/>
          </p:spPr>
          <p:txBody>
            <a:bodyPr wrap="square" rtlCol="0">
              <a:spAutoFit/>
            </a:bodyPr>
            <a:lstStyle/>
            <a:p>
              <a:r>
                <a:rPr lang="en-US" sz="2400" dirty="0" smtClean="0">
                  <a:latin typeface="+mj-lt"/>
                </a:rPr>
                <a:t>x</a:t>
              </a:r>
            </a:p>
          </p:txBody>
        </p:sp>
        <p:cxnSp>
          <p:nvCxnSpPr>
            <p:cNvPr id="23" name="Curved Connector 22"/>
            <p:cNvCxnSpPr/>
            <p:nvPr/>
          </p:nvCxnSpPr>
          <p:spPr>
            <a:xfrm flipV="1">
              <a:off x="1066800" y="4114800"/>
              <a:ext cx="7010400" cy="1066800"/>
            </a:xfrm>
            <a:prstGeom prst="curvedConnector3">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6172200" y="4191000"/>
              <a:ext cx="0" cy="533400"/>
            </a:xfrm>
            <a:prstGeom prst="straightConnector1">
              <a:avLst/>
            </a:prstGeom>
            <a:ln w="25400">
              <a:solidFill>
                <a:srgbClr val="FF0000"/>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562600" y="4312265"/>
              <a:ext cx="457200" cy="461665"/>
            </a:xfrm>
            <a:prstGeom prst="rect">
              <a:avLst/>
            </a:prstGeom>
            <a:noFill/>
          </p:spPr>
          <p:txBody>
            <a:bodyPr wrap="square" rtlCol="0">
              <a:spAutoFit/>
            </a:bodyPr>
            <a:lstStyle/>
            <a:p>
              <a:r>
                <a:rPr lang="en-US" sz="2400" b="1" dirty="0" smtClean="0">
                  <a:solidFill>
                    <a:srgbClr val="FF0000"/>
                  </a:solidFill>
                  <a:latin typeface="Symbol" pitchFamily="18" charset="2"/>
                </a:rPr>
                <a:t>z</a:t>
              </a:r>
            </a:p>
          </p:txBody>
        </p:sp>
        <p:cxnSp>
          <p:nvCxnSpPr>
            <p:cNvPr id="16" name="Straight Arrow Connector 15"/>
            <p:cNvCxnSpPr/>
            <p:nvPr/>
          </p:nvCxnSpPr>
          <p:spPr>
            <a:xfrm flipV="1">
              <a:off x="914400" y="4991100"/>
              <a:ext cx="1143000" cy="948035"/>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447800" y="5329535"/>
              <a:ext cx="609600" cy="461665"/>
            </a:xfrm>
            <a:prstGeom prst="rect">
              <a:avLst/>
            </a:prstGeom>
            <a:noFill/>
          </p:spPr>
          <p:txBody>
            <a:bodyPr wrap="square" rtlCol="0">
              <a:spAutoFit/>
            </a:bodyPr>
            <a:lstStyle/>
            <a:p>
              <a:r>
                <a:rPr lang="en-US" sz="2400" dirty="0" smtClean="0">
                  <a:latin typeface="+mj-lt"/>
                </a:rPr>
                <a:t>y</a:t>
              </a:r>
            </a:p>
          </p:txBody>
        </p:sp>
      </p:grpSp>
      <p:graphicFrame>
        <p:nvGraphicFramePr>
          <p:cNvPr id="13" name="Object 12"/>
          <p:cNvGraphicFramePr>
            <a:graphicFrameLocks noChangeAspect="1"/>
          </p:cNvGraphicFramePr>
          <p:nvPr>
            <p:extLst>
              <p:ext uri="{D42A27DB-BD31-4B8C-83A1-F6EECF244321}">
                <p14:modId xmlns:p14="http://schemas.microsoft.com/office/powerpoint/2010/main" val="355343790"/>
              </p:ext>
            </p:extLst>
          </p:nvPr>
        </p:nvGraphicFramePr>
        <p:xfrm>
          <a:off x="990600" y="3288268"/>
          <a:ext cx="7239318" cy="3087458"/>
        </p:xfrm>
        <a:graphic>
          <a:graphicData uri="http://schemas.openxmlformats.org/presentationml/2006/ole">
            <mc:AlternateContent xmlns:mc="http://schemas.openxmlformats.org/markup-compatibility/2006">
              <mc:Choice xmlns:v="urn:schemas-microsoft-com:vml" Requires="v">
                <p:oleObj spid="_x0000_s368677" name="Equation" r:id="rId3" imgW="5359320" imgH="2311200" progId="Equation.DSMT4">
                  <p:embed/>
                </p:oleObj>
              </mc:Choice>
              <mc:Fallback>
                <p:oleObj name="Equation" r:id="rId3" imgW="5359320" imgH="2311200" progId="Equation.DSMT4">
                  <p:embed/>
                  <p:pic>
                    <p:nvPicPr>
                      <p:cNvPr id="0" name=""/>
                      <p:cNvPicPr>
                        <a:picLocks noChangeAspect="1" noChangeArrowheads="1"/>
                      </p:cNvPicPr>
                      <p:nvPr/>
                    </p:nvPicPr>
                    <p:blipFill>
                      <a:blip r:embed="rId4"/>
                      <a:srcRect/>
                      <a:stretch>
                        <a:fillRect/>
                      </a:stretch>
                    </p:blipFill>
                    <p:spPr bwMode="auto">
                      <a:xfrm>
                        <a:off x="990600" y="3288268"/>
                        <a:ext cx="7239318" cy="3087458"/>
                      </a:xfrm>
                      <a:prstGeom prst="rect">
                        <a:avLst/>
                      </a:prstGeom>
                      <a:noFill/>
                      <a:ln>
                        <a:noFill/>
                      </a:ln>
                    </p:spPr>
                  </p:pic>
                </p:oleObj>
              </mc:Fallback>
            </mc:AlternateContent>
          </a:graphicData>
        </a:graphic>
      </p:graphicFrame>
      <p:sp>
        <p:nvSpPr>
          <p:cNvPr id="18" name="TextBox 17"/>
          <p:cNvSpPr txBox="1"/>
          <p:nvPr/>
        </p:nvSpPr>
        <p:spPr>
          <a:xfrm>
            <a:off x="5379720" y="3906580"/>
            <a:ext cx="3276600" cy="830997"/>
          </a:xfrm>
          <a:prstGeom prst="rect">
            <a:avLst/>
          </a:prstGeom>
          <a:noFill/>
        </p:spPr>
        <p:txBody>
          <a:bodyPr wrap="square" rtlCol="0">
            <a:spAutoFit/>
          </a:bodyPr>
          <a:lstStyle/>
          <a:p>
            <a:r>
              <a:rPr lang="en-US" sz="2400" dirty="0" smtClean="0">
                <a:latin typeface="+mj-lt"/>
              </a:rPr>
              <a:t>(We have absorbed p</a:t>
            </a:r>
            <a:r>
              <a:rPr lang="en-US" sz="2400" baseline="-25000" dirty="0" smtClean="0">
                <a:latin typeface="+mj-lt"/>
              </a:rPr>
              <a:t>0</a:t>
            </a:r>
            <a:r>
              <a:rPr lang="en-US" sz="2400" dirty="0" smtClean="0">
                <a:latin typeface="+mj-lt"/>
              </a:rPr>
              <a:t> in “constant”)</a:t>
            </a:r>
            <a:endParaRPr lang="en-US" sz="2400" dirty="0" smtClean="0">
              <a:latin typeface="+mj-lt"/>
            </a:endParaRPr>
          </a:p>
        </p:txBody>
      </p:sp>
    </p:spTree>
    <p:extLst>
      <p:ext uri="{BB962C8B-B14F-4D97-AF65-F5344CB8AC3E}">
        <p14:creationId xmlns:p14="http://schemas.microsoft.com/office/powerpoint/2010/main" val="21128572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14</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939044375"/>
              </p:ext>
            </p:extLst>
          </p:nvPr>
        </p:nvGraphicFramePr>
        <p:xfrm>
          <a:off x="840359" y="457200"/>
          <a:ext cx="6961481" cy="2969915"/>
        </p:xfrm>
        <a:graphic>
          <a:graphicData uri="http://schemas.openxmlformats.org/presentationml/2006/ole">
            <mc:AlternateContent xmlns:mc="http://schemas.openxmlformats.org/markup-compatibility/2006">
              <mc:Choice xmlns:v="urn:schemas-microsoft-com:vml" Requires="v">
                <p:oleObj spid="_x0000_s369736" name="Equation" r:id="rId3" imgW="5359320" imgH="2311200" progId="Equation.DSMT4">
                  <p:embed/>
                </p:oleObj>
              </mc:Choice>
              <mc:Fallback>
                <p:oleObj name="Equation" r:id="rId3" imgW="5359320" imgH="2311200" progId="Equation.DSMT4">
                  <p:embed/>
                  <p:pic>
                    <p:nvPicPr>
                      <p:cNvPr id="0" name=""/>
                      <p:cNvPicPr>
                        <a:picLocks noChangeAspect="1" noChangeArrowheads="1"/>
                      </p:cNvPicPr>
                      <p:nvPr/>
                    </p:nvPicPr>
                    <p:blipFill>
                      <a:blip r:embed="rId4"/>
                      <a:srcRect/>
                      <a:stretch>
                        <a:fillRect/>
                      </a:stretch>
                    </p:blipFill>
                    <p:spPr bwMode="auto">
                      <a:xfrm>
                        <a:off x="840359" y="457200"/>
                        <a:ext cx="6961481" cy="2969915"/>
                      </a:xfrm>
                      <a:prstGeom prst="rect">
                        <a:avLst/>
                      </a:prstGeom>
                      <a:noFill/>
                      <a:ln>
                        <a:noFill/>
                      </a:ln>
                      <a:extLst/>
                    </p:spPr>
                  </p:pic>
                </p:oleObj>
              </mc:Fallback>
            </mc:AlternateContent>
          </a:graphicData>
        </a:graphic>
      </p:graphicFrame>
      <p:sp>
        <p:nvSpPr>
          <p:cNvPr id="6" name="TextBox 5"/>
          <p:cNvSpPr txBox="1"/>
          <p:nvPr/>
        </p:nvSpPr>
        <p:spPr>
          <a:xfrm>
            <a:off x="76200" y="0"/>
            <a:ext cx="7848600" cy="461665"/>
          </a:xfrm>
          <a:prstGeom prst="rect">
            <a:avLst/>
          </a:prstGeom>
          <a:noFill/>
        </p:spPr>
        <p:txBody>
          <a:bodyPr wrap="square" rtlCol="0">
            <a:spAutoFit/>
          </a:bodyPr>
          <a:lstStyle/>
          <a:p>
            <a:r>
              <a:rPr lang="en-US" sz="2400" dirty="0" smtClean="0">
                <a:latin typeface="+mj-lt"/>
              </a:rPr>
              <a:t>Full equations:</a:t>
            </a:r>
          </a:p>
        </p:txBody>
      </p:sp>
      <p:sp>
        <p:nvSpPr>
          <p:cNvPr id="7" name="TextBox 6"/>
          <p:cNvSpPr txBox="1"/>
          <p:nvPr/>
        </p:nvSpPr>
        <p:spPr>
          <a:xfrm>
            <a:off x="533400" y="3429000"/>
            <a:ext cx="7848600" cy="461665"/>
          </a:xfrm>
          <a:prstGeom prst="rect">
            <a:avLst/>
          </a:prstGeom>
          <a:noFill/>
        </p:spPr>
        <p:txBody>
          <a:bodyPr wrap="square" rtlCol="0">
            <a:spAutoFit/>
          </a:bodyPr>
          <a:lstStyle/>
          <a:p>
            <a:r>
              <a:rPr lang="en-US" sz="2400" dirty="0" smtClean="0">
                <a:latin typeface="+mj-lt"/>
              </a:rPr>
              <a:t>Linearized equations:</a:t>
            </a:r>
          </a:p>
        </p:txBody>
      </p:sp>
      <p:graphicFrame>
        <p:nvGraphicFramePr>
          <p:cNvPr id="8" name="Object 7"/>
          <p:cNvGraphicFramePr>
            <a:graphicFrameLocks noChangeAspect="1"/>
          </p:cNvGraphicFramePr>
          <p:nvPr>
            <p:extLst>
              <p:ext uri="{D42A27DB-BD31-4B8C-83A1-F6EECF244321}">
                <p14:modId xmlns:p14="http://schemas.microsoft.com/office/powerpoint/2010/main" val="3508951794"/>
              </p:ext>
            </p:extLst>
          </p:nvPr>
        </p:nvGraphicFramePr>
        <p:xfrm>
          <a:off x="914400" y="3962399"/>
          <a:ext cx="7312634" cy="2479675"/>
        </p:xfrm>
        <a:graphic>
          <a:graphicData uri="http://schemas.openxmlformats.org/presentationml/2006/ole">
            <mc:AlternateContent xmlns:mc="http://schemas.openxmlformats.org/markup-compatibility/2006">
              <mc:Choice xmlns:v="urn:schemas-microsoft-com:vml" Requires="v">
                <p:oleObj spid="_x0000_s369737" name="数式" r:id="rId5" imgW="3555720" imgH="1218960" progId="Equation.3">
                  <p:embed/>
                </p:oleObj>
              </mc:Choice>
              <mc:Fallback>
                <p:oleObj name="数式" r:id="rId5" imgW="3555720" imgH="1218960" progId="Equation.3">
                  <p:embed/>
                  <p:pic>
                    <p:nvPicPr>
                      <p:cNvPr id="0" name=""/>
                      <p:cNvPicPr>
                        <a:picLocks noChangeAspect="1" noChangeArrowheads="1"/>
                      </p:cNvPicPr>
                      <p:nvPr/>
                    </p:nvPicPr>
                    <p:blipFill>
                      <a:blip r:embed="rId6"/>
                      <a:srcRect/>
                      <a:stretch>
                        <a:fillRect/>
                      </a:stretch>
                    </p:blipFill>
                    <p:spPr bwMode="auto">
                      <a:xfrm>
                        <a:off x="914400" y="3962399"/>
                        <a:ext cx="7312634" cy="2479675"/>
                      </a:xfrm>
                      <a:prstGeom prst="rect">
                        <a:avLst/>
                      </a:prstGeom>
                      <a:noFill/>
                      <a:ln>
                        <a:noFill/>
                      </a:ln>
                      <a:extLst/>
                    </p:spPr>
                  </p:pic>
                </p:oleObj>
              </mc:Fallback>
            </mc:AlternateContent>
          </a:graphicData>
        </a:graphic>
      </p:graphicFrame>
      <p:sp>
        <p:nvSpPr>
          <p:cNvPr id="9" name="TextBox 8"/>
          <p:cNvSpPr txBox="1"/>
          <p:nvPr/>
        </p:nvSpPr>
        <p:spPr>
          <a:xfrm>
            <a:off x="5105400" y="914400"/>
            <a:ext cx="3276600" cy="830997"/>
          </a:xfrm>
          <a:prstGeom prst="rect">
            <a:avLst/>
          </a:prstGeom>
          <a:noFill/>
        </p:spPr>
        <p:txBody>
          <a:bodyPr wrap="square" rtlCol="0">
            <a:spAutoFit/>
          </a:bodyPr>
          <a:lstStyle/>
          <a:p>
            <a:r>
              <a:rPr lang="en-US" sz="2400" dirty="0" smtClean="0">
                <a:latin typeface="+mj-lt"/>
              </a:rPr>
              <a:t>(We have absorbed p</a:t>
            </a:r>
            <a:r>
              <a:rPr lang="en-US" sz="2400" baseline="-25000" dirty="0" smtClean="0">
                <a:latin typeface="+mj-lt"/>
              </a:rPr>
              <a:t>0</a:t>
            </a:r>
            <a:r>
              <a:rPr lang="en-US" sz="2400" dirty="0" smtClean="0">
                <a:latin typeface="+mj-lt"/>
              </a:rPr>
              <a:t> in “constant”)</a:t>
            </a:r>
            <a:endParaRPr lang="en-US" sz="2400" dirty="0" smtClean="0">
              <a:latin typeface="+mj-lt"/>
            </a:endParaRPr>
          </a:p>
        </p:txBody>
      </p:sp>
    </p:spTree>
    <p:extLst>
      <p:ext uri="{BB962C8B-B14F-4D97-AF65-F5344CB8AC3E}">
        <p14:creationId xmlns:p14="http://schemas.microsoft.com/office/powerpoint/2010/main" val="19682896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15</a:t>
            </a:fld>
            <a:endParaRPr lang="en-US" dirty="0"/>
          </a:p>
        </p:txBody>
      </p:sp>
      <p:sp>
        <p:nvSpPr>
          <p:cNvPr id="5" name="TextBox 4"/>
          <p:cNvSpPr txBox="1"/>
          <p:nvPr/>
        </p:nvSpPr>
        <p:spPr>
          <a:xfrm>
            <a:off x="152400" y="381000"/>
            <a:ext cx="8839200" cy="830997"/>
          </a:xfrm>
          <a:prstGeom prst="rect">
            <a:avLst/>
          </a:prstGeom>
          <a:noFill/>
        </p:spPr>
        <p:txBody>
          <a:bodyPr wrap="square" rtlCol="0">
            <a:spAutoFit/>
          </a:bodyPr>
          <a:lstStyle/>
          <a:p>
            <a:r>
              <a:rPr lang="en-US" sz="2400" dirty="0" smtClean="0">
                <a:latin typeface="+mj-lt"/>
              </a:rPr>
              <a:t>For simplicity</a:t>
            </a:r>
            <a:r>
              <a:rPr lang="en-US" sz="2400" dirty="0">
                <a:latin typeface="+mj-lt"/>
              </a:rPr>
              <a:t>,</a:t>
            </a:r>
            <a:r>
              <a:rPr lang="en-US" sz="2400" dirty="0" smtClean="0">
                <a:latin typeface="+mj-lt"/>
              </a:rPr>
              <a:t> keep only linear terms and assume that horizontal variation is only along </a:t>
            </a:r>
            <a:r>
              <a:rPr lang="en-US" sz="2400" i="1" dirty="0" smtClean="0">
                <a:latin typeface="+mj-lt"/>
              </a:rPr>
              <a:t>x</a:t>
            </a:r>
            <a:r>
              <a:rPr lang="en-US" sz="2400" dirty="0" smtClean="0">
                <a:latin typeface="+mj-lt"/>
              </a:rPr>
              <a:t>:</a:t>
            </a:r>
            <a:endParaRPr lang="en-US" sz="2400" i="1" dirty="0" smtClean="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4059516635"/>
              </p:ext>
            </p:extLst>
          </p:nvPr>
        </p:nvGraphicFramePr>
        <p:xfrm>
          <a:off x="152400" y="1752600"/>
          <a:ext cx="8967788" cy="4081123"/>
        </p:xfrm>
        <a:graphic>
          <a:graphicData uri="http://schemas.openxmlformats.org/presentationml/2006/ole">
            <mc:AlternateContent xmlns:mc="http://schemas.openxmlformats.org/markup-compatibility/2006">
              <mc:Choice xmlns:v="urn:schemas-microsoft-com:vml" Requires="v">
                <p:oleObj spid="_x0000_s370725" name="Equation" r:id="rId3" imgW="6019560" imgH="2768400" progId="Equation.DSMT4">
                  <p:embed/>
                </p:oleObj>
              </mc:Choice>
              <mc:Fallback>
                <p:oleObj name="Equation" r:id="rId3" imgW="6019560" imgH="2768400" progId="Equation.DSMT4">
                  <p:embed/>
                  <p:pic>
                    <p:nvPicPr>
                      <p:cNvPr id="0" name=""/>
                      <p:cNvPicPr>
                        <a:picLocks noChangeAspect="1" noChangeArrowheads="1"/>
                      </p:cNvPicPr>
                      <p:nvPr/>
                    </p:nvPicPr>
                    <p:blipFill>
                      <a:blip r:embed="rId4"/>
                      <a:srcRect/>
                      <a:stretch>
                        <a:fillRect/>
                      </a:stretch>
                    </p:blipFill>
                    <p:spPr bwMode="auto">
                      <a:xfrm>
                        <a:off x="152400" y="1752600"/>
                        <a:ext cx="8967788" cy="4081123"/>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31903931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16</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1433591646"/>
              </p:ext>
            </p:extLst>
          </p:nvPr>
        </p:nvGraphicFramePr>
        <p:xfrm>
          <a:off x="201613" y="1211997"/>
          <a:ext cx="8789987" cy="2670175"/>
        </p:xfrm>
        <a:graphic>
          <a:graphicData uri="http://schemas.openxmlformats.org/presentationml/2006/ole">
            <mc:AlternateContent xmlns:mc="http://schemas.openxmlformats.org/markup-compatibility/2006">
              <mc:Choice xmlns:v="urn:schemas-microsoft-com:vml" Requires="v">
                <p:oleObj spid="_x0000_s371784" name="数式" r:id="rId3" imgW="4051080" imgH="1244520" progId="Equation.3">
                  <p:embed/>
                </p:oleObj>
              </mc:Choice>
              <mc:Fallback>
                <p:oleObj name="数式" r:id="rId3" imgW="4051080" imgH="1244520" progId="Equation.3">
                  <p:embed/>
                  <p:pic>
                    <p:nvPicPr>
                      <p:cNvPr id="0" name=""/>
                      <p:cNvPicPr>
                        <a:picLocks noChangeAspect="1" noChangeArrowheads="1"/>
                      </p:cNvPicPr>
                      <p:nvPr/>
                    </p:nvPicPr>
                    <p:blipFill>
                      <a:blip r:embed="rId4"/>
                      <a:srcRect/>
                      <a:stretch>
                        <a:fillRect/>
                      </a:stretch>
                    </p:blipFill>
                    <p:spPr bwMode="auto">
                      <a:xfrm>
                        <a:off x="201613" y="1211997"/>
                        <a:ext cx="8789987" cy="2670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152400" y="381000"/>
            <a:ext cx="8839200" cy="830997"/>
          </a:xfrm>
          <a:prstGeom prst="rect">
            <a:avLst/>
          </a:prstGeom>
          <a:noFill/>
        </p:spPr>
        <p:txBody>
          <a:bodyPr wrap="square" rtlCol="0">
            <a:spAutoFit/>
          </a:bodyPr>
          <a:lstStyle/>
          <a:p>
            <a:r>
              <a:rPr lang="en-US" sz="2400" dirty="0" smtClean="0">
                <a:latin typeface="+mj-lt"/>
              </a:rPr>
              <a:t>For simplicity</a:t>
            </a:r>
            <a:r>
              <a:rPr lang="en-US" sz="2400" dirty="0">
                <a:latin typeface="+mj-lt"/>
              </a:rPr>
              <a:t>,</a:t>
            </a:r>
            <a:r>
              <a:rPr lang="en-US" sz="2400" dirty="0" smtClean="0">
                <a:latin typeface="+mj-lt"/>
              </a:rPr>
              <a:t> keep only linear terms and assume that horizontal variation is only along </a:t>
            </a:r>
            <a:r>
              <a:rPr lang="en-US" sz="2400" i="1" dirty="0" smtClean="0">
                <a:latin typeface="+mj-lt"/>
              </a:rPr>
              <a:t>x</a:t>
            </a:r>
            <a:r>
              <a:rPr lang="en-US" sz="2400" dirty="0">
                <a:latin typeface="+mj-lt"/>
              </a:rPr>
              <a:t> </a:t>
            </a:r>
            <a:r>
              <a:rPr lang="en-US" sz="2400" dirty="0" smtClean="0">
                <a:latin typeface="+mj-lt"/>
              </a:rPr>
              <a:t>– continued:</a:t>
            </a:r>
            <a:endParaRPr lang="en-US" sz="2400" i="1" dirty="0" smtClean="0">
              <a:latin typeface="+mj-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1484485974"/>
              </p:ext>
            </p:extLst>
          </p:nvPr>
        </p:nvGraphicFramePr>
        <p:xfrm>
          <a:off x="357187" y="4267200"/>
          <a:ext cx="8101013" cy="1471612"/>
        </p:xfrm>
        <a:graphic>
          <a:graphicData uri="http://schemas.openxmlformats.org/presentationml/2006/ole">
            <mc:AlternateContent xmlns:mc="http://schemas.openxmlformats.org/markup-compatibility/2006">
              <mc:Choice xmlns:v="urn:schemas-microsoft-com:vml" Requires="v">
                <p:oleObj spid="_x0000_s371785" name="数式" r:id="rId5" imgW="3733560" imgH="685800" progId="Equation.3">
                  <p:embed/>
                </p:oleObj>
              </mc:Choice>
              <mc:Fallback>
                <p:oleObj name="数式" r:id="rId5" imgW="3733560" imgH="685800" progId="Equation.3">
                  <p:embed/>
                  <p:pic>
                    <p:nvPicPr>
                      <p:cNvPr id="0" name=""/>
                      <p:cNvPicPr>
                        <a:picLocks noChangeAspect="1" noChangeArrowheads="1"/>
                      </p:cNvPicPr>
                      <p:nvPr/>
                    </p:nvPicPr>
                    <p:blipFill>
                      <a:blip r:embed="rId6"/>
                      <a:srcRect/>
                      <a:stretch>
                        <a:fillRect/>
                      </a:stretch>
                    </p:blipFill>
                    <p:spPr bwMode="auto">
                      <a:xfrm>
                        <a:off x="357187" y="4267200"/>
                        <a:ext cx="8101013" cy="147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2009719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17</a:t>
            </a:fld>
            <a:endParaRPr lang="en-US" dirty="0"/>
          </a:p>
        </p:txBody>
      </p:sp>
      <p:sp>
        <p:nvSpPr>
          <p:cNvPr id="5" name="TextBox 4"/>
          <p:cNvSpPr txBox="1"/>
          <p:nvPr/>
        </p:nvSpPr>
        <p:spPr>
          <a:xfrm>
            <a:off x="289560" y="152400"/>
            <a:ext cx="8839200" cy="830997"/>
          </a:xfrm>
          <a:prstGeom prst="rect">
            <a:avLst/>
          </a:prstGeom>
          <a:noFill/>
        </p:spPr>
        <p:txBody>
          <a:bodyPr wrap="square" rtlCol="0">
            <a:spAutoFit/>
          </a:bodyPr>
          <a:lstStyle/>
          <a:p>
            <a:r>
              <a:rPr lang="en-US" sz="2400" dirty="0" smtClean="0">
                <a:latin typeface="+mj-lt"/>
              </a:rPr>
              <a:t>For simplicity</a:t>
            </a:r>
            <a:r>
              <a:rPr lang="en-US" sz="2400" dirty="0">
                <a:latin typeface="+mj-lt"/>
              </a:rPr>
              <a:t>,</a:t>
            </a:r>
            <a:r>
              <a:rPr lang="en-US" sz="2400" dirty="0" smtClean="0">
                <a:latin typeface="+mj-lt"/>
              </a:rPr>
              <a:t> keep only linear terms and assume that horizontal variation is only along </a:t>
            </a:r>
            <a:r>
              <a:rPr lang="en-US" sz="2400" i="1" dirty="0" smtClean="0">
                <a:latin typeface="+mj-lt"/>
              </a:rPr>
              <a:t>x</a:t>
            </a:r>
            <a:r>
              <a:rPr lang="en-US" sz="2400" dirty="0">
                <a:latin typeface="+mj-lt"/>
              </a:rPr>
              <a:t> </a:t>
            </a:r>
            <a:r>
              <a:rPr lang="en-US" sz="2400" dirty="0" smtClean="0">
                <a:latin typeface="+mj-lt"/>
              </a:rPr>
              <a:t>– continued:</a:t>
            </a:r>
            <a:endParaRPr lang="en-US" sz="2400" i="1" dirty="0" smtClean="0">
              <a:latin typeface="+mj-lt"/>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3356325579"/>
              </p:ext>
            </p:extLst>
          </p:nvPr>
        </p:nvGraphicFramePr>
        <p:xfrm>
          <a:off x="1025525" y="1295400"/>
          <a:ext cx="5454650" cy="1798638"/>
        </p:xfrm>
        <a:graphic>
          <a:graphicData uri="http://schemas.openxmlformats.org/presentationml/2006/ole">
            <mc:AlternateContent xmlns:mc="http://schemas.openxmlformats.org/markup-compatibility/2006">
              <mc:Choice xmlns:v="urn:schemas-microsoft-com:vml" Requires="v">
                <p:oleObj spid="_x0000_s372773" name="数式" r:id="rId3" imgW="2514600" imgH="838080" progId="Equation.3">
                  <p:embed/>
                </p:oleObj>
              </mc:Choice>
              <mc:Fallback>
                <p:oleObj name="数式" r:id="rId3" imgW="2514600" imgH="838080" progId="Equation.3">
                  <p:embed/>
                  <p:pic>
                    <p:nvPicPr>
                      <p:cNvPr id="0" name=""/>
                      <p:cNvPicPr>
                        <a:picLocks noChangeAspect="1" noChangeArrowheads="1"/>
                      </p:cNvPicPr>
                      <p:nvPr/>
                    </p:nvPicPr>
                    <p:blipFill>
                      <a:blip r:embed="rId4"/>
                      <a:srcRect/>
                      <a:stretch>
                        <a:fillRect/>
                      </a:stretch>
                    </p:blipFill>
                    <p:spPr bwMode="auto">
                      <a:xfrm>
                        <a:off x="1025525" y="1295400"/>
                        <a:ext cx="5454650" cy="1798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pic>
        <p:nvPicPr>
          <p:cNvPr id="36864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9600" y="3200400"/>
            <a:ext cx="7559040"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4419600" y="5969615"/>
            <a:ext cx="457200" cy="461665"/>
          </a:xfrm>
          <a:prstGeom prst="rect">
            <a:avLst/>
          </a:prstGeom>
          <a:solidFill>
            <a:schemeClr val="bg1"/>
          </a:solidFill>
        </p:spPr>
        <p:txBody>
          <a:bodyPr wrap="square" rtlCol="0">
            <a:spAutoFit/>
          </a:bodyPr>
          <a:lstStyle/>
          <a:p>
            <a:r>
              <a:rPr lang="en-US" sz="2400" b="1" dirty="0" smtClean="0">
                <a:latin typeface="Symbol" pitchFamily="18" charset="2"/>
              </a:rPr>
              <a:t>l</a:t>
            </a:r>
          </a:p>
        </p:txBody>
      </p:sp>
      <p:sp>
        <p:nvSpPr>
          <p:cNvPr id="8" name="TextBox 7"/>
          <p:cNvSpPr txBox="1"/>
          <p:nvPr/>
        </p:nvSpPr>
        <p:spPr>
          <a:xfrm>
            <a:off x="533400" y="4262735"/>
            <a:ext cx="1066800" cy="461665"/>
          </a:xfrm>
          <a:prstGeom prst="rect">
            <a:avLst/>
          </a:prstGeom>
          <a:noFill/>
        </p:spPr>
        <p:txBody>
          <a:bodyPr wrap="square" rtlCol="0">
            <a:spAutoFit/>
          </a:bodyPr>
          <a:lstStyle/>
          <a:p>
            <a:r>
              <a:rPr lang="en-US" sz="2400" b="1" i="1" dirty="0" smtClean="0">
                <a:latin typeface="+mj-lt"/>
              </a:rPr>
              <a:t>c</a:t>
            </a:r>
          </a:p>
        </p:txBody>
      </p:sp>
      <p:sp>
        <p:nvSpPr>
          <p:cNvPr id="9" name="TextBox 8"/>
          <p:cNvSpPr txBox="1"/>
          <p:nvPr/>
        </p:nvSpPr>
        <p:spPr>
          <a:xfrm>
            <a:off x="3276600" y="4262734"/>
            <a:ext cx="1905000" cy="461665"/>
          </a:xfrm>
          <a:prstGeom prst="rect">
            <a:avLst/>
          </a:prstGeom>
          <a:noFill/>
        </p:spPr>
        <p:txBody>
          <a:bodyPr wrap="square" rtlCol="0">
            <a:spAutoFit/>
          </a:bodyPr>
          <a:lstStyle/>
          <a:p>
            <a:r>
              <a:rPr lang="en-US" sz="2400" i="1" dirty="0" smtClean="0">
                <a:latin typeface="+mj-lt"/>
              </a:rPr>
              <a:t>h=10 m</a:t>
            </a:r>
          </a:p>
        </p:txBody>
      </p:sp>
      <p:sp>
        <p:nvSpPr>
          <p:cNvPr id="11" name="TextBox 10"/>
          <p:cNvSpPr txBox="1"/>
          <p:nvPr/>
        </p:nvSpPr>
        <p:spPr>
          <a:xfrm>
            <a:off x="4038600" y="3322320"/>
            <a:ext cx="1905000" cy="461665"/>
          </a:xfrm>
          <a:prstGeom prst="rect">
            <a:avLst/>
          </a:prstGeom>
          <a:noFill/>
        </p:spPr>
        <p:txBody>
          <a:bodyPr wrap="square" rtlCol="0">
            <a:spAutoFit/>
          </a:bodyPr>
          <a:lstStyle/>
          <a:p>
            <a:r>
              <a:rPr lang="en-US" sz="2400" i="1" dirty="0" smtClean="0">
                <a:latin typeface="+mj-lt"/>
              </a:rPr>
              <a:t>h=20 m</a:t>
            </a:r>
          </a:p>
        </p:txBody>
      </p:sp>
    </p:spTree>
    <p:extLst>
      <p:ext uri="{BB962C8B-B14F-4D97-AF65-F5344CB8AC3E}">
        <p14:creationId xmlns:p14="http://schemas.microsoft.com/office/powerpoint/2010/main" val="31222067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18</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550162669"/>
              </p:ext>
            </p:extLst>
          </p:nvPr>
        </p:nvGraphicFramePr>
        <p:xfrm>
          <a:off x="990600" y="1143000"/>
          <a:ext cx="5813425" cy="844550"/>
        </p:xfrm>
        <a:graphic>
          <a:graphicData uri="http://schemas.openxmlformats.org/presentationml/2006/ole">
            <mc:AlternateContent xmlns:mc="http://schemas.openxmlformats.org/markup-compatibility/2006">
              <mc:Choice xmlns:v="urn:schemas-microsoft-com:vml" Requires="v">
                <p:oleObj spid="_x0000_s373902" name="数式" r:id="rId3" imgW="2679480" imgH="393480" progId="Equation.3">
                  <p:embed/>
                </p:oleObj>
              </mc:Choice>
              <mc:Fallback>
                <p:oleObj name="数式" r:id="rId3" imgW="2679480" imgH="393480" progId="Equation.3">
                  <p:embed/>
                  <p:pic>
                    <p:nvPicPr>
                      <p:cNvPr id="0" name=""/>
                      <p:cNvPicPr>
                        <a:picLocks noChangeAspect="1" noChangeArrowheads="1"/>
                      </p:cNvPicPr>
                      <p:nvPr/>
                    </p:nvPicPr>
                    <p:blipFill>
                      <a:blip r:embed="rId4"/>
                      <a:srcRect/>
                      <a:stretch>
                        <a:fillRect/>
                      </a:stretch>
                    </p:blipFill>
                    <p:spPr bwMode="auto">
                      <a:xfrm>
                        <a:off x="990600" y="1143000"/>
                        <a:ext cx="5813425" cy="844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TextBox 5"/>
          <p:cNvSpPr txBox="1"/>
          <p:nvPr/>
        </p:nvSpPr>
        <p:spPr>
          <a:xfrm>
            <a:off x="289560" y="152400"/>
            <a:ext cx="8839200" cy="830997"/>
          </a:xfrm>
          <a:prstGeom prst="rect">
            <a:avLst/>
          </a:prstGeom>
          <a:noFill/>
        </p:spPr>
        <p:txBody>
          <a:bodyPr wrap="square" rtlCol="0">
            <a:spAutoFit/>
          </a:bodyPr>
          <a:lstStyle/>
          <a:p>
            <a:r>
              <a:rPr lang="en-US" sz="2400" dirty="0" smtClean="0">
                <a:latin typeface="+mj-lt"/>
              </a:rPr>
              <a:t>For simplicity</a:t>
            </a:r>
            <a:r>
              <a:rPr lang="en-US" sz="2400" dirty="0">
                <a:latin typeface="+mj-lt"/>
              </a:rPr>
              <a:t>,</a:t>
            </a:r>
            <a:r>
              <a:rPr lang="en-US" sz="2400" dirty="0" smtClean="0">
                <a:latin typeface="+mj-lt"/>
              </a:rPr>
              <a:t> keep only linear terms and assume that horizontal variation is only along </a:t>
            </a:r>
            <a:r>
              <a:rPr lang="en-US" sz="2400" i="1" dirty="0" smtClean="0">
                <a:latin typeface="+mj-lt"/>
              </a:rPr>
              <a:t>x</a:t>
            </a:r>
            <a:r>
              <a:rPr lang="en-US" sz="2400" dirty="0">
                <a:latin typeface="+mj-lt"/>
              </a:rPr>
              <a:t> </a:t>
            </a:r>
            <a:r>
              <a:rPr lang="en-US" sz="2400" dirty="0" smtClean="0">
                <a:latin typeface="+mj-lt"/>
              </a:rPr>
              <a:t>– continued:</a:t>
            </a:r>
            <a:endParaRPr lang="en-US" sz="2400" i="1" dirty="0" smtClean="0">
              <a:latin typeface="+mj-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3913051345"/>
              </p:ext>
            </p:extLst>
          </p:nvPr>
        </p:nvGraphicFramePr>
        <p:xfrm>
          <a:off x="990600" y="2133600"/>
          <a:ext cx="4767262" cy="927100"/>
        </p:xfrm>
        <a:graphic>
          <a:graphicData uri="http://schemas.openxmlformats.org/presentationml/2006/ole">
            <mc:AlternateContent xmlns:mc="http://schemas.openxmlformats.org/markup-compatibility/2006">
              <mc:Choice xmlns:v="urn:schemas-microsoft-com:vml" Requires="v">
                <p:oleObj spid="_x0000_s373903" name="数式" r:id="rId5" imgW="2197080" imgH="431640" progId="Equation.3">
                  <p:embed/>
                </p:oleObj>
              </mc:Choice>
              <mc:Fallback>
                <p:oleObj name="数式" r:id="rId5" imgW="2197080" imgH="431640" progId="Equation.3">
                  <p:embed/>
                  <p:pic>
                    <p:nvPicPr>
                      <p:cNvPr id="0" name=""/>
                      <p:cNvPicPr>
                        <a:picLocks noChangeAspect="1" noChangeArrowheads="1"/>
                      </p:cNvPicPr>
                      <p:nvPr/>
                    </p:nvPicPr>
                    <p:blipFill>
                      <a:blip r:embed="rId6"/>
                      <a:srcRect/>
                      <a:stretch>
                        <a:fillRect/>
                      </a:stretch>
                    </p:blipFill>
                    <p:spPr bwMode="auto">
                      <a:xfrm>
                        <a:off x="990600" y="2133600"/>
                        <a:ext cx="4767262" cy="927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362387797"/>
              </p:ext>
            </p:extLst>
          </p:nvPr>
        </p:nvGraphicFramePr>
        <p:xfrm>
          <a:off x="1057275" y="2743200"/>
          <a:ext cx="7300913" cy="898525"/>
        </p:xfrm>
        <a:graphic>
          <a:graphicData uri="http://schemas.openxmlformats.org/presentationml/2006/ole">
            <mc:AlternateContent xmlns:mc="http://schemas.openxmlformats.org/markup-compatibility/2006">
              <mc:Choice xmlns:v="urn:schemas-microsoft-com:vml" Requires="v">
                <p:oleObj spid="_x0000_s373904" name="数式" r:id="rId7" imgW="3365280" imgH="419040" progId="Equation.3">
                  <p:embed/>
                </p:oleObj>
              </mc:Choice>
              <mc:Fallback>
                <p:oleObj name="数式" r:id="rId7" imgW="3365280" imgH="419040" progId="Equation.3">
                  <p:embed/>
                  <p:pic>
                    <p:nvPicPr>
                      <p:cNvPr id="0" name=""/>
                      <p:cNvPicPr>
                        <a:picLocks noChangeAspect="1" noChangeArrowheads="1"/>
                      </p:cNvPicPr>
                      <p:nvPr/>
                    </p:nvPicPr>
                    <p:blipFill>
                      <a:blip r:embed="rId8"/>
                      <a:srcRect/>
                      <a:stretch>
                        <a:fillRect/>
                      </a:stretch>
                    </p:blipFill>
                    <p:spPr bwMode="auto">
                      <a:xfrm>
                        <a:off x="1057275" y="2743200"/>
                        <a:ext cx="7300913" cy="898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extLst>
              <p:ext uri="{D42A27DB-BD31-4B8C-83A1-F6EECF244321}">
                <p14:modId xmlns:p14="http://schemas.microsoft.com/office/powerpoint/2010/main" val="2162630508"/>
              </p:ext>
            </p:extLst>
          </p:nvPr>
        </p:nvGraphicFramePr>
        <p:xfrm>
          <a:off x="394128" y="4114800"/>
          <a:ext cx="8521272" cy="1066800"/>
        </p:xfrm>
        <a:graphic>
          <a:graphicData uri="http://schemas.openxmlformats.org/presentationml/2006/ole">
            <mc:AlternateContent xmlns:mc="http://schemas.openxmlformats.org/markup-compatibility/2006">
              <mc:Choice xmlns:v="urn:schemas-microsoft-com:vml" Requires="v">
                <p:oleObj spid="_x0000_s373905" name="数式" r:id="rId9" imgW="3606480" imgH="457200" progId="Equation.3">
                  <p:embed/>
                </p:oleObj>
              </mc:Choice>
              <mc:Fallback>
                <p:oleObj name="数式" r:id="rId9" imgW="3606480" imgH="457200" progId="Equation.3">
                  <p:embed/>
                  <p:pic>
                    <p:nvPicPr>
                      <p:cNvPr id="0" name=""/>
                      <p:cNvPicPr>
                        <a:picLocks noChangeAspect="1" noChangeArrowheads="1"/>
                      </p:cNvPicPr>
                      <p:nvPr/>
                    </p:nvPicPr>
                    <p:blipFill>
                      <a:blip r:embed="rId10"/>
                      <a:srcRect/>
                      <a:stretch>
                        <a:fillRect/>
                      </a:stretch>
                    </p:blipFill>
                    <p:spPr bwMode="auto">
                      <a:xfrm>
                        <a:off x="394128" y="4114800"/>
                        <a:ext cx="8521272" cy="10668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754016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a:xfrm>
            <a:off x="6781800" y="6371705"/>
            <a:ext cx="2133600" cy="365125"/>
          </a:xfrm>
        </p:spPr>
        <p:txBody>
          <a:bodyPr/>
          <a:lstStyle/>
          <a:p>
            <a:fld id="{CE368B07-CEBF-4C80-90AF-53B34FA04CF3}" type="slidenum">
              <a:rPr lang="en-US" smtClean="0"/>
              <a:t>19</a:t>
            </a:fld>
            <a:endParaRPr lang="en-US" dirty="0"/>
          </a:p>
        </p:txBody>
      </p:sp>
      <p:grpSp>
        <p:nvGrpSpPr>
          <p:cNvPr id="5" name="Group 4"/>
          <p:cNvGrpSpPr/>
          <p:nvPr/>
        </p:nvGrpSpPr>
        <p:grpSpPr>
          <a:xfrm>
            <a:off x="1813560" y="548640"/>
            <a:ext cx="6949440" cy="2804160"/>
            <a:chOff x="228600" y="2895600"/>
            <a:chExt cx="8686800" cy="3505200"/>
          </a:xfrm>
        </p:grpSpPr>
        <p:sp>
          <p:nvSpPr>
            <p:cNvPr id="8" name="Cube 7"/>
            <p:cNvSpPr/>
            <p:nvPr/>
          </p:nvSpPr>
          <p:spPr>
            <a:xfrm>
              <a:off x="1066800" y="3962400"/>
              <a:ext cx="7848600" cy="2057400"/>
            </a:xfrm>
            <a:prstGeom prst="cube">
              <a:avLst>
                <a:gd name="adj" fmla="val 39601"/>
              </a:avLst>
            </a:prstGeom>
            <a:pattFill prst="zigZ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ube 6"/>
            <p:cNvSpPr/>
            <p:nvPr/>
          </p:nvSpPr>
          <p:spPr>
            <a:xfrm>
              <a:off x="1066800" y="2895600"/>
              <a:ext cx="7848600" cy="3124200"/>
            </a:xfrm>
            <a:prstGeom prst="cube">
              <a:avLst/>
            </a:prstGeom>
            <a:solidFill>
              <a:schemeClr val="accent1">
                <a:alpha val="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477000" y="3124200"/>
              <a:ext cx="1600200" cy="461665"/>
            </a:xfrm>
            <a:prstGeom prst="rect">
              <a:avLst/>
            </a:prstGeom>
            <a:noFill/>
          </p:spPr>
          <p:txBody>
            <a:bodyPr wrap="square" rtlCol="0">
              <a:spAutoFit/>
            </a:bodyPr>
            <a:lstStyle/>
            <a:p>
              <a:r>
                <a:rPr lang="en-US" sz="2400" dirty="0" smtClean="0">
                  <a:latin typeface="+mj-lt"/>
                </a:rPr>
                <a:t>p</a:t>
              </a:r>
              <a:r>
                <a:rPr lang="en-US" sz="2400" baseline="-25000" dirty="0" smtClean="0">
                  <a:latin typeface="+mj-lt"/>
                </a:rPr>
                <a:t>0</a:t>
              </a:r>
              <a:endParaRPr lang="en-US" sz="2400" dirty="0" smtClean="0">
                <a:latin typeface="+mj-lt"/>
              </a:endParaRPr>
            </a:p>
          </p:txBody>
        </p:sp>
        <p:sp>
          <p:nvSpPr>
            <p:cNvPr id="10" name="Down Arrow 9"/>
            <p:cNvSpPr/>
            <p:nvPr/>
          </p:nvSpPr>
          <p:spPr>
            <a:xfrm>
              <a:off x="7021830" y="3276600"/>
              <a:ext cx="274320" cy="759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Left Brace 10"/>
            <p:cNvSpPr/>
            <p:nvPr/>
          </p:nvSpPr>
          <p:spPr>
            <a:xfrm>
              <a:off x="533400" y="4800600"/>
              <a:ext cx="304800" cy="121920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2" name="TextBox 11"/>
            <p:cNvSpPr txBox="1"/>
            <p:nvPr/>
          </p:nvSpPr>
          <p:spPr>
            <a:xfrm>
              <a:off x="228600" y="5181600"/>
              <a:ext cx="685800" cy="461665"/>
            </a:xfrm>
            <a:prstGeom prst="rect">
              <a:avLst/>
            </a:prstGeom>
            <a:noFill/>
          </p:spPr>
          <p:txBody>
            <a:bodyPr wrap="square" rtlCol="0">
              <a:spAutoFit/>
            </a:bodyPr>
            <a:lstStyle/>
            <a:p>
              <a:r>
                <a:rPr lang="en-US" sz="2400" dirty="0" smtClean="0">
                  <a:latin typeface="+mj-lt"/>
                </a:rPr>
                <a:t>h</a:t>
              </a:r>
            </a:p>
          </p:txBody>
        </p:sp>
        <p:cxnSp>
          <p:nvCxnSpPr>
            <p:cNvPr id="14" name="Straight Arrow Connector 13"/>
            <p:cNvCxnSpPr/>
            <p:nvPr/>
          </p:nvCxnSpPr>
          <p:spPr>
            <a:xfrm flipV="1">
              <a:off x="4903817" y="4991100"/>
              <a:ext cx="0" cy="1028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4953000" y="4824036"/>
              <a:ext cx="609600" cy="461665"/>
            </a:xfrm>
            <a:prstGeom prst="rect">
              <a:avLst/>
            </a:prstGeom>
            <a:noFill/>
          </p:spPr>
          <p:txBody>
            <a:bodyPr wrap="square" rtlCol="0">
              <a:spAutoFit/>
            </a:bodyPr>
            <a:lstStyle/>
            <a:p>
              <a:r>
                <a:rPr lang="en-US" sz="2400" dirty="0" smtClean="0">
                  <a:latin typeface="+mj-lt"/>
                </a:rPr>
                <a:t>z</a:t>
              </a:r>
            </a:p>
          </p:txBody>
        </p:sp>
        <p:cxnSp>
          <p:nvCxnSpPr>
            <p:cNvPr id="17" name="Straight Arrow Connector 16"/>
            <p:cNvCxnSpPr/>
            <p:nvPr/>
          </p:nvCxnSpPr>
          <p:spPr>
            <a:xfrm>
              <a:off x="1066800" y="6248400"/>
              <a:ext cx="5943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7239000" y="5939135"/>
              <a:ext cx="609600" cy="461665"/>
            </a:xfrm>
            <a:prstGeom prst="rect">
              <a:avLst/>
            </a:prstGeom>
            <a:noFill/>
          </p:spPr>
          <p:txBody>
            <a:bodyPr wrap="square" rtlCol="0">
              <a:spAutoFit/>
            </a:bodyPr>
            <a:lstStyle/>
            <a:p>
              <a:r>
                <a:rPr lang="en-US" sz="2400" dirty="0" smtClean="0">
                  <a:latin typeface="+mj-lt"/>
                </a:rPr>
                <a:t>x</a:t>
              </a:r>
            </a:p>
          </p:txBody>
        </p:sp>
        <p:cxnSp>
          <p:nvCxnSpPr>
            <p:cNvPr id="23" name="Curved Connector 22"/>
            <p:cNvCxnSpPr/>
            <p:nvPr/>
          </p:nvCxnSpPr>
          <p:spPr>
            <a:xfrm flipV="1">
              <a:off x="1066800" y="4114800"/>
              <a:ext cx="7010400" cy="1066800"/>
            </a:xfrm>
            <a:prstGeom prst="curvedConnector3">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flipV="1">
              <a:off x="6172200" y="4191000"/>
              <a:ext cx="0" cy="533400"/>
            </a:xfrm>
            <a:prstGeom prst="straightConnector1">
              <a:avLst/>
            </a:prstGeom>
            <a:ln w="25400">
              <a:solidFill>
                <a:srgbClr val="FF0000"/>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27" name="TextBox 26"/>
            <p:cNvSpPr txBox="1"/>
            <p:nvPr/>
          </p:nvSpPr>
          <p:spPr>
            <a:xfrm>
              <a:off x="5562600" y="4312265"/>
              <a:ext cx="457200" cy="461665"/>
            </a:xfrm>
            <a:prstGeom prst="rect">
              <a:avLst/>
            </a:prstGeom>
            <a:noFill/>
          </p:spPr>
          <p:txBody>
            <a:bodyPr wrap="square" rtlCol="0">
              <a:spAutoFit/>
            </a:bodyPr>
            <a:lstStyle/>
            <a:p>
              <a:r>
                <a:rPr lang="en-US" sz="2400" b="1" dirty="0" smtClean="0">
                  <a:solidFill>
                    <a:srgbClr val="FF0000"/>
                  </a:solidFill>
                  <a:latin typeface="Symbol" pitchFamily="18" charset="2"/>
                </a:rPr>
                <a:t>z</a:t>
              </a:r>
            </a:p>
          </p:txBody>
        </p:sp>
        <p:cxnSp>
          <p:nvCxnSpPr>
            <p:cNvPr id="16" name="Straight Arrow Connector 15"/>
            <p:cNvCxnSpPr/>
            <p:nvPr/>
          </p:nvCxnSpPr>
          <p:spPr>
            <a:xfrm flipV="1">
              <a:off x="914400" y="4991100"/>
              <a:ext cx="1143000" cy="948035"/>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1447800" y="5329535"/>
              <a:ext cx="609600" cy="461665"/>
            </a:xfrm>
            <a:prstGeom prst="rect">
              <a:avLst/>
            </a:prstGeom>
            <a:noFill/>
          </p:spPr>
          <p:txBody>
            <a:bodyPr wrap="square" rtlCol="0">
              <a:spAutoFit/>
            </a:bodyPr>
            <a:lstStyle/>
            <a:p>
              <a:r>
                <a:rPr lang="en-US" sz="2400" dirty="0" smtClean="0">
                  <a:latin typeface="+mj-lt"/>
                </a:rPr>
                <a:t>y</a:t>
              </a:r>
            </a:p>
          </p:txBody>
        </p:sp>
      </p:grpSp>
      <p:graphicFrame>
        <p:nvGraphicFramePr>
          <p:cNvPr id="13" name="Object 12"/>
          <p:cNvGraphicFramePr>
            <a:graphicFrameLocks noChangeAspect="1"/>
          </p:cNvGraphicFramePr>
          <p:nvPr>
            <p:extLst>
              <p:ext uri="{D42A27DB-BD31-4B8C-83A1-F6EECF244321}">
                <p14:modId xmlns:p14="http://schemas.microsoft.com/office/powerpoint/2010/main" val="4258884528"/>
              </p:ext>
            </p:extLst>
          </p:nvPr>
        </p:nvGraphicFramePr>
        <p:xfrm>
          <a:off x="652463" y="3200400"/>
          <a:ext cx="7688262" cy="3297238"/>
        </p:xfrm>
        <a:graphic>
          <a:graphicData uri="http://schemas.openxmlformats.org/presentationml/2006/ole">
            <mc:AlternateContent xmlns:mc="http://schemas.openxmlformats.org/markup-compatibility/2006">
              <mc:Choice xmlns:v="urn:schemas-microsoft-com:vml" Requires="v">
                <p:oleObj spid="_x0000_s374821" name="数式" r:id="rId3" imgW="3543120" imgH="1536480" progId="Equation.3">
                  <p:embed/>
                </p:oleObj>
              </mc:Choice>
              <mc:Fallback>
                <p:oleObj name="数式" r:id="rId3" imgW="3543120" imgH="1536480" progId="Equation.3">
                  <p:embed/>
                  <p:pic>
                    <p:nvPicPr>
                      <p:cNvPr id="0" name=""/>
                      <p:cNvPicPr>
                        <a:picLocks noChangeAspect="1" noChangeArrowheads="1"/>
                      </p:cNvPicPr>
                      <p:nvPr/>
                    </p:nvPicPr>
                    <p:blipFill>
                      <a:blip r:embed="rId4"/>
                      <a:srcRect/>
                      <a:stretch>
                        <a:fillRect/>
                      </a:stretch>
                    </p:blipFill>
                    <p:spPr bwMode="auto">
                      <a:xfrm>
                        <a:off x="652463" y="3200400"/>
                        <a:ext cx="7688262" cy="3297238"/>
                      </a:xfrm>
                      <a:prstGeom prst="rect">
                        <a:avLst/>
                      </a:prstGeom>
                      <a:noFill/>
                      <a:ln>
                        <a:noFill/>
                      </a:ln>
                    </p:spPr>
                  </p:pic>
                </p:oleObj>
              </mc:Fallback>
            </mc:AlternateContent>
          </a:graphicData>
        </a:graphic>
      </p:graphicFrame>
      <p:sp>
        <p:nvSpPr>
          <p:cNvPr id="6" name="TextBox 5"/>
          <p:cNvSpPr txBox="1"/>
          <p:nvPr/>
        </p:nvSpPr>
        <p:spPr>
          <a:xfrm>
            <a:off x="76200" y="304800"/>
            <a:ext cx="2590800" cy="1200329"/>
          </a:xfrm>
          <a:prstGeom prst="rect">
            <a:avLst/>
          </a:prstGeom>
          <a:noFill/>
        </p:spPr>
        <p:txBody>
          <a:bodyPr wrap="square" rtlCol="0">
            <a:spAutoFit/>
          </a:bodyPr>
          <a:lstStyle/>
          <a:p>
            <a:r>
              <a:rPr lang="en-US" sz="2400" dirty="0" smtClean="0">
                <a:latin typeface="+mj-lt"/>
              </a:rPr>
              <a:t>General problem </a:t>
            </a:r>
          </a:p>
          <a:p>
            <a:pPr lvl="1"/>
            <a:r>
              <a:rPr lang="en-US" sz="2400" dirty="0" smtClean="0">
                <a:latin typeface="+mj-lt"/>
              </a:rPr>
              <a:t>including </a:t>
            </a:r>
          </a:p>
          <a:p>
            <a:pPr lvl="1"/>
            <a:r>
              <a:rPr lang="en-US" sz="2400" dirty="0" smtClean="0">
                <a:latin typeface="+mj-lt"/>
              </a:rPr>
              <a:t>non-</a:t>
            </a:r>
            <a:r>
              <a:rPr lang="en-US" sz="2400" dirty="0" err="1" smtClean="0">
                <a:latin typeface="+mj-lt"/>
              </a:rPr>
              <a:t>linearities</a:t>
            </a:r>
            <a:endParaRPr lang="en-US" sz="2400" dirty="0" smtClean="0">
              <a:latin typeface="+mj-lt"/>
            </a:endParaRPr>
          </a:p>
        </p:txBody>
      </p:sp>
    </p:spTree>
    <p:extLst>
      <p:ext uri="{BB962C8B-B14F-4D97-AF65-F5344CB8AC3E}">
        <p14:creationId xmlns:p14="http://schemas.microsoft.com/office/powerpoint/2010/main" val="14209206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2</a:t>
            </a:fld>
            <a:endParaRPr lang="en-US" dirty="0"/>
          </a:p>
        </p:txBody>
      </p:sp>
      <p:sp>
        <p:nvSpPr>
          <p:cNvPr id="5" name="Right Arrow 4"/>
          <p:cNvSpPr/>
          <p:nvPr/>
        </p:nvSpPr>
        <p:spPr>
          <a:xfrm>
            <a:off x="228600" y="5257800"/>
            <a:ext cx="457200" cy="381000"/>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p:cNvPicPr>
            <a:picLocks noChangeAspect="1"/>
          </p:cNvPicPr>
          <p:nvPr/>
        </p:nvPicPr>
        <p:blipFill rotWithShape="1">
          <a:blip r:embed="rId3"/>
          <a:srcRect l="5072" t="18683" r="7016" b="633"/>
          <a:stretch/>
        </p:blipFill>
        <p:spPr>
          <a:xfrm>
            <a:off x="838200" y="152400"/>
            <a:ext cx="7924800" cy="6252672"/>
          </a:xfrm>
          <a:prstGeom prst="rect">
            <a:avLst/>
          </a:prstGeom>
        </p:spPr>
      </p:pic>
    </p:spTree>
    <p:extLst>
      <p:ext uri="{BB962C8B-B14F-4D97-AF65-F5344CB8AC3E}">
        <p14:creationId xmlns:p14="http://schemas.microsoft.com/office/powerpoint/2010/main" val="26666334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rotWithShape="1">
          <a:blip r:embed="rId2"/>
          <a:srcRect l="23067" t="20263" r="3125" b="4160"/>
          <a:stretch/>
        </p:blipFill>
        <p:spPr>
          <a:xfrm>
            <a:off x="304800" y="381000"/>
            <a:ext cx="8290098" cy="5684058"/>
          </a:xfrm>
          <a:prstGeom prst="rect">
            <a:avLst/>
          </a:prstGeom>
        </p:spPr>
      </p:pic>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3</a:t>
            </a:fld>
            <a:endParaRPr lang="en-US" dirty="0"/>
          </a:p>
        </p:txBody>
      </p:sp>
      <p:sp>
        <p:nvSpPr>
          <p:cNvPr id="5" name="Oval 4"/>
          <p:cNvSpPr/>
          <p:nvPr/>
        </p:nvSpPr>
        <p:spPr>
          <a:xfrm>
            <a:off x="5943600" y="2057400"/>
            <a:ext cx="2362200" cy="1981200"/>
          </a:xfrm>
          <a:prstGeom prst="ellipse">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55811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4</a:t>
            </a:fld>
            <a:endParaRPr lang="en-US" dirty="0"/>
          </a:p>
        </p:txBody>
      </p:sp>
      <p:pic>
        <p:nvPicPr>
          <p:cNvPr id="5" name="Picture 4"/>
          <p:cNvPicPr>
            <a:picLocks noChangeAspect="1"/>
          </p:cNvPicPr>
          <p:nvPr/>
        </p:nvPicPr>
        <p:blipFill rotWithShape="1">
          <a:blip r:embed="rId2"/>
          <a:srcRect l="20654" t="18057" r="5582" b="5005"/>
          <a:stretch/>
        </p:blipFill>
        <p:spPr>
          <a:xfrm>
            <a:off x="1672265" y="304800"/>
            <a:ext cx="5913099" cy="5974066"/>
          </a:xfrm>
          <a:prstGeom prst="rect">
            <a:avLst/>
          </a:prstGeom>
        </p:spPr>
      </p:pic>
    </p:spTree>
    <p:extLst>
      <p:ext uri="{BB962C8B-B14F-4D97-AF65-F5344CB8AC3E}">
        <p14:creationId xmlns:p14="http://schemas.microsoft.com/office/powerpoint/2010/main" val="1804102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5</a:t>
            </a:fld>
            <a:endParaRPr lang="en-US" dirty="0"/>
          </a:p>
        </p:txBody>
      </p:sp>
      <p:sp>
        <p:nvSpPr>
          <p:cNvPr id="5" name="TextBox 4"/>
          <p:cNvSpPr txBox="1"/>
          <p:nvPr/>
        </p:nvSpPr>
        <p:spPr>
          <a:xfrm>
            <a:off x="762000" y="1447800"/>
            <a:ext cx="7086600" cy="1200329"/>
          </a:xfrm>
          <a:prstGeom prst="rect">
            <a:avLst/>
          </a:prstGeom>
          <a:noFill/>
        </p:spPr>
        <p:txBody>
          <a:bodyPr wrap="square" rtlCol="0">
            <a:spAutoFit/>
          </a:bodyPr>
          <a:lstStyle/>
          <a:p>
            <a:r>
              <a:rPr lang="en-US" sz="2400" dirty="0" smtClean="0">
                <a:latin typeface="+mj-lt"/>
              </a:rPr>
              <a:t>Physics of incompressible fluids and their surfaces</a:t>
            </a:r>
          </a:p>
          <a:p>
            <a:endParaRPr lang="en-US" sz="2400" dirty="0">
              <a:latin typeface="+mj-lt"/>
            </a:endParaRPr>
          </a:p>
          <a:p>
            <a:r>
              <a:rPr lang="en-US" sz="2400" dirty="0" smtClean="0">
                <a:latin typeface="+mj-lt"/>
              </a:rPr>
              <a:t>   Reference:   Chapter 10 of Fetter and </a:t>
            </a:r>
            <a:r>
              <a:rPr lang="en-US" sz="2400" dirty="0" err="1" smtClean="0">
                <a:latin typeface="+mj-lt"/>
              </a:rPr>
              <a:t>Walecka</a:t>
            </a:r>
            <a:endParaRPr lang="en-US" sz="2400" dirty="0" smtClean="0">
              <a:latin typeface="+mj-lt"/>
            </a:endParaRPr>
          </a:p>
        </p:txBody>
      </p:sp>
    </p:spTree>
    <p:extLst>
      <p:ext uri="{BB962C8B-B14F-4D97-AF65-F5344CB8AC3E}">
        <p14:creationId xmlns:p14="http://schemas.microsoft.com/office/powerpoint/2010/main" val="151430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6</a:t>
            </a:fld>
            <a:endParaRPr lang="en-US" dirty="0"/>
          </a:p>
        </p:txBody>
      </p:sp>
      <p:sp>
        <p:nvSpPr>
          <p:cNvPr id="5" name="Cube 4"/>
          <p:cNvSpPr/>
          <p:nvPr/>
        </p:nvSpPr>
        <p:spPr>
          <a:xfrm>
            <a:off x="1066800" y="3962400"/>
            <a:ext cx="7848600" cy="2057400"/>
          </a:xfrm>
          <a:prstGeom prst="cube">
            <a:avLst>
              <a:gd name="adj" fmla="val 39601"/>
            </a:avLst>
          </a:prstGeom>
          <a:pattFill prst="zigZag">
            <a:fgClr>
              <a:schemeClr val="accent1"/>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be 5"/>
          <p:cNvSpPr/>
          <p:nvPr/>
        </p:nvSpPr>
        <p:spPr>
          <a:xfrm>
            <a:off x="1066800" y="2895600"/>
            <a:ext cx="7848600" cy="3124200"/>
          </a:xfrm>
          <a:prstGeom prst="cube">
            <a:avLst/>
          </a:prstGeom>
          <a:solidFill>
            <a:schemeClr val="accent1">
              <a:alpha val="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6477000" y="3124200"/>
            <a:ext cx="1600200" cy="461665"/>
          </a:xfrm>
          <a:prstGeom prst="rect">
            <a:avLst/>
          </a:prstGeom>
          <a:noFill/>
        </p:spPr>
        <p:txBody>
          <a:bodyPr wrap="square" rtlCol="0">
            <a:spAutoFit/>
          </a:bodyPr>
          <a:lstStyle/>
          <a:p>
            <a:r>
              <a:rPr lang="en-US" sz="2400" dirty="0" smtClean="0">
                <a:latin typeface="+mj-lt"/>
              </a:rPr>
              <a:t>p</a:t>
            </a:r>
            <a:r>
              <a:rPr lang="en-US" sz="2400" baseline="-25000" dirty="0" smtClean="0">
                <a:latin typeface="+mj-lt"/>
              </a:rPr>
              <a:t>0</a:t>
            </a:r>
            <a:endParaRPr lang="en-US" sz="2400" dirty="0" smtClean="0">
              <a:latin typeface="+mj-lt"/>
            </a:endParaRPr>
          </a:p>
        </p:txBody>
      </p:sp>
      <p:sp>
        <p:nvSpPr>
          <p:cNvPr id="8" name="Down Arrow 7"/>
          <p:cNvSpPr/>
          <p:nvPr/>
        </p:nvSpPr>
        <p:spPr>
          <a:xfrm>
            <a:off x="6812280" y="3276600"/>
            <a:ext cx="274320" cy="75976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Left Brace 8"/>
          <p:cNvSpPr/>
          <p:nvPr/>
        </p:nvSpPr>
        <p:spPr>
          <a:xfrm>
            <a:off x="533400" y="4800600"/>
            <a:ext cx="304800" cy="1219200"/>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TextBox 9"/>
          <p:cNvSpPr txBox="1"/>
          <p:nvPr/>
        </p:nvSpPr>
        <p:spPr>
          <a:xfrm>
            <a:off x="228600" y="5181600"/>
            <a:ext cx="685800" cy="461665"/>
          </a:xfrm>
          <a:prstGeom prst="rect">
            <a:avLst/>
          </a:prstGeom>
          <a:noFill/>
        </p:spPr>
        <p:txBody>
          <a:bodyPr wrap="square" rtlCol="0">
            <a:spAutoFit/>
          </a:bodyPr>
          <a:lstStyle/>
          <a:p>
            <a:r>
              <a:rPr lang="en-US" sz="2400" dirty="0" smtClean="0">
                <a:latin typeface="+mj-lt"/>
              </a:rPr>
              <a:t>h</a:t>
            </a:r>
          </a:p>
        </p:txBody>
      </p:sp>
      <p:cxnSp>
        <p:nvCxnSpPr>
          <p:cNvPr id="11" name="Straight Arrow Connector 10"/>
          <p:cNvCxnSpPr/>
          <p:nvPr/>
        </p:nvCxnSpPr>
        <p:spPr>
          <a:xfrm flipV="1">
            <a:off x="4903817" y="4991100"/>
            <a:ext cx="0" cy="10287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4953000" y="4824036"/>
            <a:ext cx="609600" cy="461665"/>
          </a:xfrm>
          <a:prstGeom prst="rect">
            <a:avLst/>
          </a:prstGeom>
          <a:noFill/>
        </p:spPr>
        <p:txBody>
          <a:bodyPr wrap="square" rtlCol="0">
            <a:spAutoFit/>
          </a:bodyPr>
          <a:lstStyle/>
          <a:p>
            <a:r>
              <a:rPr lang="en-US" sz="2400" dirty="0" smtClean="0">
                <a:latin typeface="+mj-lt"/>
              </a:rPr>
              <a:t>z</a:t>
            </a:r>
          </a:p>
        </p:txBody>
      </p:sp>
      <p:cxnSp>
        <p:nvCxnSpPr>
          <p:cNvPr id="13" name="Straight Arrow Connector 12"/>
          <p:cNvCxnSpPr/>
          <p:nvPr/>
        </p:nvCxnSpPr>
        <p:spPr>
          <a:xfrm>
            <a:off x="1066800" y="6248400"/>
            <a:ext cx="59436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239000" y="5939135"/>
            <a:ext cx="609600" cy="461665"/>
          </a:xfrm>
          <a:prstGeom prst="rect">
            <a:avLst/>
          </a:prstGeom>
          <a:noFill/>
        </p:spPr>
        <p:txBody>
          <a:bodyPr wrap="square" rtlCol="0">
            <a:spAutoFit/>
          </a:bodyPr>
          <a:lstStyle/>
          <a:p>
            <a:r>
              <a:rPr lang="en-US" sz="2400" dirty="0" smtClean="0">
                <a:latin typeface="+mj-lt"/>
              </a:rPr>
              <a:t>x</a:t>
            </a:r>
          </a:p>
        </p:txBody>
      </p:sp>
      <p:cxnSp>
        <p:nvCxnSpPr>
          <p:cNvPr id="15" name="Curved Connector 14"/>
          <p:cNvCxnSpPr/>
          <p:nvPr/>
        </p:nvCxnSpPr>
        <p:spPr>
          <a:xfrm flipV="1">
            <a:off x="1066800" y="4114800"/>
            <a:ext cx="7010400" cy="1066800"/>
          </a:xfrm>
          <a:prstGeom prst="curvedConnector3">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6172200" y="4191000"/>
            <a:ext cx="0" cy="533400"/>
          </a:xfrm>
          <a:prstGeom prst="straightConnector1">
            <a:avLst/>
          </a:prstGeom>
          <a:ln w="25400">
            <a:solidFill>
              <a:srgbClr val="FF0000"/>
            </a:solidFill>
            <a:headEnd type="none" w="lg" len="med"/>
            <a:tailEnd type="triangle" w="lg"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5562600" y="4312265"/>
            <a:ext cx="457200" cy="461665"/>
          </a:xfrm>
          <a:prstGeom prst="rect">
            <a:avLst/>
          </a:prstGeom>
          <a:noFill/>
        </p:spPr>
        <p:txBody>
          <a:bodyPr wrap="square" rtlCol="0">
            <a:spAutoFit/>
          </a:bodyPr>
          <a:lstStyle/>
          <a:p>
            <a:r>
              <a:rPr lang="en-US" sz="2400" b="1" dirty="0" smtClean="0">
                <a:solidFill>
                  <a:srgbClr val="FF0000"/>
                </a:solidFill>
                <a:latin typeface="Symbol" pitchFamily="18" charset="2"/>
              </a:rPr>
              <a:t>z</a:t>
            </a:r>
          </a:p>
        </p:txBody>
      </p:sp>
      <p:sp>
        <p:nvSpPr>
          <p:cNvPr id="18" name="TextBox 17"/>
          <p:cNvSpPr txBox="1"/>
          <p:nvPr/>
        </p:nvSpPr>
        <p:spPr>
          <a:xfrm>
            <a:off x="533400" y="533400"/>
            <a:ext cx="8382000" cy="830997"/>
          </a:xfrm>
          <a:prstGeom prst="rect">
            <a:avLst/>
          </a:prstGeom>
          <a:noFill/>
        </p:spPr>
        <p:txBody>
          <a:bodyPr wrap="square" rtlCol="0">
            <a:spAutoFit/>
          </a:bodyPr>
          <a:lstStyle/>
          <a:p>
            <a:r>
              <a:rPr lang="en-US" sz="2400" dirty="0" smtClean="0">
                <a:latin typeface="+mj-lt"/>
              </a:rPr>
              <a:t>Consider a container of water with average height h  and surface </a:t>
            </a:r>
            <a:r>
              <a:rPr lang="en-US" sz="2400" dirty="0" err="1" smtClean="0">
                <a:latin typeface="+mj-lt"/>
              </a:rPr>
              <a:t>h+</a:t>
            </a:r>
            <a:r>
              <a:rPr lang="en-US" sz="2400" dirty="0" err="1" smtClean="0">
                <a:latin typeface="Symbol" pitchFamily="18" charset="2"/>
              </a:rPr>
              <a:t>z</a:t>
            </a:r>
            <a:r>
              <a:rPr lang="en-US" sz="2400" dirty="0" smtClean="0"/>
              <a:t>(</a:t>
            </a:r>
            <a:r>
              <a:rPr lang="en-US" sz="2400" dirty="0" err="1" smtClean="0"/>
              <a:t>x,y,t</a:t>
            </a:r>
            <a:r>
              <a:rPr lang="en-US" sz="2400" dirty="0" smtClean="0"/>
              <a:t>);    (h </a:t>
            </a:r>
            <a:r>
              <a:rPr lang="en-US" sz="2400" dirty="0" smtClean="0">
                <a:sym typeface="Wingdings" pitchFamily="2" charset="2"/>
              </a:rPr>
              <a:t> </a:t>
            </a:r>
            <a:r>
              <a:rPr lang="en-US" sz="2400" dirty="0" smtClean="0">
                <a:sym typeface="Wingdings" pitchFamily="2" charset="2"/>
              </a:rPr>
              <a:t>z</a:t>
            </a:r>
            <a:r>
              <a:rPr lang="en-US" sz="2400" baseline="-25000" dirty="0" smtClean="0">
                <a:sym typeface="Wingdings" pitchFamily="2" charset="2"/>
              </a:rPr>
              <a:t>0</a:t>
            </a:r>
            <a:r>
              <a:rPr lang="en-US" sz="2400" dirty="0" smtClean="0">
                <a:sym typeface="Wingdings" pitchFamily="2" charset="2"/>
              </a:rPr>
              <a:t> </a:t>
            </a:r>
            <a:r>
              <a:rPr lang="en-US" sz="2400" dirty="0" smtClean="0">
                <a:sym typeface="Wingdings" pitchFamily="2" charset="2"/>
              </a:rPr>
              <a:t>on some of the slides)</a:t>
            </a:r>
            <a:endParaRPr lang="en-US" sz="2400" dirty="0" smtClean="0"/>
          </a:p>
        </p:txBody>
      </p:sp>
      <p:cxnSp>
        <p:nvCxnSpPr>
          <p:cNvPr id="19" name="Straight Arrow Connector 18"/>
          <p:cNvCxnSpPr/>
          <p:nvPr/>
        </p:nvCxnSpPr>
        <p:spPr>
          <a:xfrm flipV="1">
            <a:off x="914400" y="4991100"/>
            <a:ext cx="1143000" cy="948035"/>
          </a:xfrm>
          <a:prstGeom prst="straightConnector1">
            <a:avLst/>
          </a:prstGeom>
          <a:ln w="25400">
            <a:solidFill>
              <a:schemeClr val="tx1"/>
            </a:solidFill>
            <a:prstDash val="dash"/>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447800" y="5329535"/>
            <a:ext cx="609600" cy="461665"/>
          </a:xfrm>
          <a:prstGeom prst="rect">
            <a:avLst/>
          </a:prstGeom>
          <a:noFill/>
        </p:spPr>
        <p:txBody>
          <a:bodyPr wrap="square" rtlCol="0">
            <a:spAutoFit/>
          </a:bodyPr>
          <a:lstStyle/>
          <a:p>
            <a:r>
              <a:rPr lang="en-US" sz="2400" dirty="0" smtClean="0">
                <a:latin typeface="+mj-lt"/>
              </a:rPr>
              <a:t>y</a:t>
            </a:r>
          </a:p>
        </p:txBody>
      </p:sp>
    </p:spTree>
    <p:extLst>
      <p:ext uri="{BB962C8B-B14F-4D97-AF65-F5344CB8AC3E}">
        <p14:creationId xmlns:p14="http://schemas.microsoft.com/office/powerpoint/2010/main" val="5760453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7</a:t>
            </a:fld>
            <a:endParaRPr lang="en-US" dirty="0"/>
          </a:p>
        </p:txBody>
      </p:sp>
      <p:graphicFrame>
        <p:nvGraphicFramePr>
          <p:cNvPr id="5" name="Object 4"/>
          <p:cNvGraphicFramePr>
            <a:graphicFrameLocks noChangeAspect="1"/>
          </p:cNvGraphicFramePr>
          <p:nvPr>
            <p:extLst>
              <p:ext uri="{D42A27DB-BD31-4B8C-83A1-F6EECF244321}">
                <p14:modId xmlns:p14="http://schemas.microsoft.com/office/powerpoint/2010/main" val="4252031732"/>
              </p:ext>
            </p:extLst>
          </p:nvPr>
        </p:nvGraphicFramePr>
        <p:xfrm>
          <a:off x="541338" y="152400"/>
          <a:ext cx="7250112" cy="3122613"/>
        </p:xfrm>
        <a:graphic>
          <a:graphicData uri="http://schemas.openxmlformats.org/presentationml/2006/ole">
            <mc:AlternateContent xmlns:mc="http://schemas.openxmlformats.org/markup-compatibility/2006">
              <mc:Choice xmlns:v="urn:schemas-microsoft-com:vml" Requires="v">
                <p:oleObj spid="_x0000_s361581" name="数式" r:id="rId3" imgW="2946240" imgH="1320480" progId="Equation.3">
                  <p:embed/>
                </p:oleObj>
              </mc:Choice>
              <mc:Fallback>
                <p:oleObj name="数式" r:id="rId3" imgW="2946240" imgH="1320480" progId="Equation.3">
                  <p:embed/>
                  <p:pic>
                    <p:nvPicPr>
                      <p:cNvPr id="0" name="Object 4"/>
                      <p:cNvPicPr>
                        <a:picLocks noChangeAspect="1" noChangeArrowheads="1"/>
                      </p:cNvPicPr>
                      <p:nvPr/>
                    </p:nvPicPr>
                    <p:blipFill>
                      <a:blip r:embed="rId4"/>
                      <a:srcRect/>
                      <a:stretch>
                        <a:fillRect/>
                      </a:stretch>
                    </p:blipFill>
                    <p:spPr bwMode="auto">
                      <a:xfrm>
                        <a:off x="541338" y="152400"/>
                        <a:ext cx="7250112" cy="312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957124127"/>
              </p:ext>
            </p:extLst>
          </p:nvPr>
        </p:nvGraphicFramePr>
        <p:xfrm>
          <a:off x="914400" y="3530600"/>
          <a:ext cx="4468812" cy="2641600"/>
        </p:xfrm>
        <a:graphic>
          <a:graphicData uri="http://schemas.openxmlformats.org/presentationml/2006/ole">
            <mc:AlternateContent xmlns:mc="http://schemas.openxmlformats.org/markup-compatibility/2006">
              <mc:Choice xmlns:v="urn:schemas-microsoft-com:vml" Requires="v">
                <p:oleObj spid="_x0000_s361582" name="数式" r:id="rId5" imgW="1815840" imgH="1117440" progId="Equation.3">
                  <p:embed/>
                </p:oleObj>
              </mc:Choice>
              <mc:Fallback>
                <p:oleObj name="数式" r:id="rId5" imgW="1815840" imgH="1117440" progId="Equation.3">
                  <p:embed/>
                  <p:pic>
                    <p:nvPicPr>
                      <p:cNvPr id="0" name="Object 4"/>
                      <p:cNvPicPr>
                        <a:picLocks noChangeAspect="1" noChangeArrowheads="1"/>
                      </p:cNvPicPr>
                      <p:nvPr/>
                    </p:nvPicPr>
                    <p:blipFill>
                      <a:blip r:embed="rId6"/>
                      <a:srcRect/>
                      <a:stretch>
                        <a:fillRect/>
                      </a:stretch>
                    </p:blipFill>
                    <p:spPr bwMode="auto">
                      <a:xfrm>
                        <a:off x="914400" y="3530600"/>
                        <a:ext cx="4468812" cy="26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051875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8</a:t>
            </a:fld>
            <a:endParaRPr lang="en-US" dirty="0"/>
          </a:p>
        </p:txBody>
      </p:sp>
      <p:grpSp>
        <p:nvGrpSpPr>
          <p:cNvPr id="17" name="Group 16"/>
          <p:cNvGrpSpPr/>
          <p:nvPr/>
        </p:nvGrpSpPr>
        <p:grpSpPr>
          <a:xfrm>
            <a:off x="685800" y="457200"/>
            <a:ext cx="5014311" cy="2362200"/>
            <a:chOff x="685800" y="457200"/>
            <a:chExt cx="5014311" cy="2362200"/>
          </a:xfrm>
        </p:grpSpPr>
        <p:sp>
          <p:nvSpPr>
            <p:cNvPr id="6" name="Cube 5"/>
            <p:cNvSpPr/>
            <p:nvPr/>
          </p:nvSpPr>
          <p:spPr>
            <a:xfrm>
              <a:off x="2446020" y="1828800"/>
              <a:ext cx="457200" cy="990600"/>
            </a:xfrm>
            <a:prstGeom prst="cube">
              <a:avLst/>
            </a:prstGeom>
            <a:pattFill prst="zigZag">
              <a:fgClr>
                <a:schemeClr val="tx2">
                  <a:lumMod val="40000"/>
                  <a:lumOff val="60000"/>
                </a:schemeClr>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2424918" y="2110265"/>
              <a:ext cx="457200" cy="461665"/>
            </a:xfrm>
            <a:prstGeom prst="rect">
              <a:avLst/>
            </a:prstGeom>
            <a:noFill/>
          </p:spPr>
          <p:txBody>
            <a:bodyPr wrap="square" rtlCol="0">
              <a:spAutoFit/>
            </a:bodyPr>
            <a:lstStyle/>
            <a:p>
              <a:r>
                <a:rPr lang="en-US" sz="2400" dirty="0" smtClean="0">
                  <a:latin typeface="+mj-lt"/>
                </a:rPr>
                <a:t>z</a:t>
              </a:r>
              <a:r>
                <a:rPr lang="en-US" sz="2400" baseline="-25000" dirty="0" smtClean="0">
                  <a:latin typeface="+mj-lt"/>
                </a:rPr>
                <a:t>0</a:t>
              </a:r>
              <a:endParaRPr lang="en-US" sz="2400" dirty="0" smtClean="0">
                <a:latin typeface="+mj-lt"/>
              </a:endParaRPr>
            </a:p>
          </p:txBody>
        </p:sp>
        <p:sp>
          <p:nvSpPr>
            <p:cNvPr id="8" name="TextBox 7"/>
            <p:cNvSpPr txBox="1"/>
            <p:nvPr/>
          </p:nvSpPr>
          <p:spPr>
            <a:xfrm>
              <a:off x="685800" y="2124780"/>
              <a:ext cx="2225040" cy="461665"/>
            </a:xfrm>
            <a:prstGeom prst="rect">
              <a:avLst/>
            </a:prstGeom>
            <a:noFill/>
          </p:spPr>
          <p:txBody>
            <a:bodyPr wrap="square" rtlCol="0">
              <a:spAutoFit/>
            </a:bodyPr>
            <a:lstStyle/>
            <a:p>
              <a:r>
                <a:rPr lang="en-US" sz="2400" b="1" dirty="0" smtClean="0">
                  <a:latin typeface="+mj-lt"/>
                </a:rPr>
                <a:t>v</a:t>
              </a:r>
              <a:r>
                <a:rPr lang="en-US" sz="2400" dirty="0" smtClean="0">
                  <a:latin typeface="+mj-lt"/>
                </a:rPr>
                <a:t>(</a:t>
              </a:r>
              <a:r>
                <a:rPr lang="en-US" sz="2400" dirty="0" err="1" smtClean="0">
                  <a:latin typeface="+mj-lt"/>
                </a:rPr>
                <a:t>x,y,t</a:t>
              </a:r>
              <a:r>
                <a:rPr lang="en-US" sz="2400" dirty="0" smtClean="0">
                  <a:latin typeface="+mj-lt"/>
                </a:rPr>
                <a:t>)</a:t>
              </a:r>
            </a:p>
          </p:txBody>
        </p:sp>
        <p:cxnSp>
          <p:nvCxnSpPr>
            <p:cNvPr id="10" name="Straight Arrow Connector 9"/>
            <p:cNvCxnSpPr/>
            <p:nvPr/>
          </p:nvCxnSpPr>
          <p:spPr>
            <a:xfrm>
              <a:off x="1701605" y="2355612"/>
              <a:ext cx="68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903220" y="2362200"/>
              <a:ext cx="68580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3589020" y="2156431"/>
              <a:ext cx="2111091" cy="461665"/>
            </a:xfrm>
            <a:prstGeom prst="rect">
              <a:avLst/>
            </a:prstGeom>
          </p:spPr>
          <p:txBody>
            <a:bodyPr wrap="none">
              <a:spAutoFit/>
            </a:bodyPr>
            <a:lstStyle/>
            <a:p>
              <a:r>
                <a:rPr lang="en-US" sz="2400" b="1" dirty="0" smtClean="0"/>
                <a:t>v</a:t>
              </a:r>
              <a:r>
                <a:rPr lang="en-US" sz="2400" dirty="0" smtClean="0"/>
                <a:t>(</a:t>
              </a:r>
              <a:r>
                <a:rPr lang="en-US" sz="2400" dirty="0" err="1" smtClean="0"/>
                <a:t>x+dx,y+dy,t</a:t>
              </a:r>
              <a:r>
                <a:rPr lang="en-US" sz="2400" dirty="0"/>
                <a:t>)</a:t>
              </a:r>
            </a:p>
          </p:txBody>
        </p:sp>
        <p:sp>
          <p:nvSpPr>
            <p:cNvPr id="14" name="Cube 13"/>
            <p:cNvSpPr/>
            <p:nvPr/>
          </p:nvSpPr>
          <p:spPr>
            <a:xfrm>
              <a:off x="2446020" y="1606788"/>
              <a:ext cx="457200" cy="374412"/>
            </a:xfrm>
            <a:prstGeom prst="cube">
              <a:avLst/>
            </a:prstGeom>
            <a:pattFill prst="zigZ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055620" y="1447800"/>
              <a:ext cx="2057400" cy="461665"/>
            </a:xfrm>
            <a:prstGeom prst="rect">
              <a:avLst/>
            </a:prstGeom>
            <a:noFill/>
          </p:spPr>
          <p:txBody>
            <a:bodyPr wrap="square" rtlCol="0">
              <a:spAutoFit/>
            </a:bodyPr>
            <a:lstStyle/>
            <a:p>
              <a:r>
                <a:rPr lang="en-US" sz="2400" dirty="0" err="1">
                  <a:solidFill>
                    <a:srgbClr val="FF0000"/>
                  </a:solidFill>
                  <a:latin typeface="+mj-lt"/>
                </a:rPr>
                <a:t>d</a:t>
              </a:r>
              <a:r>
                <a:rPr lang="en-US" sz="2400" dirty="0" err="1" smtClean="0">
                  <a:solidFill>
                    <a:srgbClr val="FF0000"/>
                  </a:solidFill>
                  <a:latin typeface="Symbol" pitchFamily="18" charset="2"/>
                </a:rPr>
                <a:t>z</a:t>
              </a:r>
              <a:r>
                <a:rPr lang="en-US" sz="2400" dirty="0" smtClean="0">
                  <a:solidFill>
                    <a:srgbClr val="FF0000"/>
                  </a:solidFill>
                  <a:latin typeface="+mj-lt"/>
                </a:rPr>
                <a:t>(</a:t>
              </a:r>
              <a:r>
                <a:rPr lang="en-US" sz="2400" dirty="0" err="1" smtClean="0">
                  <a:solidFill>
                    <a:srgbClr val="FF0000"/>
                  </a:solidFill>
                  <a:latin typeface="+mj-lt"/>
                </a:rPr>
                <a:t>x,y,t</a:t>
              </a:r>
              <a:r>
                <a:rPr lang="en-US" sz="2400" dirty="0" smtClean="0">
                  <a:solidFill>
                    <a:srgbClr val="FF0000"/>
                  </a:solidFill>
                  <a:latin typeface="+mj-lt"/>
                </a:rPr>
                <a:t>)/</a:t>
              </a:r>
              <a:r>
                <a:rPr lang="en-US" sz="2400" dirty="0" err="1" smtClean="0">
                  <a:solidFill>
                    <a:srgbClr val="FF0000"/>
                  </a:solidFill>
                  <a:latin typeface="+mj-lt"/>
                </a:rPr>
                <a:t>dt</a:t>
              </a:r>
              <a:endParaRPr lang="en-US" sz="2400" dirty="0" smtClean="0">
                <a:solidFill>
                  <a:srgbClr val="FF0000"/>
                </a:solidFill>
                <a:latin typeface="Symbol" pitchFamily="18" charset="2"/>
              </a:endParaRPr>
            </a:p>
          </p:txBody>
        </p:sp>
        <p:sp>
          <p:nvSpPr>
            <p:cNvPr id="5" name="Cube 4"/>
            <p:cNvSpPr/>
            <p:nvPr/>
          </p:nvSpPr>
          <p:spPr>
            <a:xfrm>
              <a:off x="2446020" y="457200"/>
              <a:ext cx="457200" cy="2362200"/>
            </a:xfrm>
            <a:prstGeom prst="cube">
              <a:avLst/>
            </a:prstGeom>
            <a:solidFill>
              <a:schemeClr val="accent1">
                <a:alpha val="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16" name="Object 15"/>
          <p:cNvGraphicFramePr>
            <a:graphicFrameLocks noChangeAspect="1"/>
          </p:cNvGraphicFramePr>
          <p:nvPr>
            <p:extLst>
              <p:ext uri="{D42A27DB-BD31-4B8C-83A1-F6EECF244321}">
                <p14:modId xmlns:p14="http://schemas.microsoft.com/office/powerpoint/2010/main" val="766284060"/>
              </p:ext>
            </p:extLst>
          </p:nvPr>
        </p:nvGraphicFramePr>
        <p:xfrm>
          <a:off x="685801" y="2913063"/>
          <a:ext cx="7772399" cy="3424237"/>
        </p:xfrm>
        <a:graphic>
          <a:graphicData uri="http://schemas.openxmlformats.org/presentationml/2006/ole">
            <mc:AlternateContent xmlns:mc="http://schemas.openxmlformats.org/markup-compatibility/2006">
              <mc:Choice xmlns:v="urn:schemas-microsoft-com:vml" Requires="v">
                <p:oleObj spid="_x0000_s362548" name="数式" r:id="rId3" imgW="3327120" imgH="1447560" progId="Equation.3">
                  <p:embed/>
                </p:oleObj>
              </mc:Choice>
              <mc:Fallback>
                <p:oleObj name="数式" r:id="rId3" imgW="3327120" imgH="1447560" progId="Equation.3">
                  <p:embed/>
                  <p:pic>
                    <p:nvPicPr>
                      <p:cNvPr id="0" name="Object 5"/>
                      <p:cNvPicPr>
                        <a:picLocks noChangeAspect="1" noChangeArrowheads="1"/>
                      </p:cNvPicPr>
                      <p:nvPr/>
                    </p:nvPicPr>
                    <p:blipFill>
                      <a:blip r:embed="rId4"/>
                      <a:srcRect/>
                      <a:stretch>
                        <a:fillRect/>
                      </a:stretch>
                    </p:blipFill>
                    <p:spPr bwMode="auto">
                      <a:xfrm>
                        <a:off x="685801" y="2913063"/>
                        <a:ext cx="7772399" cy="3424237"/>
                      </a:xfrm>
                      <a:prstGeom prst="rect">
                        <a:avLst/>
                      </a:prstGeom>
                      <a:noFill/>
                      <a:ln>
                        <a:noFill/>
                      </a:ln>
                      <a:extLst/>
                    </p:spPr>
                  </p:pic>
                </p:oleObj>
              </mc:Fallback>
            </mc:AlternateContent>
          </a:graphicData>
        </a:graphic>
      </p:graphicFrame>
    </p:spTree>
    <p:extLst>
      <p:ext uri="{BB962C8B-B14F-4D97-AF65-F5344CB8AC3E}">
        <p14:creationId xmlns:p14="http://schemas.microsoft.com/office/powerpoint/2010/main" val="2891205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11/12/2014</a:t>
            </a:r>
            <a:endParaRPr lang="en-US" dirty="0"/>
          </a:p>
        </p:txBody>
      </p:sp>
      <p:sp>
        <p:nvSpPr>
          <p:cNvPr id="3" name="Footer Placeholder 2"/>
          <p:cNvSpPr>
            <a:spLocks noGrp="1"/>
          </p:cNvSpPr>
          <p:nvPr>
            <p:ph type="ftr" sz="quarter" idx="11"/>
          </p:nvPr>
        </p:nvSpPr>
        <p:spPr/>
        <p:txBody>
          <a:bodyPr/>
          <a:lstStyle/>
          <a:p>
            <a:r>
              <a:rPr lang="en-US" smtClean="0"/>
              <a:t>PHY 711  Fall 2014 -- Lecture 33</a:t>
            </a:r>
            <a:endParaRPr lang="en-US" dirty="0"/>
          </a:p>
        </p:txBody>
      </p:sp>
      <p:sp>
        <p:nvSpPr>
          <p:cNvPr id="4" name="Slide Number Placeholder 3"/>
          <p:cNvSpPr>
            <a:spLocks noGrp="1"/>
          </p:cNvSpPr>
          <p:nvPr>
            <p:ph type="sldNum" sz="quarter" idx="12"/>
          </p:nvPr>
        </p:nvSpPr>
        <p:spPr/>
        <p:txBody>
          <a:bodyPr/>
          <a:lstStyle/>
          <a:p>
            <a:fld id="{CE368B07-CEBF-4C80-90AF-53B34FA04CF3}" type="slidenum">
              <a:rPr lang="en-US" smtClean="0"/>
              <a:t>9</a:t>
            </a:fld>
            <a:endParaRPr lang="en-US" dirty="0"/>
          </a:p>
        </p:txBody>
      </p:sp>
      <p:sp>
        <p:nvSpPr>
          <p:cNvPr id="5" name="TextBox 4"/>
          <p:cNvSpPr txBox="1"/>
          <p:nvPr/>
        </p:nvSpPr>
        <p:spPr>
          <a:xfrm>
            <a:off x="0" y="18895"/>
            <a:ext cx="8915400" cy="2308324"/>
          </a:xfrm>
          <a:prstGeom prst="rect">
            <a:avLst/>
          </a:prstGeom>
          <a:noFill/>
        </p:spPr>
        <p:txBody>
          <a:bodyPr wrap="square" rtlCol="0">
            <a:spAutoFit/>
          </a:bodyPr>
          <a:lstStyle/>
          <a:p>
            <a:r>
              <a:rPr lang="en-US" sz="2400" dirty="0" smtClean="0">
                <a:latin typeface="+mj-lt"/>
              </a:rPr>
              <a:t>Digression:</a:t>
            </a:r>
          </a:p>
          <a:p>
            <a:r>
              <a:rPr lang="en-US" sz="2400" dirty="0">
                <a:latin typeface="+mj-lt"/>
              </a:rPr>
              <a:t> </a:t>
            </a:r>
            <a:r>
              <a:rPr lang="en-US" sz="2400" dirty="0" smtClean="0">
                <a:latin typeface="+mj-lt"/>
              </a:rPr>
              <a:t>       The form of the continuity equation given on previous (and subsequent) sides assumes that the transverse cross section of the channel is either very large or at least uniform.  Your text also considers the case where there is a channel of varying width:</a:t>
            </a:r>
            <a:endParaRPr lang="en-US" sz="2400" dirty="0" smtClean="0">
              <a:latin typeface="+mj-lt"/>
            </a:endParaRPr>
          </a:p>
        </p:txBody>
      </p:sp>
      <p:grpSp>
        <p:nvGrpSpPr>
          <p:cNvPr id="28" name="Group 27"/>
          <p:cNvGrpSpPr/>
          <p:nvPr/>
        </p:nvGrpSpPr>
        <p:grpSpPr>
          <a:xfrm>
            <a:off x="228600" y="2484580"/>
            <a:ext cx="4467347" cy="3920685"/>
            <a:chOff x="1828800" y="2484580"/>
            <a:chExt cx="4467347" cy="3920685"/>
          </a:xfrm>
        </p:grpSpPr>
        <p:sp>
          <p:nvSpPr>
            <p:cNvPr id="6" name="Cube 5"/>
            <p:cNvSpPr/>
            <p:nvPr/>
          </p:nvSpPr>
          <p:spPr>
            <a:xfrm>
              <a:off x="3429000" y="4038600"/>
              <a:ext cx="685800" cy="1981200"/>
            </a:xfrm>
            <a:prstGeom prst="cube">
              <a:avLst>
                <a:gd name="adj" fmla="val 64058"/>
              </a:avLst>
            </a:prstGeom>
            <a:pattFill prst="zigZag">
              <a:fgClr>
                <a:srgbClr val="0070C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ube 6"/>
            <p:cNvSpPr/>
            <p:nvPr/>
          </p:nvSpPr>
          <p:spPr>
            <a:xfrm>
              <a:off x="3429000" y="3398980"/>
              <a:ext cx="685800" cy="1066800"/>
            </a:xfrm>
            <a:prstGeom prst="cube">
              <a:avLst>
                <a:gd name="adj" fmla="val 64058"/>
              </a:avLst>
            </a:prstGeom>
            <a:pattFill prst="wave">
              <a:fgClr>
                <a:srgbClr val="FF0000"/>
              </a:fgClr>
              <a:bgClr>
                <a:schemeClr val="bg1"/>
              </a:bgClr>
            </a:patt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3200400" y="5943600"/>
              <a:ext cx="510076" cy="461665"/>
            </a:xfrm>
            <a:prstGeom prst="rect">
              <a:avLst/>
            </a:prstGeom>
            <a:noFill/>
          </p:spPr>
          <p:txBody>
            <a:bodyPr wrap="none" rtlCol="0">
              <a:spAutoFit/>
            </a:bodyPr>
            <a:lstStyle/>
            <a:p>
              <a:r>
                <a:rPr lang="en-US" sz="2400" i="1" dirty="0" smtClean="0">
                  <a:latin typeface="+mj-lt"/>
                </a:rPr>
                <a:t>dx</a:t>
              </a:r>
              <a:endParaRPr lang="en-US" sz="2400" i="1" dirty="0" smtClean="0">
                <a:latin typeface="+mj-lt"/>
              </a:endParaRPr>
            </a:p>
          </p:txBody>
        </p:sp>
        <p:sp>
          <p:nvSpPr>
            <p:cNvPr id="9" name="TextBox 8"/>
            <p:cNvSpPr txBox="1"/>
            <p:nvPr/>
          </p:nvSpPr>
          <p:spPr>
            <a:xfrm>
              <a:off x="3909524" y="5715000"/>
              <a:ext cx="715260" cy="461665"/>
            </a:xfrm>
            <a:prstGeom prst="rect">
              <a:avLst/>
            </a:prstGeom>
            <a:noFill/>
          </p:spPr>
          <p:txBody>
            <a:bodyPr wrap="none" rtlCol="0">
              <a:spAutoFit/>
            </a:bodyPr>
            <a:lstStyle/>
            <a:p>
              <a:r>
                <a:rPr lang="en-US" sz="2400" i="1" dirty="0" smtClean="0">
                  <a:latin typeface="+mj-lt"/>
                </a:rPr>
                <a:t>b</a:t>
              </a:r>
              <a:r>
                <a:rPr lang="en-US" sz="2400" i="1" dirty="0" smtClean="0">
                  <a:latin typeface="+mj-lt"/>
                </a:rPr>
                <a:t>(x)</a:t>
              </a:r>
              <a:endParaRPr lang="en-US" sz="2400" i="1" dirty="0" smtClean="0">
                <a:latin typeface="+mj-lt"/>
              </a:endParaRPr>
            </a:p>
          </p:txBody>
        </p:sp>
        <p:cxnSp>
          <p:nvCxnSpPr>
            <p:cNvPr id="11" name="Straight Arrow Connector 10"/>
            <p:cNvCxnSpPr/>
            <p:nvPr/>
          </p:nvCxnSpPr>
          <p:spPr>
            <a:xfrm flipV="1">
              <a:off x="3727981" y="5638800"/>
              <a:ext cx="463019" cy="470843"/>
            </a:xfrm>
            <a:prstGeom prst="straightConnector1">
              <a:avLst/>
            </a:prstGeom>
            <a:ln w="25400">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4191000" y="4008579"/>
              <a:ext cx="0" cy="1630221"/>
            </a:xfrm>
            <a:prstGeom prst="straightConnector1">
              <a:avLst/>
            </a:prstGeom>
            <a:ln w="25400">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V="1">
              <a:off x="4168091" y="3398980"/>
              <a:ext cx="22909" cy="598314"/>
            </a:xfrm>
            <a:prstGeom prst="straightConnector1">
              <a:avLst/>
            </a:prstGeom>
            <a:ln w="25400">
              <a:solidFill>
                <a:schemeClr val="tx1"/>
              </a:solidFill>
              <a:headEnd type="stealth"/>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214324" y="4572000"/>
              <a:ext cx="715260" cy="461665"/>
            </a:xfrm>
            <a:prstGeom prst="rect">
              <a:avLst/>
            </a:prstGeom>
            <a:noFill/>
          </p:spPr>
          <p:txBody>
            <a:bodyPr wrap="none" rtlCol="0">
              <a:spAutoFit/>
            </a:bodyPr>
            <a:lstStyle/>
            <a:p>
              <a:r>
                <a:rPr lang="en-US" sz="2400" i="1" dirty="0" smtClean="0">
                  <a:latin typeface="+mj-lt"/>
                </a:rPr>
                <a:t>h(x)</a:t>
              </a:r>
              <a:endParaRPr lang="en-US" sz="2400" i="1" dirty="0" smtClean="0">
                <a:latin typeface="+mj-lt"/>
              </a:endParaRPr>
            </a:p>
          </p:txBody>
        </p:sp>
        <p:sp>
          <p:nvSpPr>
            <p:cNvPr id="20" name="TextBox 19"/>
            <p:cNvSpPr txBox="1"/>
            <p:nvPr/>
          </p:nvSpPr>
          <p:spPr>
            <a:xfrm>
              <a:off x="4214324" y="3429000"/>
              <a:ext cx="865943" cy="461665"/>
            </a:xfrm>
            <a:prstGeom prst="rect">
              <a:avLst/>
            </a:prstGeom>
            <a:noFill/>
          </p:spPr>
          <p:txBody>
            <a:bodyPr wrap="none" rtlCol="0">
              <a:spAutoFit/>
            </a:bodyPr>
            <a:lstStyle/>
            <a:p>
              <a:r>
                <a:rPr lang="en-US" sz="2400" i="1" dirty="0" smtClean="0">
                  <a:latin typeface="Symbol" panose="05050102010706020507" pitchFamily="18" charset="2"/>
                </a:rPr>
                <a:t>z(</a:t>
              </a:r>
              <a:r>
                <a:rPr lang="en-US" sz="2400" i="1" dirty="0" err="1" smtClean="0"/>
                <a:t>x,t</a:t>
              </a:r>
              <a:r>
                <a:rPr lang="en-US" sz="2400" i="1" dirty="0" smtClean="0">
                  <a:latin typeface="Symbol" panose="05050102010706020507" pitchFamily="18" charset="2"/>
                </a:rPr>
                <a:t>)</a:t>
              </a:r>
              <a:endParaRPr lang="en-US" sz="2400" i="1" dirty="0" smtClean="0">
                <a:latin typeface="Symbol" panose="05050102010706020507" pitchFamily="18" charset="2"/>
              </a:endParaRPr>
            </a:p>
          </p:txBody>
        </p:sp>
        <p:sp>
          <p:nvSpPr>
            <p:cNvPr id="21" name="Cube 20"/>
            <p:cNvSpPr/>
            <p:nvPr/>
          </p:nvSpPr>
          <p:spPr>
            <a:xfrm>
              <a:off x="3429000" y="2484580"/>
              <a:ext cx="685800" cy="1325420"/>
            </a:xfrm>
            <a:prstGeom prst="cube">
              <a:avLst>
                <a:gd name="adj" fmla="val 64058"/>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Arrow Connector 22"/>
            <p:cNvCxnSpPr/>
            <p:nvPr/>
          </p:nvCxnSpPr>
          <p:spPr>
            <a:xfrm>
              <a:off x="1828800" y="4800600"/>
              <a:ext cx="1447800" cy="0"/>
            </a:xfrm>
            <a:prstGeom prst="straightConnector1">
              <a:avLst/>
            </a:prstGeom>
            <a:ln w="889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4800600" y="4800600"/>
              <a:ext cx="1447800" cy="0"/>
            </a:xfrm>
            <a:prstGeom prst="straightConnector1">
              <a:avLst/>
            </a:prstGeom>
            <a:ln w="889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1905000" y="4186535"/>
              <a:ext cx="867545" cy="461665"/>
            </a:xfrm>
            <a:prstGeom prst="rect">
              <a:avLst/>
            </a:prstGeom>
            <a:noFill/>
          </p:spPr>
          <p:txBody>
            <a:bodyPr wrap="none" rtlCol="0">
              <a:spAutoFit/>
            </a:bodyPr>
            <a:lstStyle/>
            <a:p>
              <a:r>
                <a:rPr lang="en-US" sz="2400" i="1" dirty="0" smtClean="0">
                  <a:latin typeface="+mj-lt"/>
                </a:rPr>
                <a:t>v</a:t>
              </a:r>
              <a:r>
                <a:rPr lang="en-US" sz="2400" i="1" dirty="0" smtClean="0">
                  <a:latin typeface="+mj-lt"/>
                </a:rPr>
                <a:t>(</a:t>
              </a:r>
              <a:r>
                <a:rPr lang="en-US" sz="2400" i="1" dirty="0" err="1" smtClean="0">
                  <a:latin typeface="+mj-lt"/>
                </a:rPr>
                <a:t>x,t</a:t>
              </a:r>
              <a:r>
                <a:rPr lang="en-US" sz="2400" i="1" dirty="0" smtClean="0">
                  <a:latin typeface="+mj-lt"/>
                </a:rPr>
                <a:t>)</a:t>
              </a:r>
              <a:endParaRPr lang="en-US" sz="2400" i="1" dirty="0" smtClean="0">
                <a:latin typeface="+mj-lt"/>
              </a:endParaRPr>
            </a:p>
          </p:txBody>
        </p:sp>
        <p:sp>
          <p:nvSpPr>
            <p:cNvPr id="26" name="TextBox 25"/>
            <p:cNvSpPr txBox="1"/>
            <p:nvPr/>
          </p:nvSpPr>
          <p:spPr>
            <a:xfrm>
              <a:off x="4923655" y="4191000"/>
              <a:ext cx="1372492" cy="461665"/>
            </a:xfrm>
            <a:prstGeom prst="rect">
              <a:avLst/>
            </a:prstGeom>
            <a:noFill/>
          </p:spPr>
          <p:txBody>
            <a:bodyPr wrap="none" rtlCol="0">
              <a:spAutoFit/>
            </a:bodyPr>
            <a:lstStyle/>
            <a:p>
              <a:r>
                <a:rPr lang="en-US" sz="2400" i="1" dirty="0" smtClean="0">
                  <a:latin typeface="+mj-lt"/>
                </a:rPr>
                <a:t>v</a:t>
              </a:r>
              <a:r>
                <a:rPr lang="en-US" sz="2400" i="1" dirty="0" smtClean="0">
                  <a:latin typeface="+mj-lt"/>
                </a:rPr>
                <a:t>(</a:t>
              </a:r>
              <a:r>
                <a:rPr lang="en-US" sz="2400" i="1" dirty="0" err="1" smtClean="0">
                  <a:latin typeface="+mj-lt"/>
                </a:rPr>
                <a:t>x+dx,t</a:t>
              </a:r>
              <a:r>
                <a:rPr lang="en-US" sz="2400" i="1" dirty="0" smtClean="0">
                  <a:latin typeface="+mj-lt"/>
                </a:rPr>
                <a:t>)</a:t>
              </a:r>
              <a:endParaRPr lang="en-US" sz="2400" i="1" dirty="0" smtClean="0">
                <a:latin typeface="+mj-lt"/>
              </a:endParaRPr>
            </a:p>
          </p:txBody>
        </p:sp>
      </p:grpSp>
      <p:graphicFrame>
        <p:nvGraphicFramePr>
          <p:cNvPr id="27" name="Object 26"/>
          <p:cNvGraphicFramePr>
            <a:graphicFrameLocks noChangeAspect="1"/>
          </p:cNvGraphicFramePr>
          <p:nvPr>
            <p:extLst>
              <p:ext uri="{D42A27DB-BD31-4B8C-83A1-F6EECF244321}">
                <p14:modId xmlns:p14="http://schemas.microsoft.com/office/powerpoint/2010/main" val="1365557498"/>
              </p:ext>
            </p:extLst>
          </p:nvPr>
        </p:nvGraphicFramePr>
        <p:xfrm>
          <a:off x="4114800" y="2381850"/>
          <a:ext cx="4873246" cy="1504350"/>
        </p:xfrm>
        <a:graphic>
          <a:graphicData uri="http://schemas.openxmlformats.org/presentationml/2006/ole">
            <mc:AlternateContent xmlns:mc="http://schemas.openxmlformats.org/markup-compatibility/2006">
              <mc:Choice xmlns:v="urn:schemas-microsoft-com:vml" Requires="v">
                <p:oleObj spid="_x0000_s375825" name="Equation" r:id="rId3" imgW="2920680" imgH="901440" progId="Equation.DSMT4">
                  <p:embed/>
                </p:oleObj>
              </mc:Choice>
              <mc:Fallback>
                <p:oleObj name="Equation" r:id="rId3" imgW="2920680" imgH="901440" progId="Equation.DSMT4">
                  <p:embed/>
                  <p:pic>
                    <p:nvPicPr>
                      <p:cNvPr id="0" name=""/>
                      <p:cNvPicPr/>
                      <p:nvPr/>
                    </p:nvPicPr>
                    <p:blipFill>
                      <a:blip r:embed="rId4"/>
                      <a:stretch>
                        <a:fillRect/>
                      </a:stretch>
                    </p:blipFill>
                    <p:spPr>
                      <a:xfrm>
                        <a:off x="4114800" y="2381850"/>
                        <a:ext cx="4873246" cy="1504350"/>
                      </a:xfrm>
                      <a:prstGeom prst="rect">
                        <a:avLst/>
                      </a:prstGeom>
                    </p:spPr>
                  </p:pic>
                </p:oleObj>
              </mc:Fallback>
            </mc:AlternateContent>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1707350027"/>
              </p:ext>
            </p:extLst>
          </p:nvPr>
        </p:nvGraphicFramePr>
        <p:xfrm>
          <a:off x="5576888" y="4667250"/>
          <a:ext cx="3262312" cy="1504950"/>
        </p:xfrm>
        <a:graphic>
          <a:graphicData uri="http://schemas.openxmlformats.org/presentationml/2006/ole">
            <mc:AlternateContent xmlns:mc="http://schemas.openxmlformats.org/markup-compatibility/2006">
              <mc:Choice xmlns:v="urn:schemas-microsoft-com:vml" Requires="v">
                <p:oleObj spid="_x0000_s375826" name="Equation" r:id="rId5" imgW="1955520" imgH="901440" progId="Equation.DSMT4">
                  <p:embed/>
                </p:oleObj>
              </mc:Choice>
              <mc:Fallback>
                <p:oleObj name="Equation" r:id="rId5" imgW="1955520" imgH="901440" progId="Equation.DSMT4">
                  <p:embed/>
                  <p:pic>
                    <p:nvPicPr>
                      <p:cNvPr id="0" name=""/>
                      <p:cNvPicPr/>
                      <p:nvPr/>
                    </p:nvPicPr>
                    <p:blipFill>
                      <a:blip r:embed="rId6"/>
                      <a:stretch>
                        <a:fillRect/>
                      </a:stretch>
                    </p:blipFill>
                    <p:spPr>
                      <a:xfrm>
                        <a:off x="5576888" y="4667250"/>
                        <a:ext cx="3262312" cy="1504950"/>
                      </a:xfrm>
                      <a:prstGeom prst="rect">
                        <a:avLst/>
                      </a:prstGeom>
                    </p:spPr>
                  </p:pic>
                </p:oleObj>
              </mc:Fallback>
            </mc:AlternateContent>
          </a:graphicData>
        </a:graphic>
      </p:graphicFrame>
    </p:spTree>
    <p:extLst>
      <p:ext uri="{BB962C8B-B14F-4D97-AF65-F5344CB8AC3E}">
        <p14:creationId xmlns:p14="http://schemas.microsoft.com/office/powerpoint/2010/main" val="16039746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254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4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20855</TotalTime>
  <Words>481</Words>
  <Application>Microsoft Office PowerPoint</Application>
  <PresentationFormat>On-screen Show (4:3)</PresentationFormat>
  <Paragraphs>125</Paragraphs>
  <Slides>19</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19</vt:i4>
      </vt:variant>
    </vt:vector>
  </HeadingPairs>
  <TitlesOfParts>
    <vt:vector size="26" baseType="lpstr">
      <vt:lpstr>Arial</vt:lpstr>
      <vt:lpstr>Calibri</vt:lpstr>
      <vt:lpstr>Symbol</vt:lpstr>
      <vt:lpstr>Wingdings</vt:lpstr>
      <vt:lpstr>Office Theme</vt:lpstr>
      <vt:lpstr>数式</vt:lpstr>
      <vt:lpstr>MathType 6.0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WFU2011</dc:creator>
  <cp:lastModifiedBy>Holzwarth, Natalie</cp:lastModifiedBy>
  <cp:revision>1004</cp:revision>
  <cp:lastPrinted>2013-11-18T15:45:53Z</cp:lastPrinted>
  <dcterms:created xsi:type="dcterms:W3CDTF">2012-01-10T18:32:24Z</dcterms:created>
  <dcterms:modified xsi:type="dcterms:W3CDTF">2014-11-12T09:08:28Z</dcterms:modified>
</cp:coreProperties>
</file>