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75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76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7E838B-28B6-40D0-A842-90B9C4138E5F}">
          <p14:sldIdLst>
            <p14:sldId id="296"/>
            <p14:sldId id="354"/>
            <p14:sldId id="375"/>
            <p14:sldId id="377"/>
            <p14:sldId id="378"/>
            <p14:sldId id="379"/>
          </p14:sldIdLst>
        </p14:section>
        <p14:section name="Untitled Section" id="{93695484-A7AF-44AD-929D-A9BB029B5E8E}">
          <p14:sldIdLst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52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1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hyperlink" Target="http://www.ma.hw.ac.uk/solitons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34: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10 in F &amp; W:    Surface waves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 </a:t>
            </a:r>
            <a:r>
              <a:rPr lang="en-US" sz="3200" b="1" dirty="0" smtClean="0">
                <a:solidFill>
                  <a:schemeClr val="folHlink"/>
                </a:solidFill>
              </a:rPr>
              <a:t>-- Non-linear contributions and </a:t>
            </a:r>
            <a:r>
              <a:rPr lang="en-US" sz="3200" b="1" dirty="0" err="1" smtClean="0">
                <a:solidFill>
                  <a:schemeClr val="folHlink"/>
                </a:solidFill>
              </a:rPr>
              <a:t>soliton</a:t>
            </a:r>
            <a:r>
              <a:rPr lang="en-US" sz="3200" b="1" dirty="0" smtClean="0">
                <a:solidFill>
                  <a:schemeClr val="folHlink"/>
                </a:solidFill>
              </a:rPr>
              <a:t>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linearized equations and their solutions: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Bernoulli equations --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731388"/>
              </p:ext>
            </p:extLst>
          </p:nvPr>
        </p:nvGraphicFramePr>
        <p:xfrm>
          <a:off x="1600200" y="1171748"/>
          <a:ext cx="5067300" cy="2257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4" name="Equation" r:id="rId3" imgW="4190760" imgH="1866600" progId="Equation.DSMT4">
                  <p:embed/>
                </p:oleObj>
              </mc:Choice>
              <mc:Fallback>
                <p:oleObj name="Equation" r:id="rId3" imgW="419076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171748"/>
                        <a:ext cx="5067300" cy="2257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02735" y="32766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Using Taylor's expansion results to lowest order</a:t>
            </a:r>
            <a:endParaRPr lang="en-US" sz="20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234235"/>
              </p:ext>
            </p:extLst>
          </p:nvPr>
        </p:nvGraphicFramePr>
        <p:xfrm>
          <a:off x="1524000" y="3815436"/>
          <a:ext cx="6937844" cy="75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5" name="Equation" r:id="rId5" imgW="5473440" imgH="596880" progId="Equation.DSMT4">
                  <p:embed/>
                </p:oleObj>
              </mc:Choice>
              <mc:Fallback>
                <p:oleObj name="Equation" r:id="rId5" imgW="54734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3815436"/>
                        <a:ext cx="6937844" cy="75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084160"/>
              </p:ext>
            </p:extLst>
          </p:nvPr>
        </p:nvGraphicFramePr>
        <p:xfrm>
          <a:off x="1651000" y="4800599"/>
          <a:ext cx="5740400" cy="69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16" name="Equation" r:id="rId7" imgW="4902120" imgH="596880" progId="Equation.DSMT4">
                  <p:embed/>
                </p:oleObj>
              </mc:Choice>
              <mc:Fallback>
                <p:oleObj name="Equation" r:id="rId7" imgW="49021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51000" y="4800599"/>
                        <a:ext cx="5740400" cy="69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433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non-linear equations -- </a:t>
            </a:r>
            <a:r>
              <a:rPr lang="en-US" sz="2400" dirty="0" smtClean="0"/>
              <a:t>keeping </a:t>
            </a:r>
            <a:r>
              <a:rPr lang="en-US" sz="2400" dirty="0"/>
              <a:t>the lowest order nonlinear terms and include up </a:t>
            </a:r>
            <a:r>
              <a:rPr lang="en-US" sz="2400" dirty="0" smtClean="0"/>
              <a:t>to 4th </a:t>
            </a:r>
            <a:r>
              <a:rPr lang="en-US" sz="2400" dirty="0"/>
              <a:t>order derivatives in the linear terms.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772683"/>
              </p:ext>
            </p:extLst>
          </p:nvPr>
        </p:nvGraphicFramePr>
        <p:xfrm>
          <a:off x="4521355" y="1143000"/>
          <a:ext cx="317484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37" name="Equation" r:id="rId3" imgW="2108160" imgH="266400" progId="Equation.DSMT4">
                  <p:embed/>
                </p:oleObj>
              </mc:Choice>
              <mc:Fallback>
                <p:oleObj name="Equation" r:id="rId3" imgW="21081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1355" y="1143000"/>
                        <a:ext cx="3174845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271381"/>
              </p:ext>
            </p:extLst>
          </p:nvPr>
        </p:nvGraphicFramePr>
        <p:xfrm>
          <a:off x="438150" y="1752600"/>
          <a:ext cx="8432800" cy="241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38" name="Equation" r:id="rId5" imgW="6527520" imgH="1866600" progId="Equation.DSMT4">
                  <p:embed/>
                </p:oleObj>
              </mc:Choice>
              <mc:Fallback>
                <p:oleObj name="Equation" r:id="rId5" imgW="652752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8150" y="1752600"/>
                        <a:ext cx="8432800" cy="2411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690290"/>
              </p:ext>
            </p:extLst>
          </p:nvPr>
        </p:nvGraphicFramePr>
        <p:xfrm>
          <a:off x="438150" y="4178190"/>
          <a:ext cx="6570921" cy="1397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39" name="Equation" r:id="rId7" imgW="4597200" imgH="977760" progId="Equation.DSMT4">
                  <p:embed/>
                </p:oleObj>
              </mc:Choice>
              <mc:Fallback>
                <p:oleObj name="Equation" r:id="rId7" imgW="45972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8150" y="4178190"/>
                        <a:ext cx="6570921" cy="1397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5130" y="5590049"/>
            <a:ext cx="817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expressions keep the lowest order nonlinear terms and include up </a:t>
            </a:r>
            <a:r>
              <a:rPr lang="en-US" sz="2400" dirty="0" smtClean="0"/>
              <a:t>to 4th </a:t>
            </a:r>
            <a:r>
              <a:rPr lang="en-US" sz="2400" dirty="0"/>
              <a:t>order derivatives in the linear terms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200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64570"/>
              </p:ext>
            </p:extLst>
          </p:nvPr>
        </p:nvGraphicFramePr>
        <p:xfrm>
          <a:off x="330200" y="152400"/>
          <a:ext cx="6832600" cy="166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40" name="Equation" r:id="rId3" imgW="5587920" imgH="1358640" progId="Equation.DSMT4">
                  <p:embed/>
                </p:oleObj>
              </mc:Choice>
              <mc:Fallback>
                <p:oleObj name="Equation" r:id="rId3" imgW="558792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200" y="152400"/>
                        <a:ext cx="6832600" cy="1661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967665"/>
              </p:ext>
            </p:extLst>
          </p:nvPr>
        </p:nvGraphicFramePr>
        <p:xfrm>
          <a:off x="492641" y="2057400"/>
          <a:ext cx="6365359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41" name="Equation" r:id="rId5" imgW="4686120" imgH="622080" progId="Equation.DSMT4">
                  <p:embed/>
                </p:oleObj>
              </mc:Choice>
              <mc:Fallback>
                <p:oleObj name="Equation" r:id="rId5" imgW="4686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641" y="2057400"/>
                        <a:ext cx="6365359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841220"/>
              </p:ext>
            </p:extLst>
          </p:nvPr>
        </p:nvGraphicFramePr>
        <p:xfrm>
          <a:off x="462515" y="3810000"/>
          <a:ext cx="6650666" cy="197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42" name="Equation" r:id="rId7" imgW="4584600" imgH="1358640" progId="Equation.DSMT4">
                  <p:embed/>
                </p:oleObj>
              </mc:Choice>
              <mc:Fallback>
                <p:oleObj name="Equation" r:id="rId7" imgW="458460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2515" y="3810000"/>
                        <a:ext cx="6650666" cy="197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2641" y="29790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the wave </a:t>
            </a:r>
            <a:r>
              <a:rPr lang="en-US" sz="2400" dirty="0" smtClean="0"/>
              <a:t>“speed”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/>
              <a:t>will be consistently determined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Curved Left Arrow 8"/>
          <p:cNvSpPr/>
          <p:nvPr/>
        </p:nvSpPr>
        <p:spPr>
          <a:xfrm>
            <a:off x="7239000" y="457200"/>
            <a:ext cx="1066800" cy="411480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>
            <a:off x="7391400" y="1447800"/>
            <a:ext cx="1066800" cy="4114800"/>
          </a:xfrm>
          <a:prstGeom prst="curvedLeftArrow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04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Integrating and re-arranging coupled equations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938891"/>
              </p:ext>
            </p:extLst>
          </p:nvPr>
        </p:nvGraphicFramePr>
        <p:xfrm>
          <a:off x="1447800" y="914400"/>
          <a:ext cx="695099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116" name="Equation" r:id="rId3" imgW="5257800" imgH="2997000" progId="Equation.DSMT4">
                  <p:embed/>
                </p:oleObj>
              </mc:Choice>
              <mc:Fallback>
                <p:oleObj name="Equation" r:id="rId3" imgW="525780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914400"/>
                        <a:ext cx="695099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476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Integrating and re-arranging coupled equations – continued --</a:t>
            </a:r>
          </a:p>
          <a:p>
            <a:pPr algn="ctr"/>
            <a:r>
              <a:rPr lang="en-US" sz="2400" dirty="0" smtClean="0">
                <a:latin typeface="+mj-lt"/>
              </a:rPr>
              <a:t>Expressing modified surface velocity equation in terms of </a:t>
            </a:r>
            <a:r>
              <a:rPr lang="en-US" sz="2400" i="1" dirty="0" smtClean="0">
                <a:latin typeface="Symbol" panose="05050102010706020507" pitchFamily="18" charset="2"/>
              </a:rPr>
              <a:t>h</a:t>
            </a:r>
            <a:r>
              <a:rPr lang="en-US" sz="2400" i="1" dirty="0" smtClean="0">
                <a:latin typeface="+mj-lt"/>
              </a:rPr>
              <a:t>(u):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373871"/>
              </p:ext>
            </p:extLst>
          </p:nvPr>
        </p:nvGraphicFramePr>
        <p:xfrm>
          <a:off x="1143000" y="5025965"/>
          <a:ext cx="3317221" cy="603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2" name="Equation" r:id="rId3" imgW="1815840" imgH="330120" progId="Equation.DSMT4">
                  <p:embed/>
                </p:oleObj>
              </mc:Choice>
              <mc:Fallback>
                <p:oleObj name="Equation" r:id="rId3" imgW="18158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5025965"/>
                        <a:ext cx="3317221" cy="603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902753"/>
              </p:ext>
            </p:extLst>
          </p:nvPr>
        </p:nvGraphicFramePr>
        <p:xfrm>
          <a:off x="776609" y="1059597"/>
          <a:ext cx="7590781" cy="343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3" name="Equation" r:id="rId5" imgW="4572000" imgH="2070000" progId="Equation.DSMT4">
                  <p:embed/>
                </p:oleObj>
              </mc:Choice>
              <mc:Fallback>
                <p:oleObj name="Equation" r:id="rId5" imgW="457200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6609" y="1059597"/>
                        <a:ext cx="7590781" cy="343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99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Solution of the famous </a:t>
            </a:r>
            <a:r>
              <a:rPr lang="en-US" sz="2400" dirty="0" err="1"/>
              <a:t>Korteweg</a:t>
            </a:r>
            <a:r>
              <a:rPr lang="en-US" sz="2400" dirty="0"/>
              <a:t>-de </a:t>
            </a:r>
            <a:r>
              <a:rPr lang="en-US" sz="2400" dirty="0" err="1"/>
              <a:t>Vries</a:t>
            </a:r>
            <a:r>
              <a:rPr lang="en-US" sz="2400" dirty="0"/>
              <a:t> </a:t>
            </a:r>
            <a:r>
              <a:rPr lang="en-US" sz="2400" dirty="0" smtClean="0"/>
              <a:t>equation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/>
              <a:t>Modified surface </a:t>
            </a:r>
            <a:r>
              <a:rPr lang="en-US" sz="2400" dirty="0" smtClean="0"/>
              <a:t>amplitude </a:t>
            </a:r>
            <a:r>
              <a:rPr lang="en-US" sz="2400" dirty="0"/>
              <a:t>equation in terms </a:t>
            </a:r>
            <a:r>
              <a:rPr lang="en-US" sz="2400" dirty="0" smtClean="0"/>
              <a:t>of </a:t>
            </a:r>
            <a:r>
              <a:rPr lang="en-US" sz="2400" i="1" dirty="0" smtClean="0">
                <a:latin typeface="Symbol" panose="05050102010706020507" pitchFamily="18" charset="2"/>
              </a:rPr>
              <a:t>h</a:t>
            </a:r>
            <a:endParaRPr lang="en-US" sz="2400" i="1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833337"/>
              </p:ext>
            </p:extLst>
          </p:nvPr>
        </p:nvGraphicFramePr>
        <p:xfrm>
          <a:off x="1847850" y="1852613"/>
          <a:ext cx="4076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72" name="Equation" r:id="rId3" imgW="4076640" imgH="634680" progId="Equation.DSMT4">
                  <p:embed/>
                </p:oleObj>
              </mc:Choice>
              <mc:Fallback>
                <p:oleObj name="Equation" r:id="rId3" imgW="40766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7850" y="1852613"/>
                        <a:ext cx="40767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3048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Soliton</a:t>
            </a:r>
            <a:r>
              <a:rPr lang="en-US" sz="2400" dirty="0"/>
              <a:t> solution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783966"/>
              </p:ext>
            </p:extLst>
          </p:nvPr>
        </p:nvGraphicFramePr>
        <p:xfrm>
          <a:off x="1675161" y="3581400"/>
          <a:ext cx="6478239" cy="188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73" name="Equation" r:id="rId5" imgW="5117760" imgH="1485720" progId="Equation.DSMT4">
                  <p:embed/>
                </p:oleObj>
              </mc:Choice>
              <mc:Fallback>
                <p:oleObj name="Equation" r:id="rId5" imgW="511776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5161" y="3581400"/>
                        <a:ext cx="6478239" cy="1880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5789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Relationship </a:t>
            </a:r>
            <a:r>
              <a:rPr lang="en-US" sz="2400" dirty="0" smtClean="0"/>
              <a:t>to “standard” </a:t>
            </a:r>
            <a:r>
              <a:rPr lang="en-US" sz="2400" dirty="0"/>
              <a:t>form </a:t>
            </a:r>
            <a:r>
              <a:rPr lang="en-US" sz="2400" dirty="0" smtClean="0"/>
              <a:t>of </a:t>
            </a:r>
            <a:r>
              <a:rPr lang="en-US" sz="2400" dirty="0" err="1"/>
              <a:t>Korteweg</a:t>
            </a:r>
            <a:r>
              <a:rPr lang="en-US" sz="2400" dirty="0"/>
              <a:t>-de </a:t>
            </a:r>
            <a:r>
              <a:rPr lang="en-US" sz="2400" dirty="0" err="1" smtClean="0"/>
              <a:t>Vries</a:t>
            </a:r>
            <a:r>
              <a:rPr lang="en-US" sz="2400" dirty="0" smtClean="0"/>
              <a:t> equation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708191"/>
              </p:ext>
            </p:extLst>
          </p:nvPr>
        </p:nvGraphicFramePr>
        <p:xfrm>
          <a:off x="952500" y="914400"/>
          <a:ext cx="5600700" cy="1208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02" name="Equation" r:id="rId3" imgW="4647960" imgH="1002960" progId="Equation.DSMT4">
                  <p:embed/>
                </p:oleObj>
              </mc:Choice>
              <mc:Fallback>
                <p:oleObj name="Equation" r:id="rId3" imgW="46479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500" y="914400"/>
                        <a:ext cx="5600700" cy="1208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97346"/>
              </p:ext>
            </p:extLst>
          </p:nvPr>
        </p:nvGraphicFramePr>
        <p:xfrm>
          <a:off x="952500" y="2697163"/>
          <a:ext cx="4755707" cy="1267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03" name="Equation" r:id="rId5" imgW="3479760" imgH="927000" progId="Equation.DSMT4">
                  <p:embed/>
                </p:oleObj>
              </mc:Choice>
              <mc:Fallback>
                <p:oleObj name="Equation" r:id="rId5" imgW="347976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2500" y="2697163"/>
                        <a:ext cx="4755707" cy="1267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160694"/>
              </p:ext>
            </p:extLst>
          </p:nvPr>
        </p:nvGraphicFramePr>
        <p:xfrm>
          <a:off x="987942" y="4432589"/>
          <a:ext cx="4269858" cy="143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04" name="Equation" r:id="rId7" imgW="3136680" imgH="1054080" progId="Equation.DSMT4">
                  <p:embed/>
                </p:oleObj>
              </mc:Choice>
              <mc:Fallback>
                <p:oleObj name="Equation" r:id="rId7" imgW="31366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7942" y="4432589"/>
                        <a:ext cx="4269858" cy="1434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1793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More details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103707"/>
              </p:ext>
            </p:extLst>
          </p:nvPr>
        </p:nvGraphicFramePr>
        <p:xfrm>
          <a:off x="1143000" y="533400"/>
          <a:ext cx="6705600" cy="5800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02" name="Equation" r:id="rId3" imgW="5270400" imgH="4559040" progId="Equation.DSMT4">
                  <p:embed/>
                </p:oleObj>
              </mc:Choice>
              <mc:Fallback>
                <p:oleObj name="Equation" r:id="rId3" imgW="5270400" imgH="455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533400"/>
                        <a:ext cx="6705600" cy="5800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3248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524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Soliton</a:t>
            </a:r>
            <a:r>
              <a:rPr lang="en-US" sz="2400" dirty="0"/>
              <a:t> solution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760212"/>
              </p:ext>
            </p:extLst>
          </p:nvPr>
        </p:nvGraphicFramePr>
        <p:xfrm>
          <a:off x="1676400" y="2590800"/>
          <a:ext cx="6478239" cy="188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23" name="Equation" r:id="rId3" imgW="5117760" imgH="1485720" progId="Equation.DSMT4">
                  <p:embed/>
                </p:oleObj>
              </mc:Choice>
              <mc:Fallback>
                <p:oleObj name="Equation" r:id="rId3" imgW="511776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590800"/>
                        <a:ext cx="6478239" cy="1880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33600" y="5334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Summary</a:t>
            </a: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356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3225" y="44196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links:</a:t>
            </a:r>
          </a:p>
          <a:p>
            <a:r>
              <a:rPr lang="en-US" sz="2400" dirty="0" smtClean="0">
                <a:latin typeface="+mj-lt"/>
              </a:rPr>
              <a:t>       Website </a:t>
            </a:r>
            <a:r>
              <a:rPr lang="en-US" sz="2400" dirty="0" smtClean="0">
                <a:latin typeface="+mj-lt"/>
              </a:rPr>
              <a:t>– </a:t>
            </a:r>
            <a:r>
              <a:rPr lang="en-US" sz="2400" dirty="0" smtClean="0">
                <a:latin typeface="+mj-lt"/>
                <a:hlinkClick r:id="rId2"/>
              </a:rPr>
              <a:t>http://www.ma.hw.ac.uk/solitons/</a:t>
            </a:r>
            <a:endParaRPr lang="en-US" sz="2400" dirty="0" smtClean="0">
              <a:latin typeface="+mj-lt"/>
            </a:endParaRPr>
          </a:p>
        </p:txBody>
      </p:sp>
      <p:pic>
        <p:nvPicPr>
          <p:cNvPr id="394242" name="Picture 2" descr="http://www.ma.hw.ac.uk/solitons/soliton1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210425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Photo of canal </a:t>
            </a:r>
            <a:r>
              <a:rPr lang="en-US" sz="2400" dirty="0" err="1" smtClean="0">
                <a:latin typeface="+mj-lt"/>
              </a:rPr>
              <a:t>soliton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+mj-lt"/>
                <a:hlinkClick r:id="rId2"/>
              </a:rPr>
              <a:t>http://www.ma.hw.ac.uk/solitons/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79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66823" y="563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5072" t="18683" r="7016" b="633"/>
          <a:stretch/>
        </p:blipFill>
        <p:spPr>
          <a:xfrm>
            <a:off x="838200" y="152400"/>
            <a:ext cx="7924800" cy="625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13560" y="54864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308361"/>
              </p:ext>
            </p:extLst>
          </p:nvPr>
        </p:nvGraphicFramePr>
        <p:xfrm>
          <a:off x="785813" y="3621088"/>
          <a:ext cx="7997825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53" name="Equation" r:id="rId3" imgW="6642000" imgH="2323800" progId="Equation.DSMT4">
                  <p:embed/>
                </p:oleObj>
              </mc:Choice>
              <mc:Fallback>
                <p:oleObj name="Equation" r:id="rId3" imgW="6642000" imgH="232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621088"/>
                        <a:ext cx="7997825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304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problem </a:t>
            </a:r>
          </a:p>
          <a:p>
            <a:pPr lvl="1"/>
            <a:r>
              <a:rPr lang="en-US" sz="2400" dirty="0" smtClean="0">
                <a:latin typeface="+mj-lt"/>
              </a:rPr>
              <a:t>including </a:t>
            </a:r>
          </a:p>
          <a:p>
            <a:pPr lvl="1"/>
            <a:r>
              <a:rPr lang="en-US" sz="2400" dirty="0" smtClean="0">
                <a:latin typeface="+mj-lt"/>
              </a:rPr>
              <a:t>non-</a:t>
            </a:r>
            <a:r>
              <a:rPr lang="en-US" sz="2400" dirty="0" err="1" smtClean="0">
                <a:latin typeface="+mj-lt"/>
              </a:rPr>
              <a:t>linearities</a:t>
            </a:r>
            <a:endParaRPr lang="en-US" sz="2400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0" y="0"/>
            <a:ext cx="580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Surface waves in an incompressible fluid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09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13560" y="54864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55995"/>
              </p:ext>
            </p:extLst>
          </p:nvPr>
        </p:nvGraphicFramePr>
        <p:xfrm>
          <a:off x="955675" y="3705225"/>
          <a:ext cx="7081838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6" name="数式" r:id="rId3" imgW="3263760" imgH="1066680" progId="Equation.3">
                  <p:embed/>
                </p:oleObj>
              </mc:Choice>
              <mc:Fallback>
                <p:oleObj name="数式" r:id="rId3" imgW="32637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3705225"/>
                        <a:ext cx="7081838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4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13560" y="548640"/>
            <a:ext cx="6949440" cy="2804160"/>
            <a:chOff x="228600" y="2895600"/>
            <a:chExt cx="8686800" cy="3505200"/>
          </a:xfrm>
        </p:grpSpPr>
        <p:sp>
          <p:nvSpPr>
            <p:cNvPr id="6" name="Cube 5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eft Brace 9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cxnSp>
          <p:nvCxnSpPr>
            <p:cNvPr id="16" name="Curved Connector 15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y</a:t>
              </a:r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1524000" y="3048000"/>
            <a:ext cx="83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4400" y="2819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z=0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55171"/>
              </p:ext>
            </p:extLst>
          </p:nvPr>
        </p:nvGraphicFramePr>
        <p:xfrm>
          <a:off x="1826260" y="3657600"/>
          <a:ext cx="6555740" cy="25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2" name="Equation" r:id="rId3" imgW="4698720" imgH="1803240" progId="Equation.DSMT4">
                  <p:embed/>
                </p:oleObj>
              </mc:Choice>
              <mc:Fallback>
                <p:oleObj name="Equation" r:id="rId3" imgW="469872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6260" y="3657600"/>
                        <a:ext cx="6555740" cy="251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10874" y="54263"/>
            <a:ext cx="658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Non-linear effects in surface waves: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1020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Detailed analysis of non-linear surface waves</a:t>
            </a:r>
          </a:p>
          <a:p>
            <a:r>
              <a:rPr lang="en-US" sz="2400" dirty="0" smtClean="0"/>
              <a:t>[Note </a:t>
            </a:r>
            <a:r>
              <a:rPr lang="en-US" sz="2400" dirty="0"/>
              <a:t>that these </a:t>
            </a:r>
            <a:r>
              <a:rPr lang="en-US" sz="2400" dirty="0" smtClean="0"/>
              <a:t>derivations </a:t>
            </a:r>
            <a:r>
              <a:rPr lang="en-US" sz="2400" dirty="0"/>
              <a:t>follow  </a:t>
            </a:r>
            <a:r>
              <a:rPr lang="en-US" sz="2400" dirty="0" smtClean="0"/>
              <a:t>Alexander </a:t>
            </a:r>
            <a:r>
              <a:rPr lang="en-US" sz="2400" dirty="0"/>
              <a:t>L. Fetter and John Dirk </a:t>
            </a:r>
            <a:r>
              <a:rPr lang="en-US" sz="2400" dirty="0" err="1"/>
              <a:t>Walecka</a:t>
            </a:r>
            <a:r>
              <a:rPr lang="en-US" sz="2400" dirty="0" smtClean="0"/>
              <a:t>, </a:t>
            </a:r>
            <a:r>
              <a:rPr lang="en-US" sz="2400" i="1" dirty="0" smtClean="0"/>
              <a:t>Theoretical </a:t>
            </a:r>
            <a:r>
              <a:rPr lang="en-US" sz="2400" i="1" dirty="0"/>
              <a:t>Mechanics of Particles and </a:t>
            </a:r>
            <a:r>
              <a:rPr lang="en-US" sz="2400" i="1" dirty="0" smtClean="0"/>
              <a:t>Continua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/>
              <a:t>McGraw Hill, 1980), </a:t>
            </a:r>
            <a:r>
              <a:rPr lang="en-US" sz="2400" dirty="0" err="1"/>
              <a:t>Chapt</a:t>
            </a:r>
            <a:r>
              <a:rPr lang="en-US" sz="2400" dirty="0"/>
              <a:t>. 10</a:t>
            </a:r>
            <a:r>
              <a:rPr lang="en-US" sz="2400" dirty="0" smtClean="0"/>
              <a:t>.]</a:t>
            </a:r>
            <a:r>
              <a:rPr lang="en-US" sz="2400" dirty="0" smtClean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507243"/>
              </p:ext>
            </p:extLst>
          </p:nvPr>
        </p:nvGraphicFramePr>
        <p:xfrm>
          <a:off x="609600" y="1858963"/>
          <a:ext cx="7536182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3" name="Equation" r:id="rId3" imgW="5803560" imgH="622080" progId="Equation.DSMT4">
                  <p:embed/>
                </p:oleObj>
              </mc:Choice>
              <mc:Fallback>
                <p:oleObj name="Equation" r:id="rId3" imgW="58035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858963"/>
                        <a:ext cx="7536182" cy="80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0480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surface of the fluid is described by </a:t>
            </a:r>
            <a:r>
              <a:rPr lang="en-US" sz="2400" i="1" dirty="0" smtClean="0"/>
              <a:t>z=</a:t>
            </a:r>
            <a:r>
              <a:rPr lang="en-US" sz="2400" i="1" dirty="0" err="1" smtClean="0"/>
              <a:t>h+</a:t>
            </a:r>
            <a:r>
              <a:rPr lang="en-US" sz="2400" i="1" dirty="0" err="1" smtClean="0">
                <a:latin typeface="Symbol" panose="05050102010706020507" pitchFamily="18" charset="2"/>
              </a:rPr>
              <a:t>z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x,t</a:t>
            </a:r>
            <a:r>
              <a:rPr lang="en-US" sz="2400" i="1" dirty="0" smtClean="0"/>
              <a:t>)</a:t>
            </a:r>
            <a:r>
              <a:rPr lang="en-US" sz="2400" dirty="0" smtClean="0"/>
              <a:t>. </a:t>
            </a:r>
            <a:r>
              <a:rPr lang="en-US" sz="2400" dirty="0"/>
              <a:t>It is </a:t>
            </a:r>
            <a:r>
              <a:rPr lang="en-US" sz="2400" dirty="0" smtClean="0"/>
              <a:t>assumed that </a:t>
            </a:r>
            <a:r>
              <a:rPr lang="en-US" sz="2400" dirty="0"/>
              <a:t>the fluid is contained in a structure (lake, river, swimming pool, etc</a:t>
            </a:r>
            <a:r>
              <a:rPr lang="en-US" sz="2400" dirty="0" smtClean="0"/>
              <a:t>.) with </a:t>
            </a:r>
            <a:r>
              <a:rPr lang="en-US" sz="2400" dirty="0"/>
              <a:t>a </a:t>
            </a:r>
            <a:r>
              <a:rPr lang="en-US" sz="2400" dirty="0" err="1"/>
              <a:t>structureless</a:t>
            </a:r>
            <a:r>
              <a:rPr lang="en-US" sz="2400" dirty="0"/>
              <a:t> bottom defined by the </a:t>
            </a:r>
            <a:r>
              <a:rPr lang="en-US" sz="2400" i="1" dirty="0" smtClean="0"/>
              <a:t>z </a:t>
            </a:r>
            <a:r>
              <a:rPr lang="en-US" sz="2400" i="1" dirty="0"/>
              <a:t>= </a:t>
            </a:r>
            <a:r>
              <a:rPr lang="en-US" sz="2400" i="1" dirty="0" smtClean="0"/>
              <a:t>0 </a:t>
            </a:r>
            <a:r>
              <a:rPr lang="en-US" sz="2400" dirty="0"/>
              <a:t>plane and filled </a:t>
            </a:r>
            <a:r>
              <a:rPr lang="en-US" sz="2400" dirty="0" smtClean="0"/>
              <a:t>to an </a:t>
            </a:r>
            <a:r>
              <a:rPr lang="en-US" sz="2400" dirty="0"/>
              <a:t>equilibrium height of </a:t>
            </a:r>
            <a:r>
              <a:rPr lang="en-US" sz="2400" i="1" dirty="0" smtClean="0"/>
              <a:t>z </a:t>
            </a:r>
            <a:r>
              <a:rPr lang="en-US" sz="2400" i="1" dirty="0"/>
              <a:t>= </a:t>
            </a:r>
            <a:r>
              <a:rPr lang="en-US" sz="2400" i="1" dirty="0" smtClean="0"/>
              <a:t>h.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552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Defining equations for </a:t>
            </a:r>
            <a:r>
              <a:rPr lang="en-US" sz="2400" dirty="0">
                <a:latin typeface="Symbol" panose="05050102010706020507" pitchFamily="18" charset="2"/>
              </a:rPr>
              <a:t>F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x,z,t</a:t>
            </a:r>
            <a:r>
              <a:rPr lang="en-US" sz="2400" i="1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i="1" dirty="0" smtClean="0">
                <a:latin typeface="Symbol" panose="05050102010706020507" pitchFamily="18" charset="2"/>
              </a:rPr>
              <a:t>z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x,t</a:t>
            </a:r>
            <a:r>
              <a:rPr lang="en-US" sz="2400" i="1" dirty="0" smtClean="0"/>
              <a:t>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700636"/>
              </p:ext>
            </p:extLst>
          </p:nvPr>
        </p:nvGraphicFramePr>
        <p:xfrm>
          <a:off x="184298" y="765579"/>
          <a:ext cx="4010078" cy="469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76" name="Equation" r:id="rId3" imgW="2273040" imgH="266400" progId="Equation.DSMT4">
                  <p:embed/>
                </p:oleObj>
              </mc:Choice>
              <mc:Fallback>
                <p:oleObj name="Equation" r:id="rId3" imgW="2273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298" y="765579"/>
                        <a:ext cx="4010078" cy="469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26921"/>
              </p:ext>
            </p:extLst>
          </p:nvPr>
        </p:nvGraphicFramePr>
        <p:xfrm>
          <a:off x="464288" y="1267125"/>
          <a:ext cx="5942013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77" name="Equation" r:id="rId5" imgW="4089240" imgH="927000" progId="Equation.DSMT4">
                  <p:embed/>
                </p:oleObj>
              </mc:Choice>
              <mc:Fallback>
                <p:oleObj name="Equation" r:id="rId5" imgW="408924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288" y="1267125"/>
                        <a:ext cx="5942013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749" y="2632818"/>
            <a:ext cx="8502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Bernoulli equation (assuming </a:t>
            </a:r>
            <a:r>
              <a:rPr lang="en-US" sz="2400" dirty="0" err="1"/>
              <a:t>irrotational</a:t>
            </a:r>
            <a:r>
              <a:rPr lang="en-US" sz="2400" dirty="0"/>
              <a:t> flow) and gravitation </a:t>
            </a:r>
            <a:r>
              <a:rPr lang="en-US" sz="2400" dirty="0" smtClean="0"/>
              <a:t>potential energy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193658"/>
              </p:ext>
            </p:extLst>
          </p:nvPr>
        </p:nvGraphicFramePr>
        <p:xfrm>
          <a:off x="514293" y="3657600"/>
          <a:ext cx="7510147" cy="96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78" name="Equation" r:id="rId7" imgW="5841720" imgH="749160" progId="Equation.DSMT4">
                  <p:embed/>
                </p:oleObj>
              </mc:Choice>
              <mc:Fallback>
                <p:oleObj name="Equation" r:id="rId7" imgW="584172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293" y="3657600"/>
                        <a:ext cx="7510147" cy="96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97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Boundary conditions on functions –</a:t>
            </a:r>
          </a:p>
          <a:p>
            <a:pPr algn="ctr"/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smtClean="0">
                <a:latin typeface="+mj-lt"/>
              </a:rPr>
              <a:t>Zero velocity at bottom of tank: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2325"/>
              </p:ext>
            </p:extLst>
          </p:nvPr>
        </p:nvGraphicFramePr>
        <p:xfrm>
          <a:off x="3429000" y="1664910"/>
          <a:ext cx="2039256" cy="849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89" name="Equation" r:id="rId3" imgW="1371600" imgH="571320" progId="Equation.DSMT4">
                  <p:embed/>
                </p:oleObj>
              </mc:Choice>
              <mc:Fallback>
                <p:oleObj name="Equation" r:id="rId3" imgW="13716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0" y="1664910"/>
                        <a:ext cx="2039256" cy="849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0200" y="28194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Consistent vertical velocity at water surface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171310"/>
              </p:ext>
            </p:extLst>
          </p:nvPr>
        </p:nvGraphicFramePr>
        <p:xfrm>
          <a:off x="2590800" y="3200400"/>
          <a:ext cx="5739576" cy="97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90" name="Equation" r:id="rId5" imgW="3365280" imgH="571320" progId="Equation.DSMT4">
                  <p:embed/>
                </p:oleObj>
              </mc:Choice>
              <mc:Fallback>
                <p:oleObj name="Equation" r:id="rId5" imgW="33652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3200400"/>
                        <a:ext cx="5739576" cy="974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25464"/>
              </p:ext>
            </p:extLst>
          </p:nvPr>
        </p:nvGraphicFramePr>
        <p:xfrm>
          <a:off x="1981200" y="4381500"/>
          <a:ext cx="682752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91" name="Equation" r:id="rId7" imgW="4876560" imgH="571320" progId="Equation.DSMT4">
                  <p:embed/>
                </p:oleObj>
              </mc:Choice>
              <mc:Fallback>
                <p:oleObj name="Equation" r:id="rId7" imgW="487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200" y="4381500"/>
                        <a:ext cx="682752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7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382000" cy="15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810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Analysis assuming water height </a:t>
            </a:r>
            <a:r>
              <a:rPr lang="en-US" sz="2400" i="1" dirty="0" smtClean="0"/>
              <a:t>z</a:t>
            </a:r>
            <a:r>
              <a:rPr lang="en-US" sz="2400" b="1" dirty="0" smtClean="0"/>
              <a:t>  is </a:t>
            </a:r>
            <a:r>
              <a:rPr lang="en-US" sz="2400" b="1" dirty="0"/>
              <a:t>small relative to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variations in the direction of wave </a:t>
            </a:r>
            <a:r>
              <a:rPr lang="en-US" sz="2400" b="1" dirty="0" smtClean="0"/>
              <a:t>motion </a:t>
            </a:r>
            <a:r>
              <a:rPr lang="en-US" sz="2400" i="1" dirty="0" smtClean="0"/>
              <a:t>(x)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Taylor’s expansion about </a:t>
            </a:r>
            <a:r>
              <a:rPr lang="en-US" sz="2400" i="1" dirty="0"/>
              <a:t>z </a:t>
            </a:r>
            <a:r>
              <a:rPr lang="en-US" sz="2400" dirty="0"/>
              <a:t>= </a:t>
            </a:r>
            <a:r>
              <a:rPr lang="en-US" sz="2400" dirty="0" smtClean="0"/>
              <a:t>0: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031327"/>
              </p:ext>
            </p:extLst>
          </p:nvPr>
        </p:nvGraphicFramePr>
        <p:xfrm>
          <a:off x="494407" y="1778349"/>
          <a:ext cx="8268593" cy="617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99" name="Equation" r:id="rId3" imgW="7988040" imgH="596880" progId="Equation.DSMT4">
                  <p:embed/>
                </p:oleObj>
              </mc:Choice>
              <mc:Fallback>
                <p:oleObj name="Equation" r:id="rId3" imgW="79880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407" y="1778349"/>
                        <a:ext cx="8268593" cy="617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457200" y="2362200"/>
            <a:ext cx="8229600" cy="3416320"/>
            <a:chOff x="457200" y="2971800"/>
            <a:chExt cx="8229600" cy="3416320"/>
          </a:xfrm>
        </p:grpSpPr>
        <p:sp>
          <p:nvSpPr>
            <p:cNvPr id="9" name="TextBox 8"/>
            <p:cNvSpPr txBox="1"/>
            <p:nvPr/>
          </p:nvSpPr>
          <p:spPr>
            <a:xfrm>
              <a:off x="457200" y="2971800"/>
              <a:ext cx="8229600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Note that the zero vertical velocity at the bottom ensures that all odd derivatives </a:t>
              </a:r>
              <a:r>
                <a:rPr lang="en-US" sz="2400" dirty="0" smtClean="0"/>
                <a:t>                      vanish </a:t>
              </a:r>
              <a:r>
                <a:rPr lang="en-US" sz="2400" dirty="0"/>
                <a:t>from </a:t>
              </a:r>
              <a:r>
                <a:rPr lang="en-US" sz="2400" dirty="0" smtClean="0"/>
                <a:t>the </a:t>
              </a:r>
            </a:p>
            <a:p>
              <a:endParaRPr lang="en-US" sz="2400" dirty="0" smtClean="0"/>
            </a:p>
            <a:p>
              <a:r>
                <a:rPr lang="en-US" sz="2400" dirty="0"/>
                <a:t/>
              </a:r>
              <a:br>
                <a:rPr lang="en-US" sz="2400" dirty="0"/>
              </a:br>
              <a:r>
                <a:rPr lang="en-US" sz="2400" dirty="0"/>
                <a:t>Taylor expansion . In addition, the Laplace equation allows us to convert all even derivatives with respect to </a:t>
              </a:r>
              <a:r>
                <a:rPr lang="en-US" sz="2400" i="1" dirty="0"/>
                <a:t>z</a:t>
              </a:r>
              <a:r>
                <a:rPr lang="en-US" sz="2400" dirty="0"/>
                <a:t/>
              </a:r>
              <a:br>
                <a:rPr lang="en-US" sz="2400" dirty="0"/>
              </a:br>
              <a:r>
                <a:rPr lang="en-US" sz="2400" dirty="0"/>
                <a:t>to derivatives with respect to </a:t>
              </a:r>
              <a:r>
                <a:rPr lang="en-US" sz="2400" i="1" dirty="0"/>
                <a:t>x</a:t>
              </a:r>
              <a:r>
                <a:rPr lang="en-US" sz="2400" dirty="0"/>
                <a:t>.</a:t>
              </a:r>
              <a:br>
                <a:rPr lang="en-US" sz="2400" dirty="0"/>
              </a:br>
              <a:r>
                <a:rPr lang="en-US" sz="2400" dirty="0"/>
                <a:t/>
              </a:r>
              <a:br>
                <a:rPr lang="en-US" sz="2400" dirty="0"/>
              </a:br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4863331"/>
                </p:ext>
              </p:extLst>
            </p:nvPr>
          </p:nvGraphicFramePr>
          <p:xfrm>
            <a:off x="3886200" y="3324201"/>
            <a:ext cx="1438725" cy="786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100" name="Equation" r:id="rId5" imgW="1091880" imgH="596880" progId="Equation.DSMT4">
                    <p:embed/>
                  </p:oleObj>
                </mc:Choice>
                <mc:Fallback>
                  <p:oleObj name="Equation" r:id="rId5" imgW="1091880" imgH="596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886200" y="3324201"/>
                          <a:ext cx="1438725" cy="78628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290269"/>
              </p:ext>
            </p:extLst>
          </p:nvPr>
        </p:nvGraphicFramePr>
        <p:xfrm>
          <a:off x="596900" y="5259149"/>
          <a:ext cx="8166100" cy="608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01" name="Equation" r:id="rId7" imgW="8013600" imgH="596880" progId="Equation.DSMT4">
                  <p:embed/>
                </p:oleObj>
              </mc:Choice>
              <mc:Fallback>
                <p:oleObj name="Equation" r:id="rId7" imgW="801360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900" y="5259149"/>
                        <a:ext cx="8166100" cy="608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738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20760</TotalTime>
  <Words>540</Words>
  <Application>Microsoft Office PowerPoint</Application>
  <PresentationFormat>On-screen Show (4:3)</PresentationFormat>
  <Paragraphs>122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1039</cp:revision>
  <cp:lastPrinted>2014-11-14T04:30:13Z</cp:lastPrinted>
  <dcterms:created xsi:type="dcterms:W3CDTF">2012-01-10T18:32:24Z</dcterms:created>
  <dcterms:modified xsi:type="dcterms:W3CDTF">2014-11-14T04:30:43Z</dcterms:modified>
</cp:coreProperties>
</file>